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7" roundtripDataSignature="AMtx7mhoegYB3ZiJgGn+xOKpjx56tWvj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 name="Shape 25"/>
        <p:cNvGrpSpPr/>
        <p:nvPr/>
      </p:nvGrpSpPr>
      <p:grpSpPr>
        <a:xfrm>
          <a:off x="0" y="0"/>
          <a:ext cx="0" cy="0"/>
          <a:chOff x="0" y="0"/>
          <a:chExt cx="0" cy="0"/>
        </a:xfrm>
      </p:grpSpPr>
      <p:sp>
        <p:nvSpPr>
          <p:cNvPr id="26" name="Google Shape;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8cc93fa2de_4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8cc93fa2de_4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8cc93fa2de_4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cc93fa2de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Descargas eléctricas: Durante lo que va corrido del evento hasta las 18:30 hs (hora local) se han presentado en todo el Valle de Aburrá, un total de 69 descargas eléctricas. Se muestran serie temporal de los municipios donde mayor acumulado ha habido.</a:t>
            </a:r>
            <a:endParaRPr/>
          </a:p>
          <a:p>
            <a:pPr indent="0" lvl="0" marL="0" rtl="0" algn="l">
              <a:lnSpc>
                <a:spcPct val="100000"/>
              </a:lnSpc>
              <a:spcBef>
                <a:spcPts val="0"/>
              </a:spcBef>
              <a:spcAft>
                <a:spcPts val="0"/>
              </a:spcAft>
              <a:buSzPts val="1100"/>
              <a:buNone/>
            </a:pPr>
            <a:r>
              <a:rPr lang="en-US"/>
              <a:t>Medellín: 38</a:t>
            </a:r>
            <a:endParaRPr/>
          </a:p>
          <a:p>
            <a:pPr indent="0" lvl="0" marL="0" rtl="0" algn="l">
              <a:lnSpc>
                <a:spcPct val="100000"/>
              </a:lnSpc>
              <a:spcBef>
                <a:spcPts val="0"/>
              </a:spcBef>
              <a:spcAft>
                <a:spcPts val="0"/>
              </a:spcAft>
              <a:buSzPts val="1100"/>
              <a:buNone/>
            </a:pPr>
            <a:r>
              <a:rPr lang="en-US"/>
              <a:t>Bello:14</a:t>
            </a:r>
            <a:endParaRPr/>
          </a:p>
          <a:p>
            <a:pPr indent="0" lvl="0" marL="0" rtl="0" algn="l">
              <a:lnSpc>
                <a:spcPct val="100000"/>
              </a:lnSpc>
              <a:spcBef>
                <a:spcPts val="0"/>
              </a:spcBef>
              <a:spcAft>
                <a:spcPts val="0"/>
              </a:spcAft>
              <a:buSzPts val="1100"/>
              <a:buNone/>
            </a:pPr>
            <a:r>
              <a:rPr lang="en-US"/>
              <a:t>Copacabana:9</a:t>
            </a:r>
            <a:endParaRPr/>
          </a:p>
          <a:p>
            <a:pPr indent="0" lvl="0" marL="0" rtl="0" algn="l">
              <a:lnSpc>
                <a:spcPct val="100000"/>
              </a:lnSpc>
              <a:spcBef>
                <a:spcPts val="0"/>
              </a:spcBef>
              <a:spcAft>
                <a:spcPts val="0"/>
              </a:spcAft>
              <a:buSzPts val="1100"/>
              <a:buNone/>
            </a:pPr>
            <a:r>
              <a:rPr lang="en-US"/>
              <a:t>Envigado:4</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8cc93fa2de_7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8cc93fa2de_7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Se muestra la localización de las descargas eléctricas registradas por la red LINET. Estas se localizaron en su mayoría en Medellín y sus municipios aledaños (Bello, Itaguí, Envigado)</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 name="Shape 30"/>
        <p:cNvGrpSpPr/>
        <p:nvPr/>
      </p:nvGrpSpPr>
      <p:grpSpPr>
        <a:xfrm>
          <a:off x="0" y="0"/>
          <a:ext cx="0" cy="0"/>
          <a:chOff x="0" y="0"/>
          <a:chExt cx="0" cy="0"/>
        </a:xfrm>
      </p:grpSpPr>
      <p:sp>
        <p:nvSpPr>
          <p:cNvPr id="31" name="Google Shape;3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 name="Google Shape;3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8cc93fa2de_1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g8cc93fa2de_1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8cc93fa2de_1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g8cc93fa2de_1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 name="Shape 37"/>
        <p:cNvGrpSpPr/>
        <p:nvPr/>
      </p:nvGrpSpPr>
      <p:grpSpPr>
        <a:xfrm>
          <a:off x="0" y="0"/>
          <a:ext cx="0" cy="0"/>
          <a:chOff x="0" y="0"/>
          <a:chExt cx="0" cy="0"/>
        </a:xfrm>
      </p:grpSpPr>
      <p:sp>
        <p:nvSpPr>
          <p:cNvPr id="38" name="Google Shape;38;g8cc93fa2de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 name="Google Shape;39;g8cc93fa2de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 name="Shape 47"/>
        <p:cNvGrpSpPr/>
        <p:nvPr/>
      </p:nvGrpSpPr>
      <p:grpSpPr>
        <a:xfrm>
          <a:off x="0" y="0"/>
          <a:ext cx="0" cy="0"/>
          <a:chOff x="0" y="0"/>
          <a:chExt cx="0" cy="0"/>
        </a:xfrm>
      </p:grpSpPr>
      <p:sp>
        <p:nvSpPr>
          <p:cNvPr id="48" name="Google Shape;48;g878c40ba47_4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 name="Google Shape;49;g878c40ba47_4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 name="Google Shape;6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 name="Google Shape;6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8cc93fa2de_4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g8cc93fa2de_4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8cc93fa2de_4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8cc93fa2de_4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bg>
      <p:bgPr>
        <a:blipFill>
          <a:blip r:embed="rId2">
            <a:alphaModFix/>
          </a:blip>
          <a:stretch>
            <a:fillRect/>
          </a:stretch>
        </a:blipFill>
      </p:bgPr>
    </p:bg>
    <p:spTree>
      <p:nvGrpSpPr>
        <p:cNvPr id="6" name="Shape 6"/>
        <p:cNvGrpSpPr/>
        <p:nvPr/>
      </p:nvGrpSpPr>
      <p:grpSpPr>
        <a:xfrm>
          <a:off x="0" y="0"/>
          <a:ext cx="0" cy="0"/>
          <a:chOff x="0" y="0"/>
          <a:chExt cx="0" cy="0"/>
        </a:xfrm>
      </p:grpSpPr>
      <p:sp>
        <p:nvSpPr>
          <p:cNvPr id="7" name="Google Shape;7;p10"/>
          <p:cNvSpPr txBox="1"/>
          <p:nvPr>
            <p:ph type="ctrTitle"/>
          </p:nvPr>
        </p:nvSpPr>
        <p:spPr>
          <a:xfrm>
            <a:off x="1524000" y="3103346"/>
            <a:ext cx="9144000" cy="1443939"/>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262626"/>
              </a:buClr>
              <a:buSzPts val="4400"/>
              <a:buFont typeface="Calibri"/>
              <a:buNone/>
              <a:defRPr b="1" i="0" sz="4400" u="none" cap="none" strike="noStrike">
                <a:solidFill>
                  <a:srgbClr val="26262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0"/>
          <p:cNvSpPr txBox="1"/>
          <p:nvPr>
            <p:ph idx="1" type="subTitle"/>
          </p:nvPr>
        </p:nvSpPr>
        <p:spPr>
          <a:xfrm>
            <a:off x="1524000" y="4547286"/>
            <a:ext cx="9144000" cy="36512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262626"/>
              </a:buClr>
              <a:buSzPts val="2200"/>
              <a:buFont typeface="Arial"/>
              <a:buNone/>
              <a:defRPr b="0" i="0" sz="2200" u="none" cap="none" strike="noStrike">
                <a:solidFill>
                  <a:srgbClr val="262626"/>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Encabezado de sección">
  <p:cSld name="1_Encabezado de sección">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13"/>
          <p:cNvSpPr txBox="1"/>
          <p:nvPr>
            <p:ph idx="1" type="body"/>
          </p:nvPr>
        </p:nvSpPr>
        <p:spPr>
          <a:xfrm>
            <a:off x="838200" y="1825625"/>
            <a:ext cx="10515600" cy="424154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1pPr>
            <a:lvl2pPr indent="-381000" lvl="1" marL="914400" marR="0" rtl="0" algn="l">
              <a:lnSpc>
                <a:spcPct val="90000"/>
              </a:lnSpc>
              <a:spcBef>
                <a:spcPts val="50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13"/>
          <p:cNvSpPr txBox="1"/>
          <p:nvPr>
            <p:ph type="title"/>
          </p:nvPr>
        </p:nvSpPr>
        <p:spPr>
          <a:xfrm>
            <a:off x="2693772" y="365125"/>
            <a:ext cx="8660027" cy="103118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2E777F"/>
              </a:buClr>
              <a:buSzPts val="4000"/>
              <a:buFont typeface="Calibri"/>
              <a:buNone/>
              <a:defRPr b="0" i="0" sz="4000" u="none" cap="none" strike="noStrike">
                <a:solidFill>
                  <a:srgbClr val="2E777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p:cSld name="Encabezado de sección">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12"/>
          <p:cNvSpPr txBox="1"/>
          <p:nvPr>
            <p:ph type="title"/>
          </p:nvPr>
        </p:nvSpPr>
        <p:spPr>
          <a:xfrm>
            <a:off x="2693772" y="365125"/>
            <a:ext cx="8660027" cy="103118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2E777F"/>
              </a:buClr>
              <a:buSzPts val="4000"/>
              <a:buFont typeface="Calibri"/>
              <a:buNone/>
              <a:defRPr b="0" i="0" sz="4000" u="none" cap="none" strike="noStrike">
                <a:solidFill>
                  <a:srgbClr val="2E777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12"/>
          <p:cNvSpPr txBox="1"/>
          <p:nvPr>
            <p:ph idx="1" type="body"/>
          </p:nvPr>
        </p:nvSpPr>
        <p:spPr>
          <a:xfrm>
            <a:off x="838200" y="1825625"/>
            <a:ext cx="10515600" cy="424154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1pPr>
            <a:lvl2pPr indent="-381000" lvl="1" marL="914400" marR="0" rtl="0" algn="l">
              <a:lnSpc>
                <a:spcPct val="90000"/>
              </a:lnSpc>
              <a:spcBef>
                <a:spcPts val="50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11"/>
          <p:cNvSpPr txBox="1"/>
          <p:nvPr>
            <p:ph type="title"/>
          </p:nvPr>
        </p:nvSpPr>
        <p:spPr>
          <a:xfrm>
            <a:off x="2693772" y="365125"/>
            <a:ext cx="8660027" cy="103118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2E777F"/>
              </a:buClr>
              <a:buSzPts val="4000"/>
              <a:buFont typeface="Calibri"/>
              <a:buNone/>
              <a:defRPr b="0" i="0" sz="4000" u="none" cap="none" strike="noStrike">
                <a:solidFill>
                  <a:srgbClr val="2E777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 name="Google Shape;17;p11"/>
          <p:cNvSpPr txBox="1"/>
          <p:nvPr>
            <p:ph idx="1" type="body"/>
          </p:nvPr>
        </p:nvSpPr>
        <p:spPr>
          <a:xfrm>
            <a:off x="838200" y="1825625"/>
            <a:ext cx="10515600" cy="424154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1pPr>
            <a:lvl2pPr indent="-381000" lvl="1" marL="914400" marR="0" rtl="0" algn="l">
              <a:lnSpc>
                <a:spcPct val="90000"/>
              </a:lnSpc>
              <a:spcBef>
                <a:spcPts val="50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seño personalizado">
  <p:cSld name="Diseño personalizado">
    <p:bg>
      <p:bgPr>
        <a:blipFill>
          <a:blip r:embed="rId2">
            <a:alphaModFix/>
          </a:blip>
          <a:stretch>
            <a:fillRect/>
          </a:stretch>
        </a:blipFill>
      </p:bgPr>
    </p:bg>
    <p:spTree>
      <p:nvGrpSpPr>
        <p:cNvPr id="18" name="Shape 1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p:cSld name="Comparación">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1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E777F"/>
              </a:buClr>
              <a:buSzPts val="2400"/>
              <a:buFont typeface="Arial"/>
              <a:buNone/>
              <a:defRPr b="1" i="0" sz="2400" u="none" cap="none" strike="noStrike">
                <a:solidFill>
                  <a:srgbClr val="2E777F"/>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 name="Google Shape;21;p1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1pPr>
            <a:lvl2pPr indent="-381000" lvl="1" marL="914400" marR="0" rtl="0" algn="l">
              <a:lnSpc>
                <a:spcPct val="90000"/>
              </a:lnSpc>
              <a:spcBef>
                <a:spcPts val="50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1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E777F"/>
              </a:buClr>
              <a:buSzPts val="2400"/>
              <a:buFont typeface="Arial"/>
              <a:buNone/>
              <a:defRPr b="1" i="0" sz="2400" u="none" cap="none" strike="noStrike">
                <a:solidFill>
                  <a:srgbClr val="2E777F"/>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3" name="Google Shape;23;p1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1pPr>
            <a:lvl2pPr indent="-381000" lvl="1" marL="914400" marR="0" rtl="0" algn="l">
              <a:lnSpc>
                <a:spcPct val="90000"/>
              </a:lnSpc>
              <a:spcBef>
                <a:spcPts val="50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14"/>
          <p:cNvSpPr txBox="1"/>
          <p:nvPr>
            <p:ph type="title"/>
          </p:nvPr>
        </p:nvSpPr>
        <p:spPr>
          <a:xfrm>
            <a:off x="2693772" y="365125"/>
            <a:ext cx="8660027" cy="103118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2E777F"/>
              </a:buClr>
              <a:buSzPts val="4000"/>
              <a:buFont typeface="Calibri"/>
              <a:buNone/>
              <a:defRPr b="0" i="0" sz="4000" u="none" cap="none" strike="noStrike">
                <a:solidFill>
                  <a:srgbClr val="2E777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hyperlink" Target="http://siata.gov.co/jmvalenciap/Radar/AlgoritmoGranizo/Animacion/Animacion2.gi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4.gi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3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hyperlink" Target="https://www.nhc.noaa.gov/text/MIATWDAT.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gif"/><Relationship Id="rId4" Type="http://schemas.openxmlformats.org/officeDocument/2006/relationships/image" Target="../media/image30.gif"/><Relationship Id="rId5" Type="http://schemas.openxmlformats.org/officeDocument/2006/relationships/image" Target="../media/image3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 name="Shape 28"/>
        <p:cNvGrpSpPr/>
        <p:nvPr/>
      </p:nvGrpSpPr>
      <p:grpSpPr>
        <a:xfrm>
          <a:off x="0" y="0"/>
          <a:ext cx="0" cy="0"/>
          <a:chOff x="0" y="0"/>
          <a:chExt cx="0" cy="0"/>
        </a:xfrm>
      </p:grpSpPr>
      <p:sp>
        <p:nvSpPr>
          <p:cNvPr id="29" name="Google Shape;29;p1"/>
          <p:cNvSpPr txBox="1"/>
          <p:nvPr>
            <p:ph type="ctrTitle"/>
          </p:nvPr>
        </p:nvSpPr>
        <p:spPr>
          <a:xfrm>
            <a:off x="-17929" y="3213847"/>
            <a:ext cx="12192000" cy="144393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62626"/>
              </a:buClr>
              <a:buSzPts val="4400"/>
              <a:buFont typeface="Calibri"/>
              <a:buNone/>
            </a:pPr>
            <a:r>
              <a:rPr lang="en-US"/>
              <a:t>Evento 2020-07-24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2693772" y="365125"/>
            <a:ext cx="8660100" cy="1031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000"/>
              <a:buNone/>
            </a:pPr>
            <a:r>
              <a:t/>
            </a:r>
            <a:endParaRPr/>
          </a:p>
          <a:p>
            <a:pPr indent="0" lvl="0" marL="0" rtl="0" algn="l">
              <a:lnSpc>
                <a:spcPct val="90000"/>
              </a:lnSpc>
              <a:spcBef>
                <a:spcPts val="0"/>
              </a:spcBef>
              <a:spcAft>
                <a:spcPts val="0"/>
              </a:spcAft>
              <a:buClr>
                <a:srgbClr val="2E777F"/>
              </a:buClr>
              <a:buSzPts val="4000"/>
              <a:buFont typeface="Calibri"/>
              <a:buNone/>
            </a:pPr>
            <a:r>
              <a:t/>
            </a:r>
            <a:endParaRPr/>
          </a:p>
        </p:txBody>
      </p:sp>
      <p:sp>
        <p:nvSpPr>
          <p:cNvPr id="115" name="Google Shape;115;p18"/>
          <p:cNvSpPr txBox="1"/>
          <p:nvPr/>
        </p:nvSpPr>
        <p:spPr>
          <a:xfrm>
            <a:off x="2316150" y="6501800"/>
            <a:ext cx="1428600" cy="263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Medellín</a:t>
            </a:r>
            <a:endParaRPr b="0" i="0" sz="1400" u="none" cap="none" strike="noStrike">
              <a:solidFill>
                <a:srgbClr val="FFFFFF"/>
              </a:solidFill>
              <a:latin typeface="Arial"/>
              <a:ea typeface="Arial"/>
              <a:cs typeface="Arial"/>
              <a:sym typeface="Arial"/>
            </a:endParaRPr>
          </a:p>
        </p:txBody>
      </p:sp>
      <p:sp>
        <p:nvSpPr>
          <p:cNvPr id="116" name="Google Shape;116;p18"/>
          <p:cNvSpPr txBox="1"/>
          <p:nvPr/>
        </p:nvSpPr>
        <p:spPr>
          <a:xfrm>
            <a:off x="5732450" y="5620186"/>
            <a:ext cx="2135100" cy="39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Q madera - 2019</a:t>
            </a:r>
            <a:endParaRPr b="0" i="0" sz="1400" u="none" cap="none" strike="noStrike">
              <a:solidFill>
                <a:srgbClr val="FFFFFF"/>
              </a:solidFill>
              <a:latin typeface="Arial"/>
              <a:ea typeface="Arial"/>
              <a:cs typeface="Arial"/>
              <a:sym typeface="Arial"/>
            </a:endParaRPr>
          </a:p>
        </p:txBody>
      </p:sp>
      <p:sp>
        <p:nvSpPr>
          <p:cNvPr id="117" name="Google Shape;117;p18"/>
          <p:cNvSpPr txBox="1"/>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marR="0" rtl="0" algn="r">
              <a:lnSpc>
                <a:spcPct val="70000"/>
              </a:lnSpc>
              <a:spcBef>
                <a:spcPts val="0"/>
              </a:spcBef>
              <a:spcAft>
                <a:spcPts val="0"/>
              </a:spcAft>
              <a:buClr>
                <a:srgbClr val="2E777F"/>
              </a:buClr>
              <a:buSzPts val="4000"/>
              <a:buFont typeface="Calibri"/>
              <a:buNone/>
            </a:pPr>
            <a:r>
              <a:rPr b="1" lang="en-US" sz="3390">
                <a:solidFill>
                  <a:srgbClr val="2E777F"/>
                </a:solidFill>
                <a:latin typeface="Calibri"/>
                <a:ea typeface="Calibri"/>
                <a:cs typeface="Calibri"/>
                <a:sym typeface="Calibri"/>
              </a:rPr>
              <a:t>Pronóstico operacional </a:t>
            </a:r>
            <a:r>
              <a:rPr b="1" i="0" lang="en-US" sz="3390" u="none" cap="none" strike="noStrike">
                <a:solidFill>
                  <a:srgbClr val="2E777F"/>
                </a:solidFill>
                <a:latin typeface="Calibri"/>
                <a:ea typeface="Calibri"/>
                <a:cs typeface="Calibri"/>
                <a:sym typeface="Calibri"/>
              </a:rPr>
              <a:t> 2020-07-24</a:t>
            </a:r>
            <a:br>
              <a:rPr b="1" i="0" lang="en-US" sz="3390" u="none" cap="none" strike="noStrike">
                <a:solidFill>
                  <a:srgbClr val="2E777F"/>
                </a:solidFill>
                <a:latin typeface="Calibri"/>
                <a:ea typeface="Calibri"/>
                <a:cs typeface="Calibri"/>
                <a:sym typeface="Calibri"/>
              </a:rPr>
            </a:br>
            <a:endParaRPr b="1" i="0" sz="3390" u="none" cap="none" strike="noStrike">
              <a:solidFill>
                <a:srgbClr val="2E777F"/>
              </a:solidFill>
              <a:latin typeface="Calibri"/>
              <a:ea typeface="Calibri"/>
              <a:cs typeface="Calibri"/>
              <a:sym typeface="Calibri"/>
            </a:endParaRPr>
          </a:p>
        </p:txBody>
      </p:sp>
      <p:pic>
        <p:nvPicPr>
          <p:cNvPr id="118" name="Google Shape;118;p18"/>
          <p:cNvPicPr preferRelativeResize="0"/>
          <p:nvPr/>
        </p:nvPicPr>
        <p:blipFill>
          <a:blip r:embed="rId3">
            <a:alphaModFix/>
          </a:blip>
          <a:stretch>
            <a:fillRect/>
          </a:stretch>
        </p:blipFill>
        <p:spPr>
          <a:xfrm>
            <a:off x="1276650" y="1101425"/>
            <a:ext cx="4813724" cy="3919162"/>
          </a:xfrm>
          <a:prstGeom prst="rect">
            <a:avLst/>
          </a:prstGeom>
          <a:noFill/>
          <a:ln>
            <a:noFill/>
          </a:ln>
        </p:spPr>
      </p:pic>
      <p:pic>
        <p:nvPicPr>
          <p:cNvPr id="119" name="Google Shape;119;p18"/>
          <p:cNvPicPr preferRelativeResize="0"/>
          <p:nvPr/>
        </p:nvPicPr>
        <p:blipFill>
          <a:blip r:embed="rId4">
            <a:alphaModFix/>
          </a:blip>
          <a:stretch>
            <a:fillRect/>
          </a:stretch>
        </p:blipFill>
        <p:spPr>
          <a:xfrm>
            <a:off x="6712174" y="1101425"/>
            <a:ext cx="4813724" cy="3919162"/>
          </a:xfrm>
          <a:prstGeom prst="rect">
            <a:avLst/>
          </a:prstGeom>
          <a:noFill/>
          <a:ln>
            <a:noFill/>
          </a:ln>
        </p:spPr>
      </p:pic>
      <p:sp>
        <p:nvSpPr>
          <p:cNvPr id="120" name="Google Shape;120;p18"/>
          <p:cNvSpPr txBox="1"/>
          <p:nvPr/>
        </p:nvSpPr>
        <p:spPr>
          <a:xfrm>
            <a:off x="2693763" y="5056675"/>
            <a:ext cx="2297100" cy="52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100"/>
              <a:t>Pronóstico Bello </a:t>
            </a:r>
            <a:endParaRPr sz="2100"/>
          </a:p>
        </p:txBody>
      </p:sp>
      <p:sp>
        <p:nvSpPr>
          <p:cNvPr id="121" name="Google Shape;121;p18"/>
          <p:cNvSpPr txBox="1"/>
          <p:nvPr/>
        </p:nvSpPr>
        <p:spPr>
          <a:xfrm>
            <a:off x="7147588" y="5056675"/>
            <a:ext cx="3942900" cy="52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100"/>
              <a:t>Pronóstico </a:t>
            </a:r>
            <a:r>
              <a:rPr lang="en-US" sz="2100"/>
              <a:t>Copacabana</a:t>
            </a:r>
            <a:r>
              <a:rPr lang="en-US" sz="2100"/>
              <a:t> </a:t>
            </a:r>
            <a:endParaRPr sz="2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g8cc93fa2de_4_63"/>
          <p:cNvSpPr txBox="1"/>
          <p:nvPr>
            <p:ph type="title"/>
          </p:nvPr>
        </p:nvSpPr>
        <p:spPr>
          <a:xfrm>
            <a:off x="2693772" y="365125"/>
            <a:ext cx="8660100" cy="1031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127" name="Google Shape;127;g8cc93fa2de_4_63"/>
          <p:cNvPicPr preferRelativeResize="0"/>
          <p:nvPr/>
        </p:nvPicPr>
        <p:blipFill>
          <a:blip r:embed="rId3">
            <a:alphaModFix/>
          </a:blip>
          <a:stretch>
            <a:fillRect/>
          </a:stretch>
        </p:blipFill>
        <p:spPr>
          <a:xfrm>
            <a:off x="2693775" y="103975"/>
            <a:ext cx="8415673" cy="54994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g8cc93fa2de_4_6"/>
          <p:cNvSpPr txBox="1"/>
          <p:nvPr>
            <p:ph type="title"/>
          </p:nvPr>
        </p:nvSpPr>
        <p:spPr>
          <a:xfrm>
            <a:off x="2693772" y="365126"/>
            <a:ext cx="8949000" cy="5274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4000"/>
              <a:buNone/>
            </a:pPr>
            <a:r>
              <a:rPr b="1" lang="en-US" sz="3240"/>
              <a:t>Evento 2020-07-24</a:t>
            </a:r>
            <a:br>
              <a:rPr b="1" lang="en-US" sz="3240"/>
            </a:br>
            <a:endParaRPr b="1" sz="3240"/>
          </a:p>
        </p:txBody>
      </p:sp>
      <p:pic>
        <p:nvPicPr>
          <p:cNvPr id="133" name="Google Shape;133;g8cc93fa2de_4_6"/>
          <p:cNvPicPr preferRelativeResize="0"/>
          <p:nvPr/>
        </p:nvPicPr>
        <p:blipFill>
          <a:blip r:embed="rId3">
            <a:alphaModFix/>
          </a:blip>
          <a:stretch>
            <a:fillRect/>
          </a:stretch>
        </p:blipFill>
        <p:spPr>
          <a:xfrm>
            <a:off x="588225" y="1567425"/>
            <a:ext cx="4652992" cy="3489750"/>
          </a:xfrm>
          <a:prstGeom prst="rect">
            <a:avLst/>
          </a:prstGeom>
          <a:noFill/>
          <a:ln>
            <a:noFill/>
          </a:ln>
        </p:spPr>
      </p:pic>
      <p:pic>
        <p:nvPicPr>
          <p:cNvPr id="134" name="Google Shape;134;g8cc93fa2de_4_6"/>
          <p:cNvPicPr preferRelativeResize="0"/>
          <p:nvPr/>
        </p:nvPicPr>
        <p:blipFill>
          <a:blip r:embed="rId4">
            <a:alphaModFix/>
          </a:blip>
          <a:stretch>
            <a:fillRect/>
          </a:stretch>
        </p:blipFill>
        <p:spPr>
          <a:xfrm>
            <a:off x="6071175" y="1567425"/>
            <a:ext cx="4703000" cy="3527199"/>
          </a:xfrm>
          <a:prstGeom prst="rect">
            <a:avLst/>
          </a:prstGeom>
          <a:noFill/>
          <a:ln>
            <a:noFill/>
          </a:ln>
        </p:spPr>
      </p:pic>
      <p:sp>
        <p:nvSpPr>
          <p:cNvPr id="135" name="Google Shape;135;g8cc93fa2de_4_6"/>
          <p:cNvSpPr txBox="1"/>
          <p:nvPr/>
        </p:nvSpPr>
        <p:spPr>
          <a:xfrm>
            <a:off x="4365875" y="892525"/>
            <a:ext cx="7176600" cy="962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600">
                <a:solidFill>
                  <a:schemeClr val="accent3"/>
                </a:solidFill>
              </a:rPr>
              <a:t>Pronósticos de lluvia realizados con la extrapolación de los datos radar para cada uno de los municipios del Área Metropolitana del Valle de Aburrá</a:t>
            </a:r>
            <a:endParaRPr sz="1600">
              <a:solidFill>
                <a:schemeClr val="accent3"/>
              </a:solidFill>
            </a:endParaRPr>
          </a:p>
          <a:p>
            <a:pPr indent="0" lvl="0" marL="0" rtl="0" algn="r">
              <a:spcBef>
                <a:spcPts val="0"/>
              </a:spcBef>
              <a:spcAft>
                <a:spcPts val="0"/>
              </a:spcAft>
              <a:buNone/>
            </a:pPr>
            <a:r>
              <a:t/>
            </a:r>
            <a:endParaRPr>
              <a:solidFill>
                <a:schemeClr val="accent3"/>
              </a:solidFill>
            </a:endParaRPr>
          </a:p>
        </p:txBody>
      </p:sp>
      <p:sp>
        <p:nvSpPr>
          <p:cNvPr id="136" name="Google Shape;136;g8cc93fa2de_4_6"/>
          <p:cNvSpPr txBox="1"/>
          <p:nvPr/>
        </p:nvSpPr>
        <p:spPr>
          <a:xfrm>
            <a:off x="272775" y="5057175"/>
            <a:ext cx="5283900" cy="9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accent3"/>
                </a:solidFill>
              </a:rPr>
              <a:t>A las 17:04 cuándo disminuían las intensidades sobre Envigado y Caldas y aumentaban sobre Medellín</a:t>
            </a:r>
            <a:endParaRPr>
              <a:solidFill>
                <a:schemeClr val="accent3"/>
              </a:solidFill>
            </a:endParaRPr>
          </a:p>
        </p:txBody>
      </p:sp>
      <p:sp>
        <p:nvSpPr>
          <p:cNvPr id="137" name="Google Shape;137;g8cc93fa2de_4_6"/>
          <p:cNvSpPr txBox="1"/>
          <p:nvPr/>
        </p:nvSpPr>
        <p:spPr>
          <a:xfrm>
            <a:off x="5771400" y="5057175"/>
            <a:ext cx="5396400" cy="9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accent3"/>
                </a:solidFill>
              </a:rPr>
              <a:t>A las 17:25 cuándo disminuían las intensidades sobre sobre todo el Valle de Aburrá</a:t>
            </a:r>
            <a:endParaRPr>
              <a:solidFill>
                <a:schemeClr val="accent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19"/>
          <p:cNvSpPr txBox="1"/>
          <p:nvPr>
            <p:ph type="title"/>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4000"/>
              <a:buNone/>
            </a:pPr>
            <a:r>
              <a:rPr b="1" lang="en-US" sz="3240"/>
              <a:t>Pronóstico de precipitación 24 de Julio 17:00  </a:t>
            </a:r>
            <a:endParaRPr b="1" sz="3240"/>
          </a:p>
        </p:txBody>
      </p:sp>
      <p:pic>
        <p:nvPicPr>
          <p:cNvPr id="143" name="Google Shape;143;p19"/>
          <p:cNvPicPr preferRelativeResize="0"/>
          <p:nvPr/>
        </p:nvPicPr>
        <p:blipFill>
          <a:blip r:embed="rId3">
            <a:alphaModFix/>
          </a:blip>
          <a:stretch>
            <a:fillRect/>
          </a:stretch>
        </p:blipFill>
        <p:spPr>
          <a:xfrm>
            <a:off x="1160975" y="1177000"/>
            <a:ext cx="5740274" cy="5176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0"/>
          <p:cNvSpPr txBox="1"/>
          <p:nvPr>
            <p:ph type="title"/>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4000"/>
              <a:buNone/>
            </a:pPr>
            <a:r>
              <a:rPr b="1" lang="en-US" sz="3240"/>
              <a:t>Granizo en superficie</a:t>
            </a:r>
            <a:endParaRPr b="1" sz="3240"/>
          </a:p>
        </p:txBody>
      </p:sp>
      <p:pic>
        <p:nvPicPr>
          <p:cNvPr id="149" name="Google Shape;149;p20"/>
          <p:cNvPicPr preferRelativeResize="0"/>
          <p:nvPr/>
        </p:nvPicPr>
        <p:blipFill>
          <a:blip r:embed="rId3">
            <a:alphaModFix/>
          </a:blip>
          <a:stretch>
            <a:fillRect/>
          </a:stretch>
        </p:blipFill>
        <p:spPr>
          <a:xfrm>
            <a:off x="223100" y="1135600"/>
            <a:ext cx="6619302" cy="4412874"/>
          </a:xfrm>
          <a:prstGeom prst="rect">
            <a:avLst/>
          </a:prstGeom>
          <a:noFill/>
          <a:ln>
            <a:noFill/>
          </a:ln>
        </p:spPr>
      </p:pic>
      <p:sp>
        <p:nvSpPr>
          <p:cNvPr id="150" name="Google Shape;150;p20"/>
          <p:cNvSpPr txBox="1"/>
          <p:nvPr/>
        </p:nvSpPr>
        <p:spPr>
          <a:xfrm>
            <a:off x="7226600" y="1193125"/>
            <a:ext cx="4665900" cy="3686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US" sz="1500">
                <a:solidFill>
                  <a:srgbClr val="666666"/>
                </a:solidFill>
              </a:rPr>
              <a:t>La serie de precipitación total y sólida del disdrómetro de la Torre SIATA registró una intensidad máxima (por encima de los 180 mm/h) a las 5:12 pm y un acumulado total de </a:t>
            </a:r>
            <a:r>
              <a:rPr b="1" lang="en-US" sz="1500">
                <a:solidFill>
                  <a:srgbClr val="666666"/>
                </a:solidFill>
              </a:rPr>
              <a:t>2.58 mm</a:t>
            </a:r>
            <a:r>
              <a:rPr lang="en-US" sz="1500">
                <a:solidFill>
                  <a:srgbClr val="666666"/>
                </a:solidFill>
              </a:rPr>
              <a:t> de granizo durante el paso de un núcleo de precipitación intensa dentro del sistema de nubes que se dirigió al noroccidente.</a:t>
            </a:r>
            <a:endParaRPr sz="1500">
              <a:solidFill>
                <a:srgbClr val="666666"/>
              </a:solidFill>
            </a:endParaRPr>
          </a:p>
          <a:p>
            <a:pPr indent="0" lvl="0" marL="0" rtl="0" algn="just">
              <a:spcBef>
                <a:spcPts val="0"/>
              </a:spcBef>
              <a:spcAft>
                <a:spcPts val="0"/>
              </a:spcAft>
              <a:buNone/>
            </a:pPr>
            <a:r>
              <a:t/>
            </a:r>
            <a:endParaRPr sz="1500">
              <a:solidFill>
                <a:srgbClr val="666666"/>
              </a:solidFill>
            </a:endParaRPr>
          </a:p>
          <a:p>
            <a:pPr indent="0" lvl="0" marL="0" rtl="0" algn="just">
              <a:spcBef>
                <a:spcPts val="0"/>
              </a:spcBef>
              <a:spcAft>
                <a:spcPts val="0"/>
              </a:spcAft>
              <a:buNone/>
            </a:pPr>
            <a:r>
              <a:rPr lang="en-US" sz="1500">
                <a:solidFill>
                  <a:srgbClr val="666666"/>
                </a:solidFill>
              </a:rPr>
              <a:t>Este acumulado de granizo corresponde al </a:t>
            </a:r>
            <a:r>
              <a:rPr b="1" lang="en-US" sz="1500">
                <a:solidFill>
                  <a:srgbClr val="666666"/>
                </a:solidFill>
              </a:rPr>
              <a:t>percentil</a:t>
            </a:r>
            <a:r>
              <a:rPr lang="en-US" sz="1500">
                <a:solidFill>
                  <a:srgbClr val="666666"/>
                </a:solidFill>
              </a:rPr>
              <a:t> </a:t>
            </a:r>
            <a:r>
              <a:rPr b="1" lang="en-US" sz="1500">
                <a:solidFill>
                  <a:srgbClr val="666666"/>
                </a:solidFill>
              </a:rPr>
              <a:t>96 </a:t>
            </a:r>
            <a:r>
              <a:rPr lang="en-US" sz="1500">
                <a:solidFill>
                  <a:srgbClr val="666666"/>
                </a:solidFill>
              </a:rPr>
              <a:t>de la distribución de acumulados por evento histórica de la zona donde se ubica el sensor. Lo que indica que pertenece a un evento extremo. </a:t>
            </a:r>
            <a:endParaRPr sz="1500">
              <a:solidFill>
                <a:srgbClr val="666666"/>
              </a:solidFill>
            </a:endParaRPr>
          </a:p>
          <a:p>
            <a:pPr indent="0" lvl="0" marL="0" rtl="0" algn="just">
              <a:spcBef>
                <a:spcPts val="0"/>
              </a:spcBef>
              <a:spcAft>
                <a:spcPts val="0"/>
              </a:spcAft>
              <a:buNone/>
            </a:pPr>
            <a:r>
              <a:t/>
            </a:r>
            <a:endParaRPr sz="1500">
              <a:solidFill>
                <a:srgbClr val="666666"/>
              </a:solidFill>
            </a:endParaRPr>
          </a:p>
          <a:p>
            <a:pPr indent="0" lvl="0" marL="0" rtl="0" algn="just">
              <a:spcBef>
                <a:spcPts val="0"/>
              </a:spcBef>
              <a:spcAft>
                <a:spcPts val="0"/>
              </a:spcAft>
              <a:buNone/>
            </a:pPr>
            <a:r>
              <a:rPr lang="en-US" sz="1500">
                <a:solidFill>
                  <a:srgbClr val="666666"/>
                </a:solidFill>
              </a:rPr>
              <a:t>Otras estaciones que registraron granizo fueron: Museo de Antioquia (1.58 mm), Escuela Rural Yarumalito (0.88 mm), Santa Elena Radar (0.37 mm), Radar de Vientos (0.36 mm), entre otros de menores acumulados.</a:t>
            </a:r>
            <a:endParaRPr sz="1500">
              <a:solidFill>
                <a:srgbClr val="666666"/>
              </a:solidFill>
            </a:endParaRPr>
          </a:p>
        </p:txBody>
      </p:sp>
      <p:sp>
        <p:nvSpPr>
          <p:cNvPr id="151" name="Google Shape;151;p20"/>
          <p:cNvSpPr/>
          <p:nvPr/>
        </p:nvSpPr>
        <p:spPr>
          <a:xfrm>
            <a:off x="5800675" y="3938250"/>
            <a:ext cx="1041600" cy="34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1"/>
          <p:cNvSpPr/>
          <p:nvPr/>
        </p:nvSpPr>
        <p:spPr>
          <a:xfrm>
            <a:off x="6822000" y="3291150"/>
            <a:ext cx="4866600" cy="2066100"/>
          </a:xfrm>
          <a:prstGeom prst="rect">
            <a:avLst/>
          </a:prstGeom>
          <a:solidFill>
            <a:srgbClr val="EFEFE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1"/>
          <p:cNvSpPr txBox="1"/>
          <p:nvPr>
            <p:ph type="title"/>
          </p:nvPr>
        </p:nvSpPr>
        <p:spPr>
          <a:xfrm>
            <a:off x="2693772" y="365125"/>
            <a:ext cx="8660100" cy="1031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000"/>
              <a:buNone/>
            </a:pPr>
            <a:r>
              <a:t/>
            </a:r>
            <a:endParaRPr/>
          </a:p>
          <a:p>
            <a:pPr indent="0" lvl="0" marL="0" rtl="0" algn="l">
              <a:lnSpc>
                <a:spcPct val="90000"/>
              </a:lnSpc>
              <a:spcBef>
                <a:spcPts val="0"/>
              </a:spcBef>
              <a:spcAft>
                <a:spcPts val="0"/>
              </a:spcAft>
              <a:buClr>
                <a:srgbClr val="2E777F"/>
              </a:buClr>
              <a:buSzPts val="4000"/>
              <a:buFont typeface="Calibri"/>
              <a:buNone/>
            </a:pPr>
            <a:r>
              <a:t/>
            </a:r>
            <a:endParaRPr/>
          </a:p>
        </p:txBody>
      </p:sp>
      <p:sp>
        <p:nvSpPr>
          <p:cNvPr id="158" name="Google Shape;158;p21"/>
          <p:cNvSpPr txBox="1"/>
          <p:nvPr/>
        </p:nvSpPr>
        <p:spPr>
          <a:xfrm>
            <a:off x="2316150" y="6501800"/>
            <a:ext cx="1428600" cy="263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Medellín</a:t>
            </a:r>
            <a:endParaRPr b="0" i="0" sz="1400" u="none" cap="none" strike="noStrike">
              <a:solidFill>
                <a:srgbClr val="FFFFFF"/>
              </a:solidFill>
              <a:latin typeface="Arial"/>
              <a:ea typeface="Arial"/>
              <a:cs typeface="Arial"/>
              <a:sym typeface="Arial"/>
            </a:endParaRPr>
          </a:p>
        </p:txBody>
      </p:sp>
      <p:sp>
        <p:nvSpPr>
          <p:cNvPr id="159" name="Google Shape;159;p21"/>
          <p:cNvSpPr txBox="1"/>
          <p:nvPr>
            <p:ph type="title"/>
          </p:nvPr>
        </p:nvSpPr>
        <p:spPr>
          <a:xfrm>
            <a:off x="2693772" y="365126"/>
            <a:ext cx="8949000" cy="5274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4000"/>
              <a:buNone/>
            </a:pPr>
            <a:r>
              <a:rPr b="1" lang="en-US" sz="3240"/>
              <a:t>Granizo usando el radar meteorológico</a:t>
            </a:r>
            <a:endParaRPr b="1" sz="3240"/>
          </a:p>
        </p:txBody>
      </p:sp>
      <p:sp>
        <p:nvSpPr>
          <p:cNvPr id="160" name="Google Shape;160;p21"/>
          <p:cNvSpPr txBox="1"/>
          <p:nvPr/>
        </p:nvSpPr>
        <p:spPr>
          <a:xfrm>
            <a:off x="4978650" y="1154150"/>
            <a:ext cx="4665900" cy="1884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US" sz="1500">
                <a:solidFill>
                  <a:srgbClr val="666666"/>
                </a:solidFill>
              </a:rPr>
              <a:t>Con el algoritmo de identificación de granizo usando el radar meteorológico se determinaron los lugares dentro del Valle de Aburrá donde se superaron las probabilidades de granizo </a:t>
            </a:r>
            <a:r>
              <a:rPr b="1" lang="en-US" sz="1500">
                <a:solidFill>
                  <a:srgbClr val="666666"/>
                </a:solidFill>
              </a:rPr>
              <a:t>mayores al 80%.</a:t>
            </a:r>
            <a:r>
              <a:rPr lang="en-US" sz="1500">
                <a:solidFill>
                  <a:srgbClr val="666666"/>
                </a:solidFill>
              </a:rPr>
              <a:t> </a:t>
            </a:r>
            <a:endParaRPr sz="1500">
              <a:solidFill>
                <a:srgbClr val="666666"/>
              </a:solidFill>
            </a:endParaRPr>
          </a:p>
          <a:p>
            <a:pPr indent="0" lvl="0" marL="0" rtl="0" algn="just">
              <a:spcBef>
                <a:spcPts val="0"/>
              </a:spcBef>
              <a:spcAft>
                <a:spcPts val="0"/>
              </a:spcAft>
              <a:buNone/>
            </a:pPr>
            <a:r>
              <a:t/>
            </a:r>
            <a:endParaRPr sz="1500">
              <a:solidFill>
                <a:srgbClr val="666666"/>
              </a:solidFill>
            </a:endParaRPr>
          </a:p>
          <a:p>
            <a:pPr indent="0" lvl="0" marL="0" rtl="0" algn="just">
              <a:spcBef>
                <a:spcPts val="0"/>
              </a:spcBef>
              <a:spcAft>
                <a:spcPts val="0"/>
              </a:spcAft>
              <a:buNone/>
            </a:pPr>
            <a:r>
              <a:rPr lang="en-US" sz="1500">
                <a:solidFill>
                  <a:srgbClr val="666666"/>
                </a:solidFill>
              </a:rPr>
              <a:t>Los trazos de </a:t>
            </a:r>
            <a:r>
              <a:rPr b="1" lang="en-US" sz="1500">
                <a:solidFill>
                  <a:srgbClr val="666666"/>
                </a:solidFill>
              </a:rPr>
              <a:t>colores rojos </a:t>
            </a:r>
            <a:r>
              <a:rPr lang="en-US" sz="1500">
                <a:solidFill>
                  <a:srgbClr val="666666"/>
                </a:solidFill>
              </a:rPr>
              <a:t>se ubican en esas zonas que durante el evento superaron dicho umbral.</a:t>
            </a:r>
            <a:endParaRPr sz="1500">
              <a:solidFill>
                <a:srgbClr val="666666"/>
              </a:solidFill>
            </a:endParaRPr>
          </a:p>
          <a:p>
            <a:pPr indent="0" lvl="0" marL="0" rtl="0" algn="just">
              <a:spcBef>
                <a:spcPts val="0"/>
              </a:spcBef>
              <a:spcAft>
                <a:spcPts val="0"/>
              </a:spcAft>
              <a:buNone/>
            </a:pPr>
            <a:r>
              <a:t/>
            </a:r>
            <a:endParaRPr sz="1500">
              <a:solidFill>
                <a:srgbClr val="666666"/>
              </a:solidFill>
            </a:endParaRPr>
          </a:p>
        </p:txBody>
      </p:sp>
      <p:pic>
        <p:nvPicPr>
          <p:cNvPr id="161" name="Google Shape;161;p21"/>
          <p:cNvPicPr preferRelativeResize="0"/>
          <p:nvPr/>
        </p:nvPicPr>
        <p:blipFill rotWithShape="1">
          <a:blip r:embed="rId3">
            <a:alphaModFix/>
          </a:blip>
          <a:srcRect b="4362" l="0" r="0" t="2414"/>
          <a:stretch/>
        </p:blipFill>
        <p:spPr>
          <a:xfrm>
            <a:off x="404625" y="1144625"/>
            <a:ext cx="4165224" cy="4475551"/>
          </a:xfrm>
          <a:prstGeom prst="rect">
            <a:avLst/>
          </a:prstGeom>
          <a:noFill/>
          <a:ln>
            <a:noFill/>
          </a:ln>
        </p:spPr>
      </p:pic>
      <p:cxnSp>
        <p:nvCxnSpPr>
          <p:cNvPr id="162" name="Google Shape;162;p21"/>
          <p:cNvCxnSpPr>
            <a:endCxn id="163" idx="1"/>
          </p:cNvCxnSpPr>
          <p:nvPr/>
        </p:nvCxnSpPr>
        <p:spPr>
          <a:xfrm>
            <a:off x="1707188" y="3521000"/>
            <a:ext cx="1511700" cy="487800"/>
          </a:xfrm>
          <a:prstGeom prst="straightConnector1">
            <a:avLst/>
          </a:prstGeom>
          <a:noFill/>
          <a:ln cap="flat" cmpd="sng" w="19050">
            <a:solidFill>
              <a:schemeClr val="dk2"/>
            </a:solidFill>
            <a:prstDash val="solid"/>
            <a:round/>
            <a:headEnd len="med" w="med" type="stealth"/>
            <a:tailEnd len="med" w="med" type="none"/>
          </a:ln>
        </p:spPr>
      </p:cxnSp>
      <p:pic>
        <p:nvPicPr>
          <p:cNvPr id="164" name="Google Shape;164;p21"/>
          <p:cNvPicPr preferRelativeResize="0"/>
          <p:nvPr/>
        </p:nvPicPr>
        <p:blipFill rotWithShape="1">
          <a:blip r:embed="rId4">
            <a:alphaModFix/>
          </a:blip>
          <a:srcRect b="0" l="0" r="0" t="4141"/>
          <a:stretch/>
        </p:blipFill>
        <p:spPr>
          <a:xfrm>
            <a:off x="2900400" y="4089650"/>
            <a:ext cx="3094277" cy="1977399"/>
          </a:xfrm>
          <a:prstGeom prst="rect">
            <a:avLst/>
          </a:prstGeom>
          <a:noFill/>
          <a:ln>
            <a:noFill/>
          </a:ln>
        </p:spPr>
      </p:pic>
      <p:sp>
        <p:nvSpPr>
          <p:cNvPr id="163" name="Google Shape;163;p21"/>
          <p:cNvSpPr txBox="1"/>
          <p:nvPr/>
        </p:nvSpPr>
        <p:spPr>
          <a:xfrm>
            <a:off x="3218888" y="3811550"/>
            <a:ext cx="2457300" cy="394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US" sz="1500">
                <a:solidFill>
                  <a:srgbClr val="666666"/>
                </a:solidFill>
              </a:rPr>
              <a:t>Disdrómetro Torre SIATA</a:t>
            </a:r>
            <a:endParaRPr b="1" sz="1500">
              <a:solidFill>
                <a:srgbClr val="666666"/>
              </a:solidFill>
            </a:endParaRPr>
          </a:p>
        </p:txBody>
      </p:sp>
      <p:sp>
        <p:nvSpPr>
          <p:cNvPr id="165" name="Google Shape;165;p21"/>
          <p:cNvSpPr txBox="1"/>
          <p:nvPr/>
        </p:nvSpPr>
        <p:spPr>
          <a:xfrm>
            <a:off x="6915875" y="3264575"/>
            <a:ext cx="4665900" cy="1577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US" sz="1500">
                <a:solidFill>
                  <a:srgbClr val="666666"/>
                </a:solidFill>
              </a:rPr>
              <a:t>En el siguiente </a:t>
            </a:r>
            <a:r>
              <a:rPr b="1" lang="en-US" sz="1500">
                <a:solidFill>
                  <a:srgbClr val="666666"/>
                </a:solidFill>
              </a:rPr>
              <a:t>link</a:t>
            </a:r>
            <a:r>
              <a:rPr lang="en-US" sz="1500">
                <a:solidFill>
                  <a:srgbClr val="666666"/>
                </a:solidFill>
              </a:rPr>
              <a:t> se observa la animación de la aplicación del algoritmo a medida que pasaba el evento. La imagen a la izquierda muestra la salida del algoritmo con las probabilidades, y a la derecha sólo los lugares dónde se superó el 80% de probabilidad de tener precipitación sólida.</a:t>
            </a:r>
            <a:endParaRPr sz="1700">
              <a:solidFill>
                <a:srgbClr val="666666"/>
              </a:solidFill>
            </a:endParaRPr>
          </a:p>
        </p:txBody>
      </p:sp>
      <p:sp>
        <p:nvSpPr>
          <p:cNvPr id="166" name="Google Shape;166;p21"/>
          <p:cNvSpPr txBox="1"/>
          <p:nvPr/>
        </p:nvSpPr>
        <p:spPr>
          <a:xfrm>
            <a:off x="6915875" y="4682050"/>
            <a:ext cx="4665900" cy="640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US" sz="1500" u="sng">
                <a:solidFill>
                  <a:schemeClr val="hlink"/>
                </a:solidFill>
                <a:hlinkClick r:id="rId5"/>
              </a:rPr>
              <a:t>http://siata.gov.co/jmvalenciap/Radar/AlgoritmoGranizo/Animacion/Animacion2.gif</a:t>
            </a:r>
            <a:endParaRPr sz="1900">
              <a:solidFill>
                <a:srgbClr val="666666"/>
              </a:solidFill>
            </a:endParaRPr>
          </a:p>
          <a:p>
            <a:pPr indent="0" lvl="0" marL="0" rtl="0" algn="l">
              <a:spcBef>
                <a:spcPts val="0"/>
              </a:spcBef>
              <a:spcAft>
                <a:spcPts val="0"/>
              </a:spcAft>
              <a:buNone/>
            </a:pPr>
            <a:r>
              <a:t/>
            </a:r>
            <a:endParaRPr sz="1600"/>
          </a:p>
        </p:txBody>
      </p:sp>
      <p:sp>
        <p:nvSpPr>
          <p:cNvPr id="167" name="Google Shape;167;p21"/>
          <p:cNvSpPr/>
          <p:nvPr/>
        </p:nvSpPr>
        <p:spPr>
          <a:xfrm>
            <a:off x="7352700" y="4008800"/>
            <a:ext cx="38700" cy="6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3"/>
          <p:cNvSpPr txBox="1"/>
          <p:nvPr>
            <p:ph type="title"/>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4000"/>
              <a:buNone/>
            </a:pPr>
            <a:r>
              <a:rPr b="1" lang="en-US" sz="3240"/>
              <a:t>Evento 2020-07-24</a:t>
            </a:r>
            <a:br>
              <a:rPr b="1" lang="en-US" sz="3240"/>
            </a:br>
            <a:endParaRPr b="1" sz="3240"/>
          </a:p>
        </p:txBody>
      </p:sp>
      <p:pic>
        <p:nvPicPr>
          <p:cNvPr id="173" name="Google Shape;173;p23"/>
          <p:cNvPicPr preferRelativeResize="0"/>
          <p:nvPr/>
        </p:nvPicPr>
        <p:blipFill>
          <a:blip r:embed="rId3">
            <a:alphaModFix/>
          </a:blip>
          <a:stretch>
            <a:fillRect/>
          </a:stretch>
        </p:blipFill>
        <p:spPr>
          <a:xfrm>
            <a:off x="4300100" y="892625"/>
            <a:ext cx="3874345" cy="3228625"/>
          </a:xfrm>
          <a:prstGeom prst="rect">
            <a:avLst/>
          </a:prstGeom>
          <a:noFill/>
          <a:ln>
            <a:noFill/>
          </a:ln>
        </p:spPr>
      </p:pic>
      <p:pic>
        <p:nvPicPr>
          <p:cNvPr id="174" name="Google Shape;174;p23"/>
          <p:cNvPicPr preferRelativeResize="0"/>
          <p:nvPr/>
        </p:nvPicPr>
        <p:blipFill>
          <a:blip r:embed="rId4">
            <a:alphaModFix/>
          </a:blip>
          <a:stretch>
            <a:fillRect/>
          </a:stretch>
        </p:blipFill>
        <p:spPr>
          <a:xfrm>
            <a:off x="4391537" y="3680975"/>
            <a:ext cx="3691475" cy="3076229"/>
          </a:xfrm>
          <a:prstGeom prst="rect">
            <a:avLst/>
          </a:prstGeom>
          <a:noFill/>
          <a:ln>
            <a:noFill/>
          </a:ln>
        </p:spPr>
      </p:pic>
      <p:pic>
        <p:nvPicPr>
          <p:cNvPr id="175" name="Google Shape;175;p23"/>
          <p:cNvPicPr preferRelativeResize="0"/>
          <p:nvPr/>
        </p:nvPicPr>
        <p:blipFill>
          <a:blip r:embed="rId5">
            <a:alphaModFix/>
          </a:blip>
          <a:stretch>
            <a:fillRect/>
          </a:stretch>
        </p:blipFill>
        <p:spPr>
          <a:xfrm>
            <a:off x="300575" y="992800"/>
            <a:ext cx="3691475" cy="3076225"/>
          </a:xfrm>
          <a:prstGeom prst="rect">
            <a:avLst/>
          </a:prstGeom>
          <a:noFill/>
          <a:ln>
            <a:noFill/>
          </a:ln>
        </p:spPr>
      </p:pic>
      <p:pic>
        <p:nvPicPr>
          <p:cNvPr id="176" name="Google Shape;176;p23"/>
          <p:cNvPicPr preferRelativeResize="0"/>
          <p:nvPr/>
        </p:nvPicPr>
        <p:blipFill>
          <a:blip r:embed="rId6">
            <a:alphaModFix/>
          </a:blip>
          <a:stretch>
            <a:fillRect/>
          </a:stretch>
        </p:blipFill>
        <p:spPr>
          <a:xfrm>
            <a:off x="177800" y="3680975"/>
            <a:ext cx="3691475" cy="3076219"/>
          </a:xfrm>
          <a:prstGeom prst="rect">
            <a:avLst/>
          </a:prstGeom>
          <a:noFill/>
          <a:ln>
            <a:noFill/>
          </a:ln>
        </p:spPr>
      </p:pic>
      <p:sp>
        <p:nvSpPr>
          <p:cNvPr id="177" name="Google Shape;177;p23"/>
          <p:cNvSpPr txBox="1"/>
          <p:nvPr/>
        </p:nvSpPr>
        <p:spPr>
          <a:xfrm>
            <a:off x="8221125" y="1816825"/>
            <a:ext cx="3776100" cy="314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600">
                <a:solidFill>
                  <a:srgbClr val="999999"/>
                </a:solidFill>
              </a:rPr>
              <a:t>Descargas eléctricas: Durante lo que va corrido del evento hasta las 18:30 hs (hora local) se han presentado en todo el Valle de Aburrá, un total de 69 descargas eléctricas. Se muestran las serie temporales de los municipios donde mayor acumulado ha habido.</a:t>
            </a:r>
            <a:endParaRPr sz="1600">
              <a:solidFill>
                <a:srgbClr val="999999"/>
              </a:solidFill>
            </a:endParaRPr>
          </a:p>
          <a:p>
            <a:pPr indent="0" lvl="0" marL="0" rtl="0" algn="l">
              <a:spcBef>
                <a:spcPts val="0"/>
              </a:spcBef>
              <a:spcAft>
                <a:spcPts val="0"/>
              </a:spcAft>
              <a:buClr>
                <a:schemeClr val="dk1"/>
              </a:buClr>
              <a:buSzPts val="1100"/>
              <a:buFont typeface="Arial"/>
              <a:buNone/>
            </a:pPr>
            <a:r>
              <a:rPr lang="en-US" sz="1600">
                <a:solidFill>
                  <a:srgbClr val="999999"/>
                </a:solidFill>
              </a:rPr>
              <a:t>Medellín: 38</a:t>
            </a:r>
            <a:endParaRPr sz="1600">
              <a:solidFill>
                <a:srgbClr val="999999"/>
              </a:solidFill>
            </a:endParaRPr>
          </a:p>
          <a:p>
            <a:pPr indent="0" lvl="0" marL="0" rtl="0" algn="l">
              <a:spcBef>
                <a:spcPts val="0"/>
              </a:spcBef>
              <a:spcAft>
                <a:spcPts val="0"/>
              </a:spcAft>
              <a:buClr>
                <a:schemeClr val="dk1"/>
              </a:buClr>
              <a:buSzPts val="1100"/>
              <a:buFont typeface="Arial"/>
              <a:buNone/>
            </a:pPr>
            <a:r>
              <a:rPr lang="en-US" sz="1600">
                <a:solidFill>
                  <a:srgbClr val="999999"/>
                </a:solidFill>
              </a:rPr>
              <a:t>Bello:14</a:t>
            </a:r>
            <a:endParaRPr sz="1600">
              <a:solidFill>
                <a:srgbClr val="999999"/>
              </a:solidFill>
            </a:endParaRPr>
          </a:p>
          <a:p>
            <a:pPr indent="0" lvl="0" marL="0" rtl="0" algn="l">
              <a:spcBef>
                <a:spcPts val="0"/>
              </a:spcBef>
              <a:spcAft>
                <a:spcPts val="0"/>
              </a:spcAft>
              <a:buClr>
                <a:schemeClr val="dk1"/>
              </a:buClr>
              <a:buSzPts val="1100"/>
              <a:buFont typeface="Arial"/>
              <a:buNone/>
            </a:pPr>
            <a:r>
              <a:rPr lang="en-US" sz="1600">
                <a:solidFill>
                  <a:srgbClr val="999999"/>
                </a:solidFill>
              </a:rPr>
              <a:t>Copacabana:9</a:t>
            </a:r>
            <a:endParaRPr sz="1600">
              <a:solidFill>
                <a:srgbClr val="999999"/>
              </a:solidFill>
            </a:endParaRPr>
          </a:p>
          <a:p>
            <a:pPr indent="0" lvl="0" marL="0" rtl="0" algn="l">
              <a:spcBef>
                <a:spcPts val="0"/>
              </a:spcBef>
              <a:spcAft>
                <a:spcPts val="0"/>
              </a:spcAft>
              <a:buClr>
                <a:schemeClr val="dk1"/>
              </a:buClr>
              <a:buSzPts val="1100"/>
              <a:buFont typeface="Arial"/>
              <a:buNone/>
            </a:pPr>
            <a:r>
              <a:rPr lang="en-US" sz="1600">
                <a:solidFill>
                  <a:srgbClr val="999999"/>
                </a:solidFill>
              </a:rPr>
              <a:t>Envigado:4</a:t>
            </a:r>
            <a:endParaRPr sz="2100">
              <a:solidFill>
                <a:srgbClr val="999999"/>
              </a:solidFill>
            </a:endParaRPr>
          </a:p>
          <a:p>
            <a:pPr indent="0" lvl="0" marL="0" rtl="0" algn="l">
              <a:spcBef>
                <a:spcPts val="0"/>
              </a:spcBef>
              <a:spcAft>
                <a:spcPts val="0"/>
              </a:spcAft>
              <a:buNone/>
            </a:pPr>
            <a:r>
              <a:t/>
            </a:r>
            <a:endParaRPr>
              <a:solidFill>
                <a:schemeClr val="accent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g8cc93fa2de_7_3"/>
          <p:cNvSpPr txBox="1"/>
          <p:nvPr>
            <p:ph type="title"/>
          </p:nvPr>
        </p:nvSpPr>
        <p:spPr>
          <a:xfrm>
            <a:off x="2693772" y="365126"/>
            <a:ext cx="8949000" cy="5274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4000"/>
              <a:buNone/>
            </a:pPr>
            <a:r>
              <a:rPr b="1" lang="en-US" sz="3240"/>
              <a:t>Evento 2020-07-24</a:t>
            </a:r>
            <a:br>
              <a:rPr b="1" lang="en-US" sz="3240"/>
            </a:br>
            <a:endParaRPr b="1" sz="3240"/>
          </a:p>
        </p:txBody>
      </p:sp>
      <p:pic>
        <p:nvPicPr>
          <p:cNvPr id="183" name="Google Shape;183;g8cc93fa2de_7_3"/>
          <p:cNvPicPr preferRelativeResize="0"/>
          <p:nvPr/>
        </p:nvPicPr>
        <p:blipFill>
          <a:blip r:embed="rId3">
            <a:alphaModFix/>
          </a:blip>
          <a:stretch>
            <a:fillRect/>
          </a:stretch>
        </p:blipFill>
        <p:spPr>
          <a:xfrm>
            <a:off x="601150" y="892526"/>
            <a:ext cx="6202195" cy="5660676"/>
          </a:xfrm>
          <a:prstGeom prst="rect">
            <a:avLst/>
          </a:prstGeom>
          <a:noFill/>
          <a:ln>
            <a:noFill/>
          </a:ln>
        </p:spPr>
      </p:pic>
      <p:sp>
        <p:nvSpPr>
          <p:cNvPr id="184" name="Google Shape;184;g8cc93fa2de_7_3"/>
          <p:cNvSpPr txBox="1"/>
          <p:nvPr/>
        </p:nvSpPr>
        <p:spPr>
          <a:xfrm>
            <a:off x="7594625" y="2584800"/>
            <a:ext cx="3776100" cy="16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solidFill>
                  <a:srgbClr val="999999"/>
                </a:solidFill>
              </a:rPr>
              <a:t>Se muestra la localización de las descargas eléctricas registradas por la red LINET. Estas se localizaron en su mayoría en Medellín y sus municipios aledaños (Bello, Itaguí, Envigado)</a:t>
            </a:r>
            <a:endParaRPr sz="1800">
              <a:solidFill>
                <a:srgbClr val="999999"/>
              </a:solidFill>
            </a:endParaRPr>
          </a:p>
          <a:p>
            <a:pPr indent="0" lvl="0" marL="0" rtl="0" algn="l">
              <a:spcBef>
                <a:spcPts val="0"/>
              </a:spcBef>
              <a:spcAft>
                <a:spcPts val="0"/>
              </a:spcAft>
              <a:buNone/>
            </a:pPr>
            <a:r>
              <a:t/>
            </a:r>
            <a:endParaRPr sz="2000">
              <a:solidFill>
                <a:srgbClr val="99999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4"/>
          <p:cNvSpPr txBox="1"/>
          <p:nvPr>
            <p:ph type="title"/>
          </p:nvPr>
        </p:nvSpPr>
        <p:spPr>
          <a:xfrm>
            <a:off x="2693772" y="365125"/>
            <a:ext cx="8660100" cy="1031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000"/>
              <a:buNone/>
            </a:pPr>
            <a:r>
              <a:t/>
            </a:r>
            <a:endParaRPr/>
          </a:p>
          <a:p>
            <a:pPr indent="0" lvl="0" marL="0" rtl="0" algn="l">
              <a:lnSpc>
                <a:spcPct val="90000"/>
              </a:lnSpc>
              <a:spcBef>
                <a:spcPts val="0"/>
              </a:spcBef>
              <a:spcAft>
                <a:spcPts val="0"/>
              </a:spcAft>
              <a:buClr>
                <a:srgbClr val="2E777F"/>
              </a:buClr>
              <a:buSzPts val="4000"/>
              <a:buFont typeface="Calibri"/>
              <a:buNone/>
            </a:pPr>
            <a:r>
              <a:t/>
            </a:r>
            <a:endParaRPr/>
          </a:p>
        </p:txBody>
      </p:sp>
      <p:sp>
        <p:nvSpPr>
          <p:cNvPr id="190" name="Google Shape;190;p24"/>
          <p:cNvSpPr txBox="1"/>
          <p:nvPr/>
        </p:nvSpPr>
        <p:spPr>
          <a:xfrm>
            <a:off x="2316150" y="6501800"/>
            <a:ext cx="1428600" cy="263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Medellín</a:t>
            </a:r>
            <a:endParaRPr b="0" i="0" sz="1400" u="none" cap="none" strike="noStrike">
              <a:solidFill>
                <a:srgbClr val="FFFFFF"/>
              </a:solidFill>
              <a:latin typeface="Arial"/>
              <a:ea typeface="Arial"/>
              <a:cs typeface="Arial"/>
              <a:sym typeface="Arial"/>
            </a:endParaRPr>
          </a:p>
        </p:txBody>
      </p:sp>
      <p:sp>
        <p:nvSpPr>
          <p:cNvPr id="191" name="Google Shape;191;p24"/>
          <p:cNvSpPr txBox="1"/>
          <p:nvPr/>
        </p:nvSpPr>
        <p:spPr>
          <a:xfrm>
            <a:off x="5732450" y="5620186"/>
            <a:ext cx="2135100" cy="39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Q madera - 2019</a:t>
            </a:r>
            <a:endParaRPr b="0" i="0" sz="1400" u="none" cap="none" strike="noStrike">
              <a:solidFill>
                <a:srgbClr val="FFFFFF"/>
              </a:solidFill>
              <a:latin typeface="Arial"/>
              <a:ea typeface="Arial"/>
              <a:cs typeface="Arial"/>
              <a:sym typeface="Arial"/>
            </a:endParaRPr>
          </a:p>
        </p:txBody>
      </p:sp>
      <p:sp>
        <p:nvSpPr>
          <p:cNvPr id="192" name="Google Shape;192;p24"/>
          <p:cNvSpPr txBox="1"/>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marR="0" rtl="0" algn="r">
              <a:lnSpc>
                <a:spcPct val="70000"/>
              </a:lnSpc>
              <a:spcBef>
                <a:spcPts val="0"/>
              </a:spcBef>
              <a:spcAft>
                <a:spcPts val="0"/>
              </a:spcAft>
              <a:buClr>
                <a:srgbClr val="2E777F"/>
              </a:buClr>
              <a:buSzPts val="4000"/>
              <a:buFont typeface="Calibri"/>
              <a:buNone/>
            </a:pPr>
            <a:r>
              <a:rPr b="1" i="0" lang="en-US" sz="1890" u="none" cap="none" strike="noStrike">
                <a:solidFill>
                  <a:srgbClr val="2E777F"/>
                </a:solidFill>
                <a:latin typeface="Calibri"/>
                <a:ea typeface="Calibri"/>
                <a:cs typeface="Calibri"/>
                <a:sym typeface="Calibri"/>
              </a:rPr>
              <a:t>Evento 2020-07-24</a:t>
            </a:r>
            <a:br>
              <a:rPr b="1" i="0" lang="en-US" sz="1890" u="none" cap="none" strike="noStrike">
                <a:solidFill>
                  <a:srgbClr val="2E777F"/>
                </a:solidFill>
                <a:latin typeface="Calibri"/>
                <a:ea typeface="Calibri"/>
                <a:cs typeface="Calibri"/>
                <a:sym typeface="Calibri"/>
              </a:rPr>
            </a:br>
            <a:endParaRPr b="1" i="0" sz="1890" u="none" cap="none" strike="noStrike">
              <a:solidFill>
                <a:srgbClr val="2E777F"/>
              </a:solidFill>
              <a:latin typeface="Calibri"/>
              <a:ea typeface="Calibri"/>
              <a:cs typeface="Calibri"/>
              <a:sym typeface="Calibri"/>
            </a:endParaRPr>
          </a:p>
        </p:txBody>
      </p:sp>
      <p:sp>
        <p:nvSpPr>
          <p:cNvPr id="193" name="Google Shape;193;p24"/>
          <p:cNvSpPr txBox="1"/>
          <p:nvPr/>
        </p:nvSpPr>
        <p:spPr>
          <a:xfrm>
            <a:off x="258275" y="1235150"/>
            <a:ext cx="69918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solidFill>
                  <a:srgbClr val="2E777F"/>
                </a:solidFill>
                <a:latin typeface="Calibri"/>
                <a:ea typeface="Calibri"/>
                <a:cs typeface="Calibri"/>
                <a:sym typeface="Calibri"/>
              </a:rPr>
              <a:t>Comportamiento esperado para los próximos días</a:t>
            </a:r>
            <a:endParaRPr b="1" sz="1900">
              <a:solidFill>
                <a:srgbClr val="2E777F"/>
              </a:solidFill>
              <a:latin typeface="Calibri"/>
              <a:ea typeface="Calibri"/>
              <a:cs typeface="Calibri"/>
              <a:sym typeface="Calibri"/>
            </a:endParaRPr>
          </a:p>
        </p:txBody>
      </p:sp>
      <p:sp>
        <p:nvSpPr>
          <p:cNvPr id="194" name="Google Shape;194;p24"/>
          <p:cNvSpPr txBox="1"/>
          <p:nvPr/>
        </p:nvSpPr>
        <p:spPr>
          <a:xfrm>
            <a:off x="363500" y="1807600"/>
            <a:ext cx="4808700" cy="172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US">
                <a:solidFill>
                  <a:srgbClr val="999999"/>
                </a:solidFill>
              </a:rPr>
              <a:t>El pronóstico de GFS muestra un alto porcentaje de humedad para el resto del fin de semana. Alrededor del lunes, el porcentaje de humedad disminuye, principalmente en el día. Sin embargo, para mediados de semana, se espera nuevamente altos valores de humedad. En la animación a continuación, se presenta la humedad y los flujos para los próximos 5 días.</a:t>
            </a:r>
            <a:r>
              <a:rPr lang="en-US" sz="1300">
                <a:solidFill>
                  <a:schemeClr val="dk1"/>
                </a:solidFill>
              </a:rPr>
              <a:t> </a:t>
            </a:r>
            <a:endParaRPr sz="1600">
              <a:solidFill>
                <a:srgbClr val="999999"/>
              </a:solidFill>
            </a:endParaRPr>
          </a:p>
        </p:txBody>
      </p:sp>
      <p:sp>
        <p:nvSpPr>
          <p:cNvPr id="195" name="Google Shape;195;p24"/>
          <p:cNvSpPr txBox="1"/>
          <p:nvPr/>
        </p:nvSpPr>
        <p:spPr>
          <a:xfrm>
            <a:off x="867775" y="3940663"/>
            <a:ext cx="3644100" cy="18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2E777F"/>
                </a:solidFill>
                <a:latin typeface="Calibri"/>
                <a:ea typeface="Calibri"/>
                <a:cs typeface="Calibri"/>
                <a:sym typeface="Calibri"/>
              </a:rPr>
              <a:t>http://siata.gov.co/usuarios/gguzmane/Animaciones_pronostico/GFS_animaciones/GFS_500hPa_HR_WS_HGT_extended.gif</a:t>
            </a:r>
            <a:endParaRPr>
              <a:solidFill>
                <a:srgbClr val="2E777F"/>
              </a:solidFill>
              <a:latin typeface="Calibri"/>
              <a:ea typeface="Calibri"/>
              <a:cs typeface="Calibri"/>
              <a:sym typeface="Calibri"/>
            </a:endParaRPr>
          </a:p>
        </p:txBody>
      </p:sp>
      <p:pic>
        <p:nvPicPr>
          <p:cNvPr id="196" name="Google Shape;196;p24"/>
          <p:cNvPicPr preferRelativeResize="0"/>
          <p:nvPr/>
        </p:nvPicPr>
        <p:blipFill>
          <a:blip r:embed="rId3">
            <a:alphaModFix/>
          </a:blip>
          <a:stretch>
            <a:fillRect/>
          </a:stretch>
        </p:blipFill>
        <p:spPr>
          <a:xfrm>
            <a:off x="5467987" y="148096"/>
            <a:ext cx="3614101" cy="2350551"/>
          </a:xfrm>
          <a:prstGeom prst="rect">
            <a:avLst/>
          </a:prstGeom>
          <a:noFill/>
          <a:ln>
            <a:noFill/>
          </a:ln>
        </p:spPr>
      </p:pic>
      <p:pic>
        <p:nvPicPr>
          <p:cNvPr id="197" name="Google Shape;197;p24"/>
          <p:cNvPicPr preferRelativeResize="0"/>
          <p:nvPr/>
        </p:nvPicPr>
        <p:blipFill>
          <a:blip r:embed="rId4">
            <a:alphaModFix/>
          </a:blip>
          <a:stretch>
            <a:fillRect/>
          </a:stretch>
        </p:blipFill>
        <p:spPr>
          <a:xfrm>
            <a:off x="5496950" y="2170770"/>
            <a:ext cx="3614110" cy="2350575"/>
          </a:xfrm>
          <a:prstGeom prst="rect">
            <a:avLst/>
          </a:prstGeom>
          <a:noFill/>
          <a:ln>
            <a:noFill/>
          </a:ln>
        </p:spPr>
      </p:pic>
      <p:pic>
        <p:nvPicPr>
          <p:cNvPr id="198" name="Google Shape;198;p24"/>
          <p:cNvPicPr preferRelativeResize="0"/>
          <p:nvPr/>
        </p:nvPicPr>
        <p:blipFill>
          <a:blip r:embed="rId5">
            <a:alphaModFix/>
          </a:blip>
          <a:stretch>
            <a:fillRect/>
          </a:stretch>
        </p:blipFill>
        <p:spPr>
          <a:xfrm>
            <a:off x="5503850" y="4209297"/>
            <a:ext cx="3614147" cy="2350575"/>
          </a:xfrm>
          <a:prstGeom prst="rect">
            <a:avLst/>
          </a:prstGeom>
          <a:noFill/>
          <a:ln>
            <a:noFill/>
          </a:ln>
        </p:spPr>
      </p:pic>
      <p:sp>
        <p:nvSpPr>
          <p:cNvPr id="199" name="Google Shape;199;p24"/>
          <p:cNvSpPr txBox="1"/>
          <p:nvPr/>
        </p:nvSpPr>
        <p:spPr>
          <a:xfrm>
            <a:off x="9206425" y="1664100"/>
            <a:ext cx="2854800" cy="2439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US">
                <a:solidFill>
                  <a:srgbClr val="999999"/>
                </a:solidFill>
              </a:rPr>
              <a:t>Además, el modelo operacional de SIATA a 5 días, muestra series de precipitación con picos para el sábado y domingo a lo largo del valle. El lunes no se observan valores altos de precipitación pero el martes exhibe nuevamente picos de lluvia (Se muestran las series de precipitación para Barbosa, Medellín y Caldas).</a:t>
            </a:r>
            <a:endParaRPr sz="1700">
              <a:solidFill>
                <a:srgbClr val="9999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5"/>
          <p:cNvSpPr txBox="1"/>
          <p:nvPr>
            <p:ph type="title"/>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4000"/>
              <a:buNone/>
            </a:pPr>
            <a:r>
              <a:rPr b="1" lang="en-US" sz="3240"/>
              <a:t>Interacciones con comunidades y entidades (1)</a:t>
            </a:r>
            <a:endParaRPr b="1" sz="3240"/>
          </a:p>
        </p:txBody>
      </p:sp>
      <p:pic>
        <p:nvPicPr>
          <p:cNvPr id="205" name="Google Shape;205;p25"/>
          <p:cNvPicPr preferRelativeResize="0"/>
          <p:nvPr/>
        </p:nvPicPr>
        <p:blipFill>
          <a:blip r:embed="rId3">
            <a:alphaModFix/>
          </a:blip>
          <a:stretch>
            <a:fillRect/>
          </a:stretch>
        </p:blipFill>
        <p:spPr>
          <a:xfrm>
            <a:off x="1511400" y="999900"/>
            <a:ext cx="9169200" cy="4858201"/>
          </a:xfrm>
          <a:prstGeom prst="rect">
            <a:avLst/>
          </a:prstGeom>
          <a:noFill/>
          <a:ln>
            <a:noFill/>
          </a:ln>
        </p:spPr>
      </p:pic>
      <p:sp>
        <p:nvSpPr>
          <p:cNvPr id="206" name="Google Shape;206;p25"/>
          <p:cNvSpPr txBox="1"/>
          <p:nvPr/>
        </p:nvSpPr>
        <p:spPr>
          <a:xfrm>
            <a:off x="1853750" y="5974975"/>
            <a:ext cx="5868600" cy="7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Entre las 16:00 y las 20:00 se hicieron alrededor de 35 llamadas a la comunidad y unidades de gestión del riesgo municipales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 name="Shape 33"/>
        <p:cNvGrpSpPr/>
        <p:nvPr/>
      </p:nvGrpSpPr>
      <p:grpSpPr>
        <a:xfrm>
          <a:off x="0" y="0"/>
          <a:ext cx="0" cy="0"/>
          <a:chOff x="0" y="0"/>
          <a:chExt cx="0" cy="0"/>
        </a:xfrm>
      </p:grpSpPr>
      <p:sp>
        <p:nvSpPr>
          <p:cNvPr id="34" name="Google Shape;34;p5"/>
          <p:cNvSpPr txBox="1"/>
          <p:nvPr>
            <p:ph type="title"/>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4000"/>
              <a:buNone/>
            </a:pPr>
            <a:r>
              <a:rPr b="1" lang="en-US" sz="3240"/>
              <a:t>Evento 2020-07-24 - Acumulados Radar</a:t>
            </a:r>
            <a:br>
              <a:rPr b="1" lang="en-US" sz="3240"/>
            </a:br>
            <a:endParaRPr b="1" sz="3240"/>
          </a:p>
        </p:txBody>
      </p:sp>
      <p:pic>
        <p:nvPicPr>
          <p:cNvPr id="35" name="Google Shape;35;p5"/>
          <p:cNvPicPr preferRelativeResize="0"/>
          <p:nvPr/>
        </p:nvPicPr>
        <p:blipFill>
          <a:blip r:embed="rId3">
            <a:alphaModFix/>
          </a:blip>
          <a:stretch>
            <a:fillRect/>
          </a:stretch>
        </p:blipFill>
        <p:spPr>
          <a:xfrm>
            <a:off x="338700" y="1173725"/>
            <a:ext cx="5330650" cy="5467499"/>
          </a:xfrm>
          <a:prstGeom prst="rect">
            <a:avLst/>
          </a:prstGeom>
          <a:noFill/>
          <a:ln>
            <a:noFill/>
          </a:ln>
        </p:spPr>
      </p:pic>
      <p:pic>
        <p:nvPicPr>
          <p:cNvPr id="36" name="Google Shape;36;p5"/>
          <p:cNvPicPr preferRelativeResize="0"/>
          <p:nvPr/>
        </p:nvPicPr>
        <p:blipFill>
          <a:blip r:embed="rId4">
            <a:alphaModFix/>
          </a:blip>
          <a:stretch>
            <a:fillRect/>
          </a:stretch>
        </p:blipFill>
        <p:spPr>
          <a:xfrm>
            <a:off x="6532000" y="1173714"/>
            <a:ext cx="4186200" cy="4293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g8cc93fa2de_11_1"/>
          <p:cNvSpPr txBox="1"/>
          <p:nvPr>
            <p:ph type="title"/>
          </p:nvPr>
        </p:nvSpPr>
        <p:spPr>
          <a:xfrm>
            <a:off x="2693772" y="365126"/>
            <a:ext cx="8949000" cy="5274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4000"/>
              <a:buNone/>
            </a:pPr>
            <a:r>
              <a:rPr b="1" lang="en-US" sz="3240"/>
              <a:t>Interacciones con comunidades y entidades (2)</a:t>
            </a:r>
            <a:endParaRPr b="1" sz="3240"/>
          </a:p>
        </p:txBody>
      </p:sp>
      <p:pic>
        <p:nvPicPr>
          <p:cNvPr id="212" name="Google Shape;212;g8cc93fa2de_11_1"/>
          <p:cNvPicPr preferRelativeResize="0"/>
          <p:nvPr/>
        </p:nvPicPr>
        <p:blipFill>
          <a:blip r:embed="rId3">
            <a:alphaModFix/>
          </a:blip>
          <a:stretch>
            <a:fillRect/>
          </a:stretch>
        </p:blipFill>
        <p:spPr>
          <a:xfrm>
            <a:off x="1165400" y="1438475"/>
            <a:ext cx="10204826" cy="44411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g8cc93fa2de_11_7"/>
          <p:cNvSpPr txBox="1"/>
          <p:nvPr>
            <p:ph type="title"/>
          </p:nvPr>
        </p:nvSpPr>
        <p:spPr>
          <a:xfrm>
            <a:off x="2693772" y="365126"/>
            <a:ext cx="8949000" cy="5274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4000"/>
              <a:buNone/>
            </a:pPr>
            <a:r>
              <a:rPr b="1" lang="en-US" sz="3240"/>
              <a:t>Interacciones con comunidades y entidades (3)</a:t>
            </a:r>
            <a:endParaRPr b="1" sz="3240"/>
          </a:p>
        </p:txBody>
      </p:sp>
      <p:pic>
        <p:nvPicPr>
          <p:cNvPr id="218" name="Google Shape;218;g8cc93fa2de_11_7"/>
          <p:cNvPicPr preferRelativeResize="0"/>
          <p:nvPr/>
        </p:nvPicPr>
        <p:blipFill>
          <a:blip r:embed="rId3">
            <a:alphaModFix/>
          </a:blip>
          <a:stretch>
            <a:fillRect/>
          </a:stretch>
        </p:blipFill>
        <p:spPr>
          <a:xfrm>
            <a:off x="841126" y="1590875"/>
            <a:ext cx="10509749" cy="4302726"/>
          </a:xfrm>
          <a:prstGeom prst="rect">
            <a:avLst/>
          </a:prstGeom>
          <a:noFill/>
          <a:ln>
            <a:noFill/>
          </a:ln>
        </p:spPr>
      </p:pic>
      <p:sp>
        <p:nvSpPr>
          <p:cNvPr id="219" name="Google Shape;219;g8cc93fa2de_11_7"/>
          <p:cNvSpPr txBox="1"/>
          <p:nvPr/>
        </p:nvSpPr>
        <p:spPr>
          <a:xfrm>
            <a:off x="1853750" y="5898775"/>
            <a:ext cx="5868600" cy="7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Alrededor de las 23:00 se realiza la última llamada de verificación a </a:t>
            </a:r>
            <a:endParaRPr/>
          </a:p>
          <a:p>
            <a:pPr indent="0" lvl="0" marL="0" rtl="0" algn="l">
              <a:spcBef>
                <a:spcPts val="0"/>
              </a:spcBef>
              <a:spcAft>
                <a:spcPts val="0"/>
              </a:spcAft>
              <a:buNone/>
            </a:pPr>
            <a:r>
              <a:rPr lang="en-US"/>
              <a:t>La Primavera - Barbosa t se confirmó el retorno a condiciones </a:t>
            </a:r>
            <a:endParaRPr/>
          </a:p>
          <a:p>
            <a:pPr indent="0" lvl="0" marL="0" rtl="0" algn="l">
              <a:spcBef>
                <a:spcPts val="0"/>
              </a:spcBef>
              <a:spcAft>
                <a:spcPts val="0"/>
              </a:spcAft>
              <a:buNone/>
            </a:pPr>
            <a:r>
              <a:rPr lang="en-US"/>
              <a:t>normales del río Aburrá en el sector.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 name="Shape 40"/>
        <p:cNvGrpSpPr/>
        <p:nvPr/>
      </p:nvGrpSpPr>
      <p:grpSpPr>
        <a:xfrm>
          <a:off x="0" y="0"/>
          <a:ext cx="0" cy="0"/>
          <a:chOff x="0" y="0"/>
          <a:chExt cx="0" cy="0"/>
        </a:xfrm>
      </p:grpSpPr>
      <p:sp>
        <p:nvSpPr>
          <p:cNvPr id="41" name="Google Shape;41;g8cc93fa2de_0_4"/>
          <p:cNvSpPr txBox="1"/>
          <p:nvPr>
            <p:ph type="title"/>
          </p:nvPr>
        </p:nvSpPr>
        <p:spPr>
          <a:xfrm>
            <a:off x="2693772" y="365125"/>
            <a:ext cx="8660100" cy="1031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000"/>
              <a:buNone/>
            </a:pPr>
            <a:r>
              <a:t/>
            </a:r>
            <a:endParaRPr/>
          </a:p>
          <a:p>
            <a:pPr indent="0" lvl="0" marL="0" rtl="0" algn="l">
              <a:lnSpc>
                <a:spcPct val="90000"/>
              </a:lnSpc>
              <a:spcBef>
                <a:spcPts val="0"/>
              </a:spcBef>
              <a:spcAft>
                <a:spcPts val="0"/>
              </a:spcAft>
              <a:buClr>
                <a:srgbClr val="2E777F"/>
              </a:buClr>
              <a:buSzPts val="4000"/>
              <a:buFont typeface="Calibri"/>
              <a:buNone/>
            </a:pPr>
            <a:r>
              <a:t/>
            </a:r>
            <a:endParaRPr/>
          </a:p>
        </p:txBody>
      </p:sp>
      <p:sp>
        <p:nvSpPr>
          <p:cNvPr id="42" name="Google Shape;42;g8cc93fa2de_0_4"/>
          <p:cNvSpPr txBox="1"/>
          <p:nvPr/>
        </p:nvSpPr>
        <p:spPr>
          <a:xfrm>
            <a:off x="2316150" y="6501800"/>
            <a:ext cx="1428600" cy="263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Medellín</a:t>
            </a:r>
            <a:endParaRPr b="0" i="0" sz="1400" u="none" cap="none" strike="noStrike">
              <a:solidFill>
                <a:srgbClr val="FFFFFF"/>
              </a:solidFill>
              <a:latin typeface="Arial"/>
              <a:ea typeface="Arial"/>
              <a:cs typeface="Arial"/>
              <a:sym typeface="Arial"/>
            </a:endParaRPr>
          </a:p>
        </p:txBody>
      </p:sp>
      <p:sp>
        <p:nvSpPr>
          <p:cNvPr id="43" name="Google Shape;43;g8cc93fa2de_0_4"/>
          <p:cNvSpPr txBox="1"/>
          <p:nvPr/>
        </p:nvSpPr>
        <p:spPr>
          <a:xfrm>
            <a:off x="5732450" y="5620186"/>
            <a:ext cx="2135100" cy="39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Q madera - 2019</a:t>
            </a:r>
            <a:endParaRPr b="0" i="0" sz="1400" u="none" cap="none" strike="noStrike">
              <a:solidFill>
                <a:srgbClr val="FFFFFF"/>
              </a:solidFill>
              <a:latin typeface="Arial"/>
              <a:ea typeface="Arial"/>
              <a:cs typeface="Arial"/>
              <a:sym typeface="Arial"/>
            </a:endParaRPr>
          </a:p>
        </p:txBody>
      </p:sp>
      <p:sp>
        <p:nvSpPr>
          <p:cNvPr id="44" name="Google Shape;44;g8cc93fa2de_0_4"/>
          <p:cNvSpPr txBox="1"/>
          <p:nvPr/>
        </p:nvSpPr>
        <p:spPr>
          <a:xfrm>
            <a:off x="2693772" y="365126"/>
            <a:ext cx="8949000" cy="527400"/>
          </a:xfrm>
          <a:prstGeom prst="rect">
            <a:avLst/>
          </a:prstGeom>
          <a:noFill/>
          <a:ln>
            <a:noFill/>
          </a:ln>
        </p:spPr>
        <p:txBody>
          <a:bodyPr anchorCtr="0" anchor="t" bIns="45700" lIns="91425" spcFirstLastPara="1" rIns="91425" wrap="square" tIns="45700">
            <a:noAutofit/>
          </a:bodyPr>
          <a:lstStyle/>
          <a:p>
            <a:pPr indent="0" lvl="0" marL="0" marR="0" rtl="0" algn="r">
              <a:lnSpc>
                <a:spcPct val="70000"/>
              </a:lnSpc>
              <a:spcBef>
                <a:spcPts val="0"/>
              </a:spcBef>
              <a:spcAft>
                <a:spcPts val="0"/>
              </a:spcAft>
              <a:buClr>
                <a:srgbClr val="2E777F"/>
              </a:buClr>
              <a:buSzPts val="4000"/>
              <a:buFont typeface="Calibri"/>
              <a:buNone/>
            </a:pPr>
            <a:r>
              <a:rPr b="1" i="0" lang="en-US" sz="1890" u="none" cap="none" strike="noStrike">
                <a:solidFill>
                  <a:srgbClr val="2E777F"/>
                </a:solidFill>
                <a:latin typeface="Calibri"/>
                <a:ea typeface="Calibri"/>
                <a:cs typeface="Calibri"/>
                <a:sym typeface="Calibri"/>
              </a:rPr>
              <a:t>Evento 2020-07-24</a:t>
            </a:r>
            <a:br>
              <a:rPr b="1" i="0" lang="en-US" sz="1890" u="none" cap="none" strike="noStrike">
                <a:solidFill>
                  <a:srgbClr val="2E777F"/>
                </a:solidFill>
                <a:latin typeface="Calibri"/>
                <a:ea typeface="Calibri"/>
                <a:cs typeface="Calibri"/>
                <a:sym typeface="Calibri"/>
              </a:rPr>
            </a:br>
            <a:endParaRPr b="1" i="0" sz="1890" u="none" cap="none" strike="noStrike">
              <a:solidFill>
                <a:srgbClr val="2E777F"/>
              </a:solidFill>
              <a:latin typeface="Calibri"/>
              <a:ea typeface="Calibri"/>
              <a:cs typeface="Calibri"/>
              <a:sym typeface="Calibri"/>
            </a:endParaRPr>
          </a:p>
        </p:txBody>
      </p:sp>
      <p:pic>
        <p:nvPicPr>
          <p:cNvPr id="45" name="Google Shape;45;g8cc93fa2de_0_4"/>
          <p:cNvPicPr preferRelativeResize="0"/>
          <p:nvPr/>
        </p:nvPicPr>
        <p:blipFill>
          <a:blip r:embed="rId3">
            <a:alphaModFix/>
          </a:blip>
          <a:stretch>
            <a:fillRect/>
          </a:stretch>
        </p:blipFill>
        <p:spPr>
          <a:xfrm>
            <a:off x="300225" y="1190100"/>
            <a:ext cx="6144999" cy="4477801"/>
          </a:xfrm>
          <a:prstGeom prst="rect">
            <a:avLst/>
          </a:prstGeom>
          <a:noFill/>
          <a:ln>
            <a:noFill/>
          </a:ln>
        </p:spPr>
      </p:pic>
      <p:sp>
        <p:nvSpPr>
          <p:cNvPr id="46" name="Google Shape;46;g8cc93fa2de_0_4"/>
          <p:cNvSpPr txBox="1"/>
          <p:nvPr/>
        </p:nvSpPr>
        <p:spPr>
          <a:xfrm>
            <a:off x="7786775" y="1801250"/>
            <a:ext cx="4024800" cy="30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accent3"/>
                </a:solidFill>
              </a:rPr>
              <a:t>En la figura de la izquierda se observan varios sistemas convectivos sobre el departamento de Antioquia y el norte de Colombia.</a:t>
            </a:r>
            <a:endParaRPr sz="1600">
              <a:solidFill>
                <a:schemeClr val="accent3"/>
              </a:solidFill>
            </a:endParaRPr>
          </a:p>
          <a:p>
            <a:pPr indent="0" lvl="0" marL="0" rtl="0" algn="l">
              <a:spcBef>
                <a:spcPts val="0"/>
              </a:spcBef>
              <a:spcAft>
                <a:spcPts val="0"/>
              </a:spcAft>
              <a:buNone/>
            </a:pPr>
            <a:r>
              <a:t/>
            </a:r>
            <a:endParaRPr>
              <a:solidFill>
                <a:schemeClr val="accent3"/>
              </a:solidFill>
            </a:endParaRPr>
          </a:p>
          <a:p>
            <a:pPr indent="0" lvl="0" marL="0" rtl="0" algn="l">
              <a:spcBef>
                <a:spcPts val="0"/>
              </a:spcBef>
              <a:spcAft>
                <a:spcPts val="0"/>
              </a:spcAft>
              <a:buNone/>
            </a:pPr>
            <a:r>
              <a:t/>
            </a:r>
            <a:endParaRPr>
              <a:solidFill>
                <a:schemeClr val="accent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 name="Shape 50"/>
        <p:cNvGrpSpPr/>
        <p:nvPr/>
      </p:nvGrpSpPr>
      <p:grpSpPr>
        <a:xfrm>
          <a:off x="0" y="0"/>
          <a:ext cx="0" cy="0"/>
          <a:chOff x="0" y="0"/>
          <a:chExt cx="0" cy="0"/>
        </a:xfrm>
      </p:grpSpPr>
      <p:sp>
        <p:nvSpPr>
          <p:cNvPr id="51" name="Google Shape;51;g878c40ba47_4_14"/>
          <p:cNvSpPr txBox="1"/>
          <p:nvPr>
            <p:ph type="title"/>
          </p:nvPr>
        </p:nvSpPr>
        <p:spPr>
          <a:xfrm>
            <a:off x="2693772" y="365125"/>
            <a:ext cx="8660100" cy="1031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000"/>
              <a:buNone/>
            </a:pPr>
            <a:r>
              <a:t/>
            </a:r>
            <a:endParaRPr/>
          </a:p>
          <a:p>
            <a:pPr indent="0" lvl="0" marL="0" rtl="0" algn="l">
              <a:lnSpc>
                <a:spcPct val="90000"/>
              </a:lnSpc>
              <a:spcBef>
                <a:spcPts val="0"/>
              </a:spcBef>
              <a:spcAft>
                <a:spcPts val="0"/>
              </a:spcAft>
              <a:buClr>
                <a:srgbClr val="2E777F"/>
              </a:buClr>
              <a:buSzPts val="4000"/>
              <a:buFont typeface="Calibri"/>
              <a:buNone/>
            </a:pPr>
            <a:r>
              <a:t/>
            </a:r>
            <a:endParaRPr/>
          </a:p>
        </p:txBody>
      </p:sp>
      <p:sp>
        <p:nvSpPr>
          <p:cNvPr id="52" name="Google Shape;52;g878c40ba47_4_14"/>
          <p:cNvSpPr txBox="1"/>
          <p:nvPr/>
        </p:nvSpPr>
        <p:spPr>
          <a:xfrm>
            <a:off x="2316150" y="6501800"/>
            <a:ext cx="1428600" cy="263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Medellín</a:t>
            </a:r>
            <a:endParaRPr b="0" i="0" sz="1400" u="none" cap="none" strike="noStrike">
              <a:solidFill>
                <a:srgbClr val="FFFFFF"/>
              </a:solidFill>
              <a:latin typeface="Arial"/>
              <a:ea typeface="Arial"/>
              <a:cs typeface="Arial"/>
              <a:sym typeface="Arial"/>
            </a:endParaRPr>
          </a:p>
        </p:txBody>
      </p:sp>
      <p:sp>
        <p:nvSpPr>
          <p:cNvPr id="53" name="Google Shape;53;g878c40ba47_4_14"/>
          <p:cNvSpPr txBox="1"/>
          <p:nvPr/>
        </p:nvSpPr>
        <p:spPr>
          <a:xfrm>
            <a:off x="5732450" y="5620186"/>
            <a:ext cx="2135100" cy="39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Q madera - 2019</a:t>
            </a:r>
            <a:endParaRPr b="0" i="0" sz="1400" u="none" cap="none" strike="noStrike">
              <a:solidFill>
                <a:srgbClr val="FFFFFF"/>
              </a:solidFill>
              <a:latin typeface="Arial"/>
              <a:ea typeface="Arial"/>
              <a:cs typeface="Arial"/>
              <a:sym typeface="Arial"/>
            </a:endParaRPr>
          </a:p>
        </p:txBody>
      </p:sp>
      <p:sp>
        <p:nvSpPr>
          <p:cNvPr id="54" name="Google Shape;54;g878c40ba47_4_14"/>
          <p:cNvSpPr txBox="1"/>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marR="0" rtl="0" algn="r">
              <a:lnSpc>
                <a:spcPct val="70000"/>
              </a:lnSpc>
              <a:spcBef>
                <a:spcPts val="0"/>
              </a:spcBef>
              <a:spcAft>
                <a:spcPts val="0"/>
              </a:spcAft>
              <a:buClr>
                <a:srgbClr val="2E777F"/>
              </a:buClr>
              <a:buSzPts val="4000"/>
              <a:buFont typeface="Calibri"/>
              <a:buNone/>
            </a:pPr>
            <a:r>
              <a:rPr b="1" i="0" lang="en-US" sz="1890" u="none" cap="none" strike="noStrike">
                <a:solidFill>
                  <a:srgbClr val="2E777F"/>
                </a:solidFill>
                <a:latin typeface="Calibri"/>
                <a:ea typeface="Calibri"/>
                <a:cs typeface="Calibri"/>
                <a:sym typeface="Calibri"/>
              </a:rPr>
              <a:t>Evento 2020-07-24</a:t>
            </a:r>
            <a:br>
              <a:rPr b="1" i="0" lang="en-US" sz="1890" u="none" cap="none" strike="noStrike">
                <a:solidFill>
                  <a:srgbClr val="2E777F"/>
                </a:solidFill>
                <a:latin typeface="Calibri"/>
                <a:ea typeface="Calibri"/>
                <a:cs typeface="Calibri"/>
                <a:sym typeface="Calibri"/>
              </a:rPr>
            </a:br>
            <a:endParaRPr b="1" i="0" sz="1890" u="none" cap="none" strike="noStrike">
              <a:solidFill>
                <a:srgbClr val="2E777F"/>
              </a:solidFill>
              <a:latin typeface="Calibri"/>
              <a:ea typeface="Calibri"/>
              <a:cs typeface="Calibri"/>
              <a:sym typeface="Calibri"/>
            </a:endParaRPr>
          </a:p>
        </p:txBody>
      </p:sp>
      <p:pic>
        <p:nvPicPr>
          <p:cNvPr id="55" name="Google Shape;55;g878c40ba47_4_14"/>
          <p:cNvPicPr preferRelativeResize="0"/>
          <p:nvPr/>
        </p:nvPicPr>
        <p:blipFill>
          <a:blip r:embed="rId3">
            <a:alphaModFix/>
          </a:blip>
          <a:stretch>
            <a:fillRect/>
          </a:stretch>
        </p:blipFill>
        <p:spPr>
          <a:xfrm>
            <a:off x="8415350" y="892625"/>
            <a:ext cx="3637427" cy="3202577"/>
          </a:xfrm>
          <a:prstGeom prst="rect">
            <a:avLst/>
          </a:prstGeom>
          <a:noFill/>
          <a:ln>
            <a:noFill/>
          </a:ln>
        </p:spPr>
      </p:pic>
      <p:pic>
        <p:nvPicPr>
          <p:cNvPr id="56" name="Google Shape;56;g878c40ba47_4_14"/>
          <p:cNvPicPr preferRelativeResize="0"/>
          <p:nvPr/>
        </p:nvPicPr>
        <p:blipFill>
          <a:blip r:embed="rId4">
            <a:alphaModFix/>
          </a:blip>
          <a:stretch>
            <a:fillRect/>
          </a:stretch>
        </p:blipFill>
        <p:spPr>
          <a:xfrm>
            <a:off x="206625" y="1206086"/>
            <a:ext cx="5094025" cy="4445824"/>
          </a:xfrm>
          <a:prstGeom prst="rect">
            <a:avLst/>
          </a:prstGeom>
          <a:noFill/>
          <a:ln>
            <a:noFill/>
          </a:ln>
        </p:spPr>
      </p:pic>
      <p:sp>
        <p:nvSpPr>
          <p:cNvPr id="57" name="Google Shape;57;g878c40ba47_4_14"/>
          <p:cNvSpPr txBox="1"/>
          <p:nvPr/>
        </p:nvSpPr>
        <p:spPr>
          <a:xfrm>
            <a:off x="5513663" y="1952300"/>
            <a:ext cx="2777100" cy="26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accent3"/>
                </a:solidFill>
              </a:rPr>
              <a:t>En la animación de la izquierda se observa la evolución de lo nubosidad durante las horas de la tarde del 24 de Julio. </a:t>
            </a:r>
            <a:endParaRPr sz="1600">
              <a:solidFill>
                <a:schemeClr val="accent3"/>
              </a:solidFill>
            </a:endParaRPr>
          </a:p>
          <a:p>
            <a:pPr indent="0" lvl="0" marL="0" rtl="0" algn="l">
              <a:spcBef>
                <a:spcPts val="0"/>
              </a:spcBef>
              <a:spcAft>
                <a:spcPts val="0"/>
              </a:spcAft>
              <a:buNone/>
            </a:pPr>
            <a:r>
              <a:t/>
            </a:r>
            <a:endParaRPr sz="1600">
              <a:solidFill>
                <a:schemeClr val="accent3"/>
              </a:solidFill>
            </a:endParaRPr>
          </a:p>
          <a:p>
            <a:pPr indent="0" lvl="0" marL="0" rtl="0" algn="l">
              <a:spcBef>
                <a:spcPts val="0"/>
              </a:spcBef>
              <a:spcAft>
                <a:spcPts val="0"/>
              </a:spcAft>
              <a:buNone/>
            </a:pPr>
            <a:r>
              <a:rPr lang="en-US" sz="1600">
                <a:solidFill>
                  <a:schemeClr val="accent3"/>
                </a:solidFill>
              </a:rPr>
              <a:t>En ella es importante notar las </a:t>
            </a:r>
            <a:r>
              <a:rPr lang="en-US" sz="1600">
                <a:solidFill>
                  <a:schemeClr val="accent3"/>
                </a:solidFill>
              </a:rPr>
              <a:t>múltiples</a:t>
            </a:r>
            <a:r>
              <a:rPr lang="en-US" sz="1600">
                <a:solidFill>
                  <a:schemeClr val="accent3"/>
                </a:solidFill>
              </a:rPr>
              <a:t> celdas con convección vigorosa sobre el departamento de Antioquia. </a:t>
            </a:r>
            <a:endParaRPr sz="1600">
              <a:solidFill>
                <a:schemeClr val="accent3"/>
              </a:solidFill>
            </a:endParaRPr>
          </a:p>
          <a:p>
            <a:pPr indent="0" lvl="0" marL="0" rtl="0" algn="l">
              <a:spcBef>
                <a:spcPts val="0"/>
              </a:spcBef>
              <a:spcAft>
                <a:spcPts val="0"/>
              </a:spcAft>
              <a:buNone/>
            </a:pPr>
            <a:r>
              <a:t/>
            </a:r>
            <a:endParaRPr>
              <a:solidFill>
                <a:schemeClr val="accent3"/>
              </a:solidFill>
            </a:endParaRPr>
          </a:p>
        </p:txBody>
      </p:sp>
      <p:sp>
        <p:nvSpPr>
          <p:cNvPr id="58" name="Google Shape;58;g878c40ba47_4_14"/>
          <p:cNvSpPr txBox="1"/>
          <p:nvPr/>
        </p:nvSpPr>
        <p:spPr>
          <a:xfrm>
            <a:off x="8503775" y="4170250"/>
            <a:ext cx="3549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accent3"/>
                </a:solidFill>
              </a:rPr>
              <a:t>En la figura de arriba, las bajas temperaturas de brillo indican el significativo desarrollo vertical de los sistemas asociados al evento de precipitación </a:t>
            </a:r>
            <a:endParaRPr sz="1600">
              <a:solidFill>
                <a:schemeClr val="accent3"/>
              </a:solidFill>
            </a:endParaRPr>
          </a:p>
          <a:p>
            <a:pPr indent="0" lvl="0" marL="0" rtl="0" algn="l">
              <a:spcBef>
                <a:spcPts val="0"/>
              </a:spcBef>
              <a:spcAft>
                <a:spcPts val="0"/>
              </a:spcAft>
              <a:buNone/>
            </a:pPr>
            <a:r>
              <a:t/>
            </a:r>
            <a:endParaRPr>
              <a:solidFill>
                <a:schemeClr val="accent3"/>
              </a:solidFill>
            </a:endParaRPr>
          </a:p>
          <a:p>
            <a:pPr indent="0" lvl="0" marL="0" rtl="0" algn="l">
              <a:spcBef>
                <a:spcPts val="0"/>
              </a:spcBef>
              <a:spcAft>
                <a:spcPts val="0"/>
              </a:spcAft>
              <a:buNone/>
            </a:pPr>
            <a:r>
              <a:t/>
            </a:r>
            <a:endParaRPr>
              <a:solidFill>
                <a:schemeClr val="accent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4"/>
          <p:cNvSpPr txBox="1"/>
          <p:nvPr>
            <p:ph type="title"/>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4000"/>
              <a:buNone/>
            </a:pPr>
            <a:r>
              <a:rPr b="1" lang="en-US" sz="3240"/>
              <a:t>Evento 2020-07-24</a:t>
            </a:r>
            <a:br>
              <a:rPr b="1" lang="en-US" sz="3240"/>
            </a:br>
            <a:endParaRPr b="1" sz="3240"/>
          </a:p>
        </p:txBody>
      </p:sp>
      <p:pic>
        <p:nvPicPr>
          <p:cNvPr id="64" name="Google Shape;64;p4"/>
          <p:cNvPicPr preferRelativeResize="0"/>
          <p:nvPr/>
        </p:nvPicPr>
        <p:blipFill>
          <a:blip r:embed="rId3">
            <a:alphaModFix/>
          </a:blip>
          <a:stretch>
            <a:fillRect/>
          </a:stretch>
        </p:blipFill>
        <p:spPr>
          <a:xfrm>
            <a:off x="305001" y="1215613"/>
            <a:ext cx="7239622" cy="4426775"/>
          </a:xfrm>
          <a:prstGeom prst="rect">
            <a:avLst/>
          </a:prstGeom>
          <a:noFill/>
          <a:ln>
            <a:noFill/>
          </a:ln>
        </p:spPr>
      </p:pic>
      <p:sp>
        <p:nvSpPr>
          <p:cNvPr id="65" name="Google Shape;65;p4"/>
          <p:cNvSpPr txBox="1"/>
          <p:nvPr/>
        </p:nvSpPr>
        <p:spPr>
          <a:xfrm>
            <a:off x="7786775" y="1801250"/>
            <a:ext cx="4024800" cy="26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accent3"/>
                </a:solidFill>
              </a:rPr>
              <a:t>En la figura de la izquierda se observa la evolución de la fase de los topes de las nubes durante el 24 de Julio.</a:t>
            </a:r>
            <a:endParaRPr sz="1600">
              <a:solidFill>
                <a:schemeClr val="accent3"/>
              </a:solidFill>
            </a:endParaRPr>
          </a:p>
          <a:p>
            <a:pPr indent="0" lvl="0" marL="0" rtl="0" algn="l">
              <a:spcBef>
                <a:spcPts val="0"/>
              </a:spcBef>
              <a:spcAft>
                <a:spcPts val="0"/>
              </a:spcAft>
              <a:buNone/>
            </a:pPr>
            <a:r>
              <a:t/>
            </a:r>
            <a:endParaRPr sz="1600">
              <a:solidFill>
                <a:schemeClr val="accent3"/>
              </a:solidFill>
            </a:endParaRPr>
          </a:p>
          <a:p>
            <a:pPr indent="0" lvl="0" marL="0" rtl="0" algn="l">
              <a:spcBef>
                <a:spcPts val="0"/>
              </a:spcBef>
              <a:spcAft>
                <a:spcPts val="0"/>
              </a:spcAft>
              <a:buNone/>
            </a:pPr>
            <a:r>
              <a:rPr lang="en-US" sz="1600">
                <a:solidFill>
                  <a:schemeClr val="accent3"/>
                </a:solidFill>
              </a:rPr>
              <a:t>De ella, y en relación con el evento de precipitación del día de hoy, es muy importante destacar el aumento en el porcentaje de nubes glaciares (que indican los procesos convectivos en etapas iniciales) y el posterior incremento de nubes altas y gruesas con </a:t>
            </a:r>
            <a:r>
              <a:rPr lang="en-US" sz="1600">
                <a:solidFill>
                  <a:schemeClr val="accent3"/>
                </a:solidFill>
              </a:rPr>
              <a:t>partículas</a:t>
            </a:r>
            <a:r>
              <a:rPr lang="en-US" sz="1600">
                <a:solidFill>
                  <a:schemeClr val="accent3"/>
                </a:solidFill>
              </a:rPr>
              <a:t> de hielo (</a:t>
            </a:r>
            <a:r>
              <a:rPr lang="en-US" sz="1600">
                <a:solidFill>
                  <a:schemeClr val="accent3"/>
                </a:solidFill>
              </a:rPr>
              <a:t>cúmulos</a:t>
            </a:r>
            <a:r>
              <a:rPr lang="en-US" sz="1600">
                <a:solidFill>
                  <a:schemeClr val="accent3"/>
                </a:solidFill>
              </a:rPr>
              <a:t> de gran desarrollo vertical). </a:t>
            </a:r>
            <a:endParaRPr sz="1600">
              <a:solidFill>
                <a:schemeClr val="accent3"/>
              </a:solidFill>
            </a:endParaRPr>
          </a:p>
          <a:p>
            <a:pPr indent="0" lvl="0" marL="0" rtl="0" algn="l">
              <a:spcBef>
                <a:spcPts val="0"/>
              </a:spcBef>
              <a:spcAft>
                <a:spcPts val="0"/>
              </a:spcAft>
              <a:buNone/>
            </a:pPr>
            <a:r>
              <a:t/>
            </a:r>
            <a:endParaRPr>
              <a:solidFill>
                <a:schemeClr val="accent3"/>
              </a:solidFill>
            </a:endParaRPr>
          </a:p>
          <a:p>
            <a:pPr indent="0" lvl="0" marL="0" rtl="0" algn="l">
              <a:spcBef>
                <a:spcPts val="0"/>
              </a:spcBef>
              <a:spcAft>
                <a:spcPts val="0"/>
              </a:spcAft>
              <a:buNone/>
            </a:pPr>
            <a:r>
              <a:t/>
            </a:r>
            <a:endParaRPr>
              <a:solidFill>
                <a:schemeClr val="accent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6"/>
          <p:cNvSpPr txBox="1"/>
          <p:nvPr>
            <p:ph type="title"/>
          </p:nvPr>
        </p:nvSpPr>
        <p:spPr>
          <a:xfrm>
            <a:off x="7237604" y="365125"/>
            <a:ext cx="4405200" cy="5274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4000"/>
              <a:buNone/>
            </a:pPr>
            <a:r>
              <a:rPr b="1" lang="en-US" sz="3240"/>
              <a:t>Evento 2020-07-24</a:t>
            </a:r>
            <a:br>
              <a:rPr b="1" lang="en-US" sz="3240"/>
            </a:br>
            <a:endParaRPr b="1" sz="3240"/>
          </a:p>
        </p:txBody>
      </p:sp>
      <p:sp>
        <p:nvSpPr>
          <p:cNvPr id="71" name="Google Shape;71;p6"/>
          <p:cNvSpPr txBox="1"/>
          <p:nvPr/>
        </p:nvSpPr>
        <p:spPr>
          <a:xfrm>
            <a:off x="1398425" y="1138775"/>
            <a:ext cx="9742800" cy="10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solidFill>
                  <a:schemeClr val="accent3"/>
                </a:solidFill>
              </a:rPr>
              <a:t>Durante el día de hoy está cruzando sobre el país una onda tropical, que para la 1:00 pm tenía eje en 73°W, con una extensión desde La Hispaniola hasta el centro de Colombia. </a:t>
            </a:r>
            <a:endParaRPr sz="1700">
              <a:solidFill>
                <a:schemeClr val="accent3"/>
              </a:solidFill>
            </a:endParaRPr>
          </a:p>
        </p:txBody>
      </p:sp>
      <p:pic>
        <p:nvPicPr>
          <p:cNvPr id="72" name="Google Shape;72;p6"/>
          <p:cNvPicPr preferRelativeResize="0"/>
          <p:nvPr/>
        </p:nvPicPr>
        <p:blipFill rotWithShape="1">
          <a:blip r:embed="rId3">
            <a:alphaModFix/>
          </a:blip>
          <a:srcRect b="14398" l="24976" r="9294" t="19248"/>
          <a:stretch/>
        </p:blipFill>
        <p:spPr>
          <a:xfrm>
            <a:off x="164500" y="1907875"/>
            <a:ext cx="6477818" cy="4231601"/>
          </a:xfrm>
          <a:prstGeom prst="rect">
            <a:avLst/>
          </a:prstGeom>
          <a:noFill/>
          <a:ln>
            <a:noFill/>
          </a:ln>
        </p:spPr>
      </p:pic>
      <p:pic>
        <p:nvPicPr>
          <p:cNvPr id="73" name="Google Shape;73;p6"/>
          <p:cNvPicPr preferRelativeResize="0"/>
          <p:nvPr/>
        </p:nvPicPr>
        <p:blipFill>
          <a:blip r:embed="rId4">
            <a:alphaModFix/>
          </a:blip>
          <a:stretch>
            <a:fillRect/>
          </a:stretch>
        </p:blipFill>
        <p:spPr>
          <a:xfrm>
            <a:off x="7024438" y="2209105"/>
            <a:ext cx="4116788" cy="3530901"/>
          </a:xfrm>
          <a:prstGeom prst="rect">
            <a:avLst/>
          </a:prstGeom>
          <a:noFill/>
          <a:ln>
            <a:noFill/>
          </a:ln>
        </p:spPr>
      </p:pic>
      <p:sp>
        <p:nvSpPr>
          <p:cNvPr id="74" name="Google Shape;74;p6"/>
          <p:cNvSpPr txBox="1"/>
          <p:nvPr/>
        </p:nvSpPr>
        <p:spPr>
          <a:xfrm>
            <a:off x="2771025" y="498650"/>
            <a:ext cx="5668500" cy="5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rgbClr val="434343"/>
                </a:solidFill>
              </a:rPr>
              <a:t>Contexto sinóptico</a:t>
            </a:r>
            <a:endParaRPr sz="2200">
              <a:solidFill>
                <a:srgbClr val="434343"/>
              </a:solidFill>
            </a:endParaRPr>
          </a:p>
        </p:txBody>
      </p:sp>
      <p:sp>
        <p:nvSpPr>
          <p:cNvPr id="75" name="Google Shape;75;p6"/>
          <p:cNvSpPr txBox="1"/>
          <p:nvPr/>
        </p:nvSpPr>
        <p:spPr>
          <a:xfrm>
            <a:off x="164500" y="6139475"/>
            <a:ext cx="66936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highlight>
                  <a:schemeClr val="lt1"/>
                </a:highlight>
              </a:rPr>
              <a:t>Tomado de la discusión sobre la Meteorología del Atlantico Tropical de la NOAA </a:t>
            </a:r>
            <a:r>
              <a:rPr lang="en-US" sz="1100" u="sng">
                <a:solidFill>
                  <a:schemeClr val="hlink"/>
                </a:solidFill>
                <a:highlight>
                  <a:schemeClr val="lt1"/>
                </a:highlight>
                <a:hlinkClick r:id="rId5"/>
              </a:rPr>
              <a:t>https://www.nhc.noaa.gov/text/MIATWDAT.shtml</a:t>
            </a:r>
            <a:endParaRPr>
              <a:highlight>
                <a:schemeClr val="lt1"/>
              </a:highlight>
            </a:endParaRPr>
          </a:p>
        </p:txBody>
      </p:sp>
      <p:sp>
        <p:nvSpPr>
          <p:cNvPr id="76" name="Google Shape;76;p6"/>
          <p:cNvSpPr/>
          <p:nvPr/>
        </p:nvSpPr>
        <p:spPr>
          <a:xfrm rot="-140981">
            <a:off x="8308833" y="3435257"/>
            <a:ext cx="417567" cy="1657643"/>
          </a:xfrm>
          <a:custGeom>
            <a:rect b="b" l="l" r="r" t="t"/>
            <a:pathLst>
              <a:path extrusionOk="0" h="66303" w="16702">
                <a:moveTo>
                  <a:pt x="16702" y="0"/>
                </a:moveTo>
                <a:cubicBezTo>
                  <a:pt x="16196" y="6917"/>
                  <a:pt x="16450" y="30453"/>
                  <a:pt x="13666" y="41503"/>
                </a:cubicBezTo>
                <a:cubicBezTo>
                  <a:pt x="10882" y="52554"/>
                  <a:pt x="2278" y="62170"/>
                  <a:pt x="0" y="66303"/>
                </a:cubicBezTo>
              </a:path>
            </a:pathLst>
          </a:custGeom>
          <a:noFill/>
          <a:ln cap="flat" cmpd="sng" w="38100">
            <a:solidFill>
              <a:srgbClr val="FF0000"/>
            </a:solidFill>
            <a:prstDash val="solid"/>
            <a:round/>
            <a:headEnd len="med" w="med" type="none"/>
            <a:tailEnd len="med" w="med" type="none"/>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g8cc93fa2de_4_13"/>
          <p:cNvSpPr txBox="1"/>
          <p:nvPr>
            <p:ph type="title"/>
          </p:nvPr>
        </p:nvSpPr>
        <p:spPr>
          <a:xfrm>
            <a:off x="2693772" y="365126"/>
            <a:ext cx="8949000" cy="5274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4000"/>
              <a:buNone/>
            </a:pPr>
            <a:r>
              <a:rPr b="1" lang="en-US" sz="3240"/>
              <a:t>Evento 2020-07-24</a:t>
            </a:r>
            <a:br>
              <a:rPr b="1" lang="en-US" sz="3240"/>
            </a:br>
            <a:endParaRPr b="1" sz="3240"/>
          </a:p>
        </p:txBody>
      </p:sp>
      <p:pic>
        <p:nvPicPr>
          <p:cNvPr id="82" name="Google Shape;82;g8cc93fa2de_4_13"/>
          <p:cNvPicPr preferRelativeResize="0"/>
          <p:nvPr/>
        </p:nvPicPr>
        <p:blipFill>
          <a:blip r:embed="rId3">
            <a:alphaModFix/>
          </a:blip>
          <a:stretch>
            <a:fillRect/>
          </a:stretch>
        </p:blipFill>
        <p:spPr>
          <a:xfrm>
            <a:off x="4463859" y="1135863"/>
            <a:ext cx="4042356" cy="3819901"/>
          </a:xfrm>
          <a:prstGeom prst="rect">
            <a:avLst/>
          </a:prstGeom>
          <a:noFill/>
          <a:ln>
            <a:noFill/>
          </a:ln>
        </p:spPr>
      </p:pic>
      <p:pic>
        <p:nvPicPr>
          <p:cNvPr id="83" name="Google Shape;83;g8cc93fa2de_4_13"/>
          <p:cNvPicPr preferRelativeResize="0"/>
          <p:nvPr/>
        </p:nvPicPr>
        <p:blipFill>
          <a:blip r:embed="rId4">
            <a:alphaModFix/>
          </a:blip>
          <a:stretch>
            <a:fillRect/>
          </a:stretch>
        </p:blipFill>
        <p:spPr>
          <a:xfrm>
            <a:off x="119600" y="1135863"/>
            <a:ext cx="4175100" cy="3819901"/>
          </a:xfrm>
          <a:prstGeom prst="rect">
            <a:avLst/>
          </a:prstGeom>
          <a:noFill/>
          <a:ln>
            <a:noFill/>
          </a:ln>
        </p:spPr>
      </p:pic>
      <p:sp>
        <p:nvSpPr>
          <p:cNvPr id="84" name="Google Shape;84;g8cc93fa2de_4_13"/>
          <p:cNvSpPr txBox="1"/>
          <p:nvPr/>
        </p:nvSpPr>
        <p:spPr>
          <a:xfrm>
            <a:off x="215100" y="5021950"/>
            <a:ext cx="8460300" cy="10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1700">
                <a:solidFill>
                  <a:schemeClr val="accent3"/>
                </a:solidFill>
                <a:highlight>
                  <a:schemeClr val="lt1"/>
                </a:highlight>
              </a:rPr>
              <a:t>A esta onda está asociada la presencia de aire seco en el Caribe inhibiendo la convección allí, y sobre continente se observa un comportamiento contrario con alta disponibilidad de humedad y activación de convección a su paso.</a:t>
            </a:r>
            <a:endParaRPr sz="1700">
              <a:solidFill>
                <a:schemeClr val="accent3"/>
              </a:solidFill>
              <a:highlight>
                <a:schemeClr val="lt1"/>
              </a:highlight>
            </a:endParaRPr>
          </a:p>
        </p:txBody>
      </p:sp>
      <p:pic>
        <p:nvPicPr>
          <p:cNvPr id="85" name="Google Shape;85;g8cc93fa2de_4_13"/>
          <p:cNvPicPr preferRelativeResize="0"/>
          <p:nvPr/>
        </p:nvPicPr>
        <p:blipFill>
          <a:blip r:embed="rId5">
            <a:alphaModFix/>
          </a:blip>
          <a:stretch>
            <a:fillRect/>
          </a:stretch>
        </p:blipFill>
        <p:spPr>
          <a:xfrm>
            <a:off x="8612125" y="981650"/>
            <a:ext cx="3364201" cy="4357889"/>
          </a:xfrm>
          <a:prstGeom prst="rect">
            <a:avLst/>
          </a:prstGeom>
          <a:noFill/>
          <a:ln>
            <a:noFill/>
          </a:ln>
        </p:spPr>
      </p:pic>
      <p:sp>
        <p:nvSpPr>
          <p:cNvPr id="86" name="Google Shape;86;g8cc93fa2de_4_13"/>
          <p:cNvSpPr/>
          <p:nvPr/>
        </p:nvSpPr>
        <p:spPr>
          <a:xfrm rot="-140981">
            <a:off x="1476133" y="2486282"/>
            <a:ext cx="417567" cy="1657643"/>
          </a:xfrm>
          <a:custGeom>
            <a:rect b="b" l="l" r="r" t="t"/>
            <a:pathLst>
              <a:path extrusionOk="0" h="66303" w="16702">
                <a:moveTo>
                  <a:pt x="16702" y="0"/>
                </a:moveTo>
                <a:cubicBezTo>
                  <a:pt x="16196" y="6917"/>
                  <a:pt x="16450" y="30453"/>
                  <a:pt x="13666" y="41503"/>
                </a:cubicBezTo>
                <a:cubicBezTo>
                  <a:pt x="10882" y="52554"/>
                  <a:pt x="2278" y="62170"/>
                  <a:pt x="0" y="66303"/>
                </a:cubicBezTo>
              </a:path>
            </a:pathLst>
          </a:custGeom>
          <a:noFill/>
          <a:ln cap="flat" cmpd="sng" w="38100">
            <a:solidFill>
              <a:srgbClr val="FF0000"/>
            </a:solidFill>
            <a:prstDash val="solid"/>
            <a:round/>
            <a:headEnd len="med" w="med" type="none"/>
            <a:tailEnd len="med" w="med" type="none"/>
          </a:ln>
        </p:spPr>
      </p:sp>
      <p:sp>
        <p:nvSpPr>
          <p:cNvPr id="87" name="Google Shape;87;g8cc93fa2de_4_13"/>
          <p:cNvSpPr/>
          <p:nvPr/>
        </p:nvSpPr>
        <p:spPr>
          <a:xfrm rot="-140981">
            <a:off x="5816733" y="2331770"/>
            <a:ext cx="417567" cy="1657643"/>
          </a:xfrm>
          <a:custGeom>
            <a:rect b="b" l="l" r="r" t="t"/>
            <a:pathLst>
              <a:path extrusionOk="0" h="66303" w="16702">
                <a:moveTo>
                  <a:pt x="16702" y="0"/>
                </a:moveTo>
                <a:cubicBezTo>
                  <a:pt x="16196" y="6917"/>
                  <a:pt x="16450" y="30453"/>
                  <a:pt x="13666" y="41503"/>
                </a:cubicBezTo>
                <a:cubicBezTo>
                  <a:pt x="10882" y="52554"/>
                  <a:pt x="2278" y="62170"/>
                  <a:pt x="0" y="66303"/>
                </a:cubicBezTo>
              </a:path>
            </a:pathLst>
          </a:custGeom>
          <a:noFill/>
          <a:ln cap="flat" cmpd="sng" w="38100">
            <a:solidFill>
              <a:srgbClr val="FF0000"/>
            </a:solidFill>
            <a:prstDash val="solid"/>
            <a:round/>
            <a:headEnd len="med" w="med" type="none"/>
            <a:tailEnd len="med" w="med" type="none"/>
          </a:ln>
        </p:spPr>
      </p:sp>
      <p:sp>
        <p:nvSpPr>
          <p:cNvPr id="88" name="Google Shape;88;g8cc93fa2de_4_13"/>
          <p:cNvSpPr/>
          <p:nvPr/>
        </p:nvSpPr>
        <p:spPr>
          <a:xfrm rot="124097">
            <a:off x="9733377" y="1319800"/>
            <a:ext cx="627068" cy="2919899"/>
          </a:xfrm>
          <a:custGeom>
            <a:rect b="b" l="l" r="r" t="t"/>
            <a:pathLst>
              <a:path extrusionOk="0" h="66303" w="16702">
                <a:moveTo>
                  <a:pt x="16702" y="0"/>
                </a:moveTo>
                <a:cubicBezTo>
                  <a:pt x="16196" y="6917"/>
                  <a:pt x="16450" y="30453"/>
                  <a:pt x="13666" y="41503"/>
                </a:cubicBezTo>
                <a:cubicBezTo>
                  <a:pt x="10882" y="52554"/>
                  <a:pt x="2278" y="62170"/>
                  <a:pt x="0" y="66303"/>
                </a:cubicBezTo>
              </a:path>
            </a:pathLst>
          </a:custGeom>
          <a:noFill/>
          <a:ln cap="flat" cmpd="sng" w="38100">
            <a:solidFill>
              <a:srgbClr val="FF0000"/>
            </a:solidFill>
            <a:prstDash val="solid"/>
            <a:round/>
            <a:headEnd len="med" w="med" type="none"/>
            <a:tailEnd len="med" w="med" type="none"/>
          </a:ln>
        </p:spPr>
      </p:sp>
      <p:sp>
        <p:nvSpPr>
          <p:cNvPr id="89" name="Google Shape;89;g8cc93fa2de_4_13"/>
          <p:cNvSpPr txBox="1"/>
          <p:nvPr/>
        </p:nvSpPr>
        <p:spPr>
          <a:xfrm>
            <a:off x="2771025" y="498650"/>
            <a:ext cx="5668500" cy="5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rgbClr val="434343"/>
                </a:solidFill>
              </a:rPr>
              <a:t>Contexto sinóptico</a:t>
            </a:r>
            <a:endParaRPr sz="2200">
              <a:solidFill>
                <a:srgbClr val="43434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7"/>
          <p:cNvSpPr txBox="1"/>
          <p:nvPr>
            <p:ph type="title"/>
          </p:nvPr>
        </p:nvSpPr>
        <p:spPr>
          <a:xfrm>
            <a:off x="2693772" y="365126"/>
            <a:ext cx="8949087" cy="52750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4000"/>
              <a:buNone/>
            </a:pPr>
            <a:r>
              <a:rPr b="1" lang="en-US" sz="3240"/>
              <a:t>Evento 2020-07-24</a:t>
            </a:r>
            <a:br>
              <a:rPr b="1" lang="en-US" sz="3240"/>
            </a:br>
            <a:endParaRPr b="1" sz="3240"/>
          </a:p>
        </p:txBody>
      </p:sp>
      <p:pic>
        <p:nvPicPr>
          <p:cNvPr id="95" name="Google Shape;95;p7"/>
          <p:cNvPicPr preferRelativeResize="0"/>
          <p:nvPr/>
        </p:nvPicPr>
        <p:blipFill>
          <a:blip r:embed="rId3">
            <a:alphaModFix/>
          </a:blip>
          <a:stretch>
            <a:fillRect/>
          </a:stretch>
        </p:blipFill>
        <p:spPr>
          <a:xfrm>
            <a:off x="76200" y="1108025"/>
            <a:ext cx="4134387" cy="3662451"/>
          </a:xfrm>
          <a:prstGeom prst="rect">
            <a:avLst/>
          </a:prstGeom>
          <a:noFill/>
          <a:ln>
            <a:noFill/>
          </a:ln>
        </p:spPr>
      </p:pic>
      <p:pic>
        <p:nvPicPr>
          <p:cNvPr id="96" name="Google Shape;96;p7"/>
          <p:cNvPicPr preferRelativeResize="0"/>
          <p:nvPr/>
        </p:nvPicPr>
        <p:blipFill>
          <a:blip r:embed="rId4">
            <a:alphaModFix/>
          </a:blip>
          <a:stretch>
            <a:fillRect/>
          </a:stretch>
        </p:blipFill>
        <p:spPr>
          <a:xfrm>
            <a:off x="4286775" y="1126051"/>
            <a:ext cx="4270175" cy="3662473"/>
          </a:xfrm>
          <a:prstGeom prst="rect">
            <a:avLst/>
          </a:prstGeom>
          <a:noFill/>
          <a:ln>
            <a:noFill/>
          </a:ln>
        </p:spPr>
      </p:pic>
      <p:pic>
        <p:nvPicPr>
          <p:cNvPr id="97" name="Google Shape;97;p7"/>
          <p:cNvPicPr preferRelativeResize="0"/>
          <p:nvPr/>
        </p:nvPicPr>
        <p:blipFill>
          <a:blip r:embed="rId5">
            <a:alphaModFix/>
          </a:blip>
          <a:stretch>
            <a:fillRect/>
          </a:stretch>
        </p:blipFill>
        <p:spPr>
          <a:xfrm>
            <a:off x="8601275" y="980350"/>
            <a:ext cx="3406551" cy="4407974"/>
          </a:xfrm>
          <a:prstGeom prst="rect">
            <a:avLst/>
          </a:prstGeom>
          <a:noFill/>
          <a:ln>
            <a:noFill/>
          </a:ln>
        </p:spPr>
      </p:pic>
      <p:sp>
        <p:nvSpPr>
          <p:cNvPr id="98" name="Google Shape;98;p7"/>
          <p:cNvSpPr/>
          <p:nvPr/>
        </p:nvSpPr>
        <p:spPr>
          <a:xfrm rot="124097">
            <a:off x="9733377" y="1319800"/>
            <a:ext cx="627068" cy="2919899"/>
          </a:xfrm>
          <a:custGeom>
            <a:rect b="b" l="l" r="r" t="t"/>
            <a:pathLst>
              <a:path extrusionOk="0" h="66303" w="16702">
                <a:moveTo>
                  <a:pt x="16702" y="0"/>
                </a:moveTo>
                <a:cubicBezTo>
                  <a:pt x="16196" y="6917"/>
                  <a:pt x="16450" y="30453"/>
                  <a:pt x="13666" y="41503"/>
                </a:cubicBezTo>
                <a:cubicBezTo>
                  <a:pt x="10882" y="52554"/>
                  <a:pt x="2278" y="62170"/>
                  <a:pt x="0" y="66303"/>
                </a:cubicBezTo>
              </a:path>
            </a:pathLst>
          </a:custGeom>
          <a:noFill/>
          <a:ln cap="flat" cmpd="sng" w="38100">
            <a:solidFill>
              <a:srgbClr val="FF0000"/>
            </a:solidFill>
            <a:prstDash val="solid"/>
            <a:round/>
            <a:headEnd len="med" w="med" type="none"/>
            <a:tailEnd len="med" w="med" type="none"/>
          </a:ln>
        </p:spPr>
      </p:sp>
      <p:sp>
        <p:nvSpPr>
          <p:cNvPr id="99" name="Google Shape;99;p7"/>
          <p:cNvSpPr txBox="1"/>
          <p:nvPr/>
        </p:nvSpPr>
        <p:spPr>
          <a:xfrm>
            <a:off x="215100" y="5021950"/>
            <a:ext cx="8460300" cy="10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1700">
                <a:solidFill>
                  <a:schemeClr val="accent3"/>
                </a:solidFill>
                <a:highlight>
                  <a:schemeClr val="lt1"/>
                </a:highlight>
              </a:rPr>
              <a:t>A esta onda está asociada la presencia de aire seco en el Caribe inhibiendo la convección allí, y sobre continente se observa un comportamiento contrario con alta disponibilidad de humedad y activación de convección a su paso.</a:t>
            </a:r>
            <a:endParaRPr sz="1700">
              <a:solidFill>
                <a:schemeClr val="accent3"/>
              </a:solidFill>
              <a:highlight>
                <a:schemeClr val="lt1"/>
              </a:highlight>
            </a:endParaRPr>
          </a:p>
        </p:txBody>
      </p:sp>
      <p:sp>
        <p:nvSpPr>
          <p:cNvPr id="100" name="Google Shape;100;p7"/>
          <p:cNvSpPr txBox="1"/>
          <p:nvPr/>
        </p:nvSpPr>
        <p:spPr>
          <a:xfrm>
            <a:off x="2771025" y="498650"/>
            <a:ext cx="5668500" cy="5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rgbClr val="434343"/>
                </a:solidFill>
              </a:rPr>
              <a:t>Contexto sinóptico</a:t>
            </a:r>
            <a:endParaRPr sz="2200">
              <a:solidFill>
                <a:srgbClr val="434343"/>
              </a:solidFill>
            </a:endParaRPr>
          </a:p>
        </p:txBody>
      </p:sp>
      <p:sp>
        <p:nvSpPr>
          <p:cNvPr id="101" name="Google Shape;101;p7"/>
          <p:cNvSpPr/>
          <p:nvPr/>
        </p:nvSpPr>
        <p:spPr>
          <a:xfrm rot="-140981">
            <a:off x="1476133" y="2486282"/>
            <a:ext cx="417567" cy="1657643"/>
          </a:xfrm>
          <a:custGeom>
            <a:rect b="b" l="l" r="r" t="t"/>
            <a:pathLst>
              <a:path extrusionOk="0" h="66303" w="16702">
                <a:moveTo>
                  <a:pt x="16702" y="0"/>
                </a:moveTo>
                <a:cubicBezTo>
                  <a:pt x="16196" y="6917"/>
                  <a:pt x="16450" y="30453"/>
                  <a:pt x="13666" y="41503"/>
                </a:cubicBezTo>
                <a:cubicBezTo>
                  <a:pt x="10882" y="52554"/>
                  <a:pt x="2278" y="62170"/>
                  <a:pt x="0" y="66303"/>
                </a:cubicBezTo>
              </a:path>
            </a:pathLst>
          </a:custGeom>
          <a:noFill/>
          <a:ln cap="flat" cmpd="sng" w="38100">
            <a:solidFill>
              <a:srgbClr val="FF0000"/>
            </a:solidFill>
            <a:prstDash val="solid"/>
            <a:round/>
            <a:headEnd len="med" w="med" type="none"/>
            <a:tailEnd len="med" w="med" type="none"/>
          </a:ln>
        </p:spPr>
      </p:sp>
      <p:sp>
        <p:nvSpPr>
          <p:cNvPr id="102" name="Google Shape;102;p7"/>
          <p:cNvSpPr/>
          <p:nvPr/>
        </p:nvSpPr>
        <p:spPr>
          <a:xfrm rot="-140981">
            <a:off x="5816733" y="2331770"/>
            <a:ext cx="417567" cy="1657643"/>
          </a:xfrm>
          <a:custGeom>
            <a:rect b="b" l="l" r="r" t="t"/>
            <a:pathLst>
              <a:path extrusionOk="0" h="66303" w="16702">
                <a:moveTo>
                  <a:pt x="16702" y="0"/>
                </a:moveTo>
                <a:cubicBezTo>
                  <a:pt x="16196" y="6917"/>
                  <a:pt x="16450" y="30453"/>
                  <a:pt x="13666" y="41503"/>
                </a:cubicBezTo>
                <a:cubicBezTo>
                  <a:pt x="10882" y="52554"/>
                  <a:pt x="2278" y="62170"/>
                  <a:pt x="0" y="66303"/>
                </a:cubicBezTo>
              </a:path>
            </a:pathLst>
          </a:custGeom>
          <a:noFill/>
          <a:ln cap="flat" cmpd="sng" w="38100">
            <a:solidFill>
              <a:srgbClr val="FF0000"/>
            </a:solidFill>
            <a:prstDash val="solid"/>
            <a:round/>
            <a:headEnd len="med" w="med" type="none"/>
            <a:tailEnd len="med" w="med" type="none"/>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id="107" name="Google Shape;107;g8cc93fa2de_4_49"/>
          <p:cNvPicPr preferRelativeResize="0"/>
          <p:nvPr/>
        </p:nvPicPr>
        <p:blipFill>
          <a:blip r:embed="rId3">
            <a:alphaModFix/>
          </a:blip>
          <a:stretch>
            <a:fillRect/>
          </a:stretch>
        </p:blipFill>
        <p:spPr>
          <a:xfrm>
            <a:off x="951212" y="1194325"/>
            <a:ext cx="5821512" cy="5156977"/>
          </a:xfrm>
          <a:prstGeom prst="rect">
            <a:avLst/>
          </a:prstGeom>
          <a:noFill/>
          <a:ln>
            <a:noFill/>
          </a:ln>
        </p:spPr>
      </p:pic>
      <p:sp>
        <p:nvSpPr>
          <p:cNvPr id="108" name="Google Shape;108;g8cc93fa2de_4_49"/>
          <p:cNvSpPr txBox="1"/>
          <p:nvPr/>
        </p:nvSpPr>
        <p:spPr>
          <a:xfrm>
            <a:off x="2771025" y="498650"/>
            <a:ext cx="5668500" cy="5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rgbClr val="434343"/>
                </a:solidFill>
              </a:rPr>
              <a:t>Contexto sinóptico</a:t>
            </a:r>
            <a:endParaRPr sz="2200">
              <a:solidFill>
                <a:srgbClr val="434343"/>
              </a:solidFill>
            </a:endParaRPr>
          </a:p>
        </p:txBody>
      </p:sp>
      <p:sp>
        <p:nvSpPr>
          <p:cNvPr id="109" name="Google Shape;109;g8cc93fa2de_4_49"/>
          <p:cNvSpPr txBox="1"/>
          <p:nvPr/>
        </p:nvSpPr>
        <p:spPr>
          <a:xfrm>
            <a:off x="7199650" y="1328575"/>
            <a:ext cx="45171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solidFill>
                  <a:schemeClr val="accent3"/>
                </a:solidFill>
                <a:highlight>
                  <a:schemeClr val="lt1"/>
                </a:highlight>
              </a:rPr>
              <a:t>También es notable en niveles bajos de la troposfera ingreso de vientos de bajo nivel desde el Pacífico Colombiano hacia la región Andina.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2020-05-13T19:12:00Z</dcterms:created>
  <dc:creator>Elizabeth Betancur Arboleda</dc:creator>
</cp:coreProperties>
</file>