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557" r:id="rId2"/>
    <p:sldId id="507" r:id="rId3"/>
    <p:sldId id="559" r:id="rId4"/>
    <p:sldId id="561" r:id="rId5"/>
    <p:sldId id="560" r:id="rId6"/>
    <p:sldId id="562" r:id="rId7"/>
    <p:sldId id="563" r:id="rId8"/>
    <p:sldId id="565" r:id="rId9"/>
    <p:sldId id="566" r:id="rId10"/>
    <p:sldId id="567" r:id="rId11"/>
    <p:sldId id="575" r:id="rId12"/>
    <p:sldId id="574" r:id="rId13"/>
    <p:sldId id="558" r:id="rId14"/>
    <p:sldId id="564" r:id="rId15"/>
    <p:sldId id="568" r:id="rId16"/>
    <p:sldId id="569" r:id="rId17"/>
    <p:sldId id="570" r:id="rId18"/>
    <p:sldId id="571" r:id="rId19"/>
    <p:sldId id="573" r:id="rId20"/>
    <p:sldId id="572" r:id="rId21"/>
  </p:sldIdLst>
  <p:sldSz cx="12192000" cy="6858000"/>
  <p:notesSz cx="6858000" cy="9144000"/>
  <p:defaultTextStyle>
    <a:defPPr>
      <a:defRPr lang="en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673"/>
  </p:normalViewPr>
  <p:slideViewPr>
    <p:cSldViewPr snapToGrid="0">
      <p:cViewPr varScale="1">
        <p:scale>
          <a:sx n="108" d="100"/>
          <a:sy n="108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E0C24-9CF0-6146-9E2C-6B55A8051D04}" type="datetimeFigureOut">
              <a:rPr lang="en-CO" smtClean="0"/>
              <a:t>5/03/24</a:t>
            </a:fld>
            <a:endParaRPr lang="en-C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3DAC8-1F9B-B747-978E-CCD0C1C21D8E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235660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bf7bce8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bf7bce8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351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bf7bce8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bf7bce8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4041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bf7bce8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bf7bce8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7333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bf7bce8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bf7bce8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493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bf7bce8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bf7bce8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715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bf7bce8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bf7bce8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811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bf7bce8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bf7bce8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492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bf7bce8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bf7bce8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22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bf7bce8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bf7bce8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320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bf7bce8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bf7bce8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171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5bf7bce8f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5bf7bce8f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71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E074-361F-6028-1A4A-31177890E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080987-D680-C584-CF40-F59E774FF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59907-069A-F154-E027-EA0895553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2AC-650F-AB44-8701-19D14889CBF0}" type="datetimeFigureOut">
              <a:rPr lang="en-CO" smtClean="0"/>
              <a:t>5/03/24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B9874-BF8B-84B3-3444-3D193A223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649CD-E2F2-C9C6-BFA5-F86BE2336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5B79-AFFF-A64A-96C9-ACA077B458A1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57566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224BF-BF1D-C04D-66AA-D5372219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086D2-9497-5AAB-0FC7-88153A79FB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52451-B141-8E14-4B7C-863E95A2D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2AC-650F-AB44-8701-19D14889CBF0}" type="datetimeFigureOut">
              <a:rPr lang="en-CO" smtClean="0"/>
              <a:t>5/03/24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4C4FD2-044D-6323-FB30-4AACCEFB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8BA6-8E9C-3594-4EDF-4E55D24B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5B79-AFFF-A64A-96C9-ACA077B458A1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43045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EE3CA0-AA37-DF6E-CE1B-9198A8422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0D1164-D54B-3A8D-BD91-9643229BEE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A30F9-EA18-B066-63D8-8DE256EFE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2AC-650F-AB44-8701-19D14889CBF0}" type="datetimeFigureOut">
              <a:rPr lang="en-CO" smtClean="0"/>
              <a:t>5/03/24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6E106-1C7A-C9E1-D9BB-001687515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1C9A5-1280-AABE-AAE8-1C3B1FDDE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5B79-AFFF-A64A-96C9-ACA077B458A1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055825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55033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F556F-25FF-FCBB-5465-BABB437F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8AF6B-464F-C023-995E-D19B718D4D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8BFCF-2435-0AE7-6FD2-292CDE76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2AC-650F-AB44-8701-19D14889CBF0}" type="datetimeFigureOut">
              <a:rPr lang="en-CO" smtClean="0"/>
              <a:t>5/03/24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C4E21-68B8-F469-188A-DBBB32A62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58EE-8C09-0700-26FF-9E10DFDB6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5B79-AFFF-A64A-96C9-ACA077B458A1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299095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921DC-90DD-0542-D39F-57887ADC8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8542E9-FC29-5D27-793A-4D9CD2207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CC2B0-AC94-96E8-24DC-E59114C9C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2AC-650F-AB44-8701-19D14889CBF0}" type="datetimeFigureOut">
              <a:rPr lang="en-CO" smtClean="0"/>
              <a:t>5/03/24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CA64-0AD9-BCF0-3901-904B50A05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05745-7899-0719-2305-3D8E6FAE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5B79-AFFF-A64A-96C9-ACA077B458A1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005248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45C93-5CAA-D0E5-2960-AD35EB29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92954-0E40-88A3-B811-97A7CE73C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40FE2-B0C0-E86D-D772-F378487DE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A82B9-0256-B384-6E55-CE0F28D85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2AC-650F-AB44-8701-19D14889CBF0}" type="datetimeFigureOut">
              <a:rPr lang="en-CO" smtClean="0"/>
              <a:t>5/03/24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2DD49-FA15-57B6-44DE-A830823E8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B50D41-0BD8-CF0C-F98F-C6998502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5B79-AFFF-A64A-96C9-ACA077B458A1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1255340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CD8EF-FD81-CC3E-299A-80AA74DC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FCED04-0CB2-2D62-536D-FF0F09E13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BC623-D915-2A40-68A7-0B545BFFE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39A6FF-82F9-3075-E603-6F99D4CB9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18B11B-E920-0312-CC35-C86EE88F5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07546A-274A-07E9-B02E-D4676408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2AC-650F-AB44-8701-19D14889CBF0}" type="datetimeFigureOut">
              <a:rPr lang="en-CO" smtClean="0"/>
              <a:t>5/03/24</a:t>
            </a:fld>
            <a:endParaRPr lang="en-C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D1DCAB-CDBC-22C8-F1A3-82559FAD2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A37582-62DB-EC72-9595-210AC1F3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5B79-AFFF-A64A-96C9-ACA077B458A1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39783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CF8D6-318D-CAD2-9409-95B7189E8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384A06-1852-58A9-3C8D-68B3E8CF3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2AC-650F-AB44-8701-19D14889CBF0}" type="datetimeFigureOut">
              <a:rPr lang="en-CO" smtClean="0"/>
              <a:t>5/03/24</a:t>
            </a:fld>
            <a:endParaRPr lang="en-C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009AC-13A7-51A8-2D03-26321BDB5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7B4414-5338-C98C-02F1-3A2CF3EC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5B79-AFFF-A64A-96C9-ACA077B458A1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30512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8ABB07-7615-02D4-F5D9-E3104532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2AC-650F-AB44-8701-19D14889CBF0}" type="datetimeFigureOut">
              <a:rPr lang="en-CO" smtClean="0"/>
              <a:t>5/03/24</a:t>
            </a:fld>
            <a:endParaRPr lang="en-C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83D9FB-E3C0-D6CD-67FB-DEC7B931C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01530-CA5E-DF68-523E-508B5632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5B79-AFFF-A64A-96C9-ACA077B458A1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856088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0C4CF-146D-F365-1F13-28B5DE3C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FDDB3-F917-589B-C48D-F7BC538B8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3656A-0ACB-314A-6C65-7CC7CE458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1909F-E3DC-8D03-306C-0712E10BE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2AC-650F-AB44-8701-19D14889CBF0}" type="datetimeFigureOut">
              <a:rPr lang="en-CO" smtClean="0"/>
              <a:t>5/03/24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9DF35-3A23-E58D-3A52-A9AA2DC4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907A8-1453-B330-6DBE-BC81B3F8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5B79-AFFF-A64A-96C9-ACA077B458A1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40838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7778-A3CB-A18D-4311-C1C5C84F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3782A9-EFBE-6A83-8150-592C300308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9F9857-A22C-47F7-DE5B-E68A6E2D8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9B25C0-E83F-4A48-EFAF-AC9CDD02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12AC-650F-AB44-8701-19D14889CBF0}" type="datetimeFigureOut">
              <a:rPr lang="en-CO" smtClean="0"/>
              <a:t>5/03/24</a:t>
            </a:fld>
            <a:endParaRPr lang="en-C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DED2D-9617-C173-E1CF-988A7545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F8D407-57CF-1604-1EA1-F9AF32B00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F5B79-AFFF-A64A-96C9-ACA077B458A1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252154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FA6697B-6CD2-8BF1-E4C4-0BE1CDB48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A26C0-802C-0389-2808-FB2668DB0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FFED-6A32-FBCC-0962-7116B8BDD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BC12AC-650F-AB44-8701-19D14889CBF0}" type="datetimeFigureOut">
              <a:rPr lang="en-CO" smtClean="0"/>
              <a:t>5/03/24</a:t>
            </a:fld>
            <a:endParaRPr lang="en-C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8880E-70AB-FB6D-C239-4F85AB6BE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B408B-C76C-CFE6-A685-64B53B339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CF5B79-AFFF-A64A-96C9-ACA077B458A1}" type="slidenum">
              <a:rPr lang="en-CO" smtClean="0"/>
              <a:t>‹#›</a:t>
            </a:fld>
            <a:endParaRPr lang="en-CO"/>
          </a:p>
        </p:txBody>
      </p:sp>
    </p:spTree>
    <p:extLst>
      <p:ext uri="{BB962C8B-B14F-4D97-AF65-F5344CB8AC3E}">
        <p14:creationId xmlns:p14="http://schemas.microsoft.com/office/powerpoint/2010/main" val="3046753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HathewayWill/WRF-MOSI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github.com/wrf-model/WPS/archive/refs/tags/v4.1.tar.gz" TargetMode="External"/><Relationship Id="rId5" Type="http://schemas.openxmlformats.org/officeDocument/2006/relationships/hyperlink" Target="https://github.com/wrf-model/WRF/archive/refs/tags/v4.1.2.tar.gz" TargetMode="External"/><Relationship Id="rId4" Type="http://schemas.openxmlformats.org/officeDocument/2006/relationships/hyperlink" Target="https://github.com/NCAR/wrf_hydro_nwm_public/release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94032-6668-700B-3243-0F077DA91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A3C2E02-8681-CBA1-6B10-38792316FA47}"/>
              </a:ext>
            </a:extLst>
          </p:cNvPr>
          <p:cNvSpPr txBox="1"/>
          <p:nvPr/>
        </p:nvSpPr>
        <p:spPr>
          <a:xfrm>
            <a:off x="603873" y="2575165"/>
            <a:ext cx="109842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6400" dirty="0">
                <a:solidFill>
                  <a:srgbClr val="304B72"/>
                </a:solidFill>
                <a:latin typeface="Avenir Book" panose="02000503020000020003" pitchFamily="2" charset="0"/>
              </a:rPr>
              <a:t>WRF - HYDRO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6DBF034-F67D-910C-6ECE-9FE1585A55DF}"/>
              </a:ext>
            </a:extLst>
          </p:cNvPr>
          <p:cNvCxnSpPr>
            <a:cxnSpLocks/>
          </p:cNvCxnSpPr>
          <p:nvPr/>
        </p:nvCxnSpPr>
        <p:spPr>
          <a:xfrm flipH="1">
            <a:off x="521069" y="3728836"/>
            <a:ext cx="11370697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586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E36B47-0E6D-676C-9D94-87BBAD4444A1}"/>
              </a:ext>
            </a:extLst>
          </p:cNvPr>
          <p:cNvCxnSpPr>
            <a:cxnSpLocks/>
          </p:cNvCxnSpPr>
          <p:nvPr/>
        </p:nvCxnSpPr>
        <p:spPr>
          <a:xfrm flipH="1">
            <a:off x="553038" y="527427"/>
            <a:ext cx="1122336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139;p26">
            <a:extLst>
              <a:ext uri="{FF2B5EF4-FFF2-40B4-BE49-F238E27FC236}">
                <a16:creationId xmlns:a16="http://schemas.microsoft.com/office/drawing/2014/main" id="{EDC106DC-D82D-D50C-0AEC-C6FC3B6146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037" y="654680"/>
            <a:ext cx="1122336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r"/>
            <a:r>
              <a:rPr lang="es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WRF Hydro</a:t>
            </a:r>
            <a: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– Compilación </a:t>
            </a:r>
            <a:b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</a:br>
            <a:endParaRPr lang="es-ES_tradnl" sz="5333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F548D-C6CA-7FEA-B4BC-84B33B4B03DD}"/>
              </a:ext>
            </a:extLst>
          </p:cNvPr>
          <p:cNvSpPr txBox="1"/>
          <p:nvPr/>
        </p:nvSpPr>
        <p:spPr>
          <a:xfrm>
            <a:off x="360532" y="1775987"/>
            <a:ext cx="609600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tar -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xvzf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 WRF-4.1.2.tar.gz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mv WRF-4.1.2 WRF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tar -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xvzf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 wrf_hydro_nwm_public-5.1.2.tar.gz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cd WRF/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rm -r hydro/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cp -r ../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wrf_hydro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*/trunk/NDHMS hydro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cd hydro/template/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nano 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setEnvar.sh</a:t>
            </a:r>
            <a:endParaRPr lang="en-US" sz="2400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source WRF/hydro/template/</a:t>
            </a:r>
            <a:r>
              <a:rPr lang="en-US" sz="2400" dirty="0" err="1">
                <a:solidFill>
                  <a:srgbClr val="222222"/>
                </a:solidFill>
                <a:highlight>
                  <a:srgbClr val="FFFF00"/>
                </a:highlight>
                <a:latin typeface="Avenir Book" panose="02000503020000020003" pitchFamily="2" charset="0"/>
              </a:rPr>
              <a:t>setEnvar.sh</a:t>
            </a:r>
            <a:endParaRPr lang="en-US" sz="2400" dirty="0">
              <a:solidFill>
                <a:srgbClr val="222222"/>
              </a:solidFill>
              <a:highlight>
                <a:srgbClr val="FFFF00"/>
              </a:highlight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./configure 34 1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./compile 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em_real</a:t>
            </a:r>
            <a:endParaRPr lang="en-US" sz="2400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tar -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xvzf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 WPS-4.1.tar.gz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mv WPS-4.1 WPS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./configure 3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./compile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9B23BD-71C0-590D-7F11-09472AA01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676" y="2340979"/>
            <a:ext cx="6316133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07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E36B47-0E6D-676C-9D94-87BBAD4444A1}"/>
              </a:ext>
            </a:extLst>
          </p:cNvPr>
          <p:cNvCxnSpPr>
            <a:cxnSpLocks/>
          </p:cNvCxnSpPr>
          <p:nvPr/>
        </p:nvCxnSpPr>
        <p:spPr>
          <a:xfrm flipH="1">
            <a:off x="553038" y="527427"/>
            <a:ext cx="1122336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139;p26">
            <a:extLst>
              <a:ext uri="{FF2B5EF4-FFF2-40B4-BE49-F238E27FC236}">
                <a16:creationId xmlns:a16="http://schemas.microsoft.com/office/drawing/2014/main" id="{EDC106DC-D82D-D50C-0AEC-C6FC3B6146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037" y="654680"/>
            <a:ext cx="1122336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r"/>
            <a:r>
              <a:rPr lang="es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WRF Hydro</a:t>
            </a:r>
            <a: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– Compilación </a:t>
            </a:r>
            <a:b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</a:br>
            <a:endParaRPr lang="es-ES_tradnl" sz="5333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30A66-1D6B-EF82-3ED8-53C3641B19AA}"/>
              </a:ext>
            </a:extLst>
          </p:cNvPr>
          <p:cNvSpPr txBox="1"/>
          <p:nvPr/>
        </p:nvSpPr>
        <p:spPr>
          <a:xfrm>
            <a:off x="175966" y="1978539"/>
            <a:ext cx="11840065" cy="3189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33" b="1" dirty="0">
                <a:solidFill>
                  <a:srgbClr val="222222"/>
                </a:solidFill>
                <a:latin typeface="Avenir Book" panose="02000503020000020003" pitchFamily="2" charset="0"/>
              </a:rPr>
              <a:t>Update  LD_LIBRARY_PATH and PATH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733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733" dirty="0">
                <a:solidFill>
                  <a:srgbClr val="222222"/>
                </a:solidFill>
                <a:latin typeface="Avenir Book" panose="02000503020000020003" pitchFamily="2" charset="0"/>
              </a:rPr>
              <a:t>export LD_LIBRARY_PATH=/home/</a:t>
            </a:r>
            <a:r>
              <a:rPr lang="en-US" sz="1733" dirty="0" err="1">
                <a:solidFill>
                  <a:srgbClr val="222222"/>
                </a:solidFill>
                <a:latin typeface="Avenir Book" panose="02000503020000020003" pitchFamily="2" charset="0"/>
              </a:rPr>
              <a:t>mzapata</a:t>
            </a:r>
            <a:r>
              <a:rPr lang="en-US" sz="1733" dirty="0">
                <a:solidFill>
                  <a:srgbClr val="222222"/>
                </a:solidFill>
                <a:latin typeface="Avenir Book" panose="02000503020000020003" pitchFamily="2" charset="0"/>
              </a:rPr>
              <a:t>/WRFHYDRO_COUPLED/Libs/NETCDF/lib:$LD_LIBRARY_PATH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733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733" dirty="0">
                <a:solidFill>
                  <a:srgbClr val="222222"/>
                </a:solidFill>
                <a:latin typeface="Avenir Book" panose="02000503020000020003" pitchFamily="2" charset="0"/>
              </a:rPr>
              <a:t>export LD_LIBRARY_PATH=/home/</a:t>
            </a:r>
            <a:r>
              <a:rPr lang="en-US" sz="1733" dirty="0" err="1">
                <a:solidFill>
                  <a:srgbClr val="222222"/>
                </a:solidFill>
                <a:latin typeface="Avenir Book" panose="02000503020000020003" pitchFamily="2" charset="0"/>
              </a:rPr>
              <a:t>mzapata</a:t>
            </a:r>
            <a:r>
              <a:rPr lang="en-US" sz="1733" dirty="0">
                <a:solidFill>
                  <a:srgbClr val="222222"/>
                </a:solidFill>
                <a:latin typeface="Avenir Book" panose="02000503020000020003" pitchFamily="2" charset="0"/>
              </a:rPr>
              <a:t>/WRFHYDRO_COUPLED/Libs/grib2/lib:$LD_LIBRARY_PATH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733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733" dirty="0">
                <a:solidFill>
                  <a:srgbClr val="222222"/>
                </a:solidFill>
                <a:latin typeface="Avenir Book" panose="02000503020000020003" pitchFamily="2" charset="0"/>
              </a:rPr>
              <a:t>export PATH=/home/</a:t>
            </a:r>
            <a:r>
              <a:rPr lang="en-US" sz="1733" dirty="0" err="1">
                <a:solidFill>
                  <a:srgbClr val="222222"/>
                </a:solidFill>
                <a:latin typeface="Avenir Book" panose="02000503020000020003" pitchFamily="2" charset="0"/>
              </a:rPr>
              <a:t>mzapata</a:t>
            </a:r>
            <a:r>
              <a:rPr lang="en-US" sz="1733" dirty="0">
                <a:solidFill>
                  <a:srgbClr val="222222"/>
                </a:solidFill>
                <a:latin typeface="Avenir Book" panose="02000503020000020003" pitchFamily="2" charset="0"/>
              </a:rPr>
              <a:t>/WRFHYDRO_COUPLED/Libs/MPICH/bin:$PATH</a:t>
            </a:r>
            <a:br>
              <a:rPr lang="en-US" sz="1733" dirty="0">
                <a:solidFill>
                  <a:srgbClr val="222222"/>
                </a:solidFill>
                <a:latin typeface="Avenir Book" panose="02000503020000020003" pitchFamily="2" charset="0"/>
              </a:rPr>
            </a:br>
            <a:endParaRPr lang="en-US" sz="1733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1733" dirty="0">
                <a:solidFill>
                  <a:srgbClr val="222222"/>
                </a:solidFill>
                <a:latin typeface="Avenir Book" panose="02000503020000020003" pitchFamily="2" charset="0"/>
              </a:rPr>
              <a:t>export PATH=/home/</a:t>
            </a:r>
            <a:r>
              <a:rPr lang="en-US" sz="1733" dirty="0" err="1">
                <a:solidFill>
                  <a:srgbClr val="222222"/>
                </a:solidFill>
                <a:latin typeface="Avenir Book" panose="02000503020000020003" pitchFamily="2" charset="0"/>
              </a:rPr>
              <a:t>mzapata</a:t>
            </a:r>
            <a:r>
              <a:rPr lang="en-US" sz="1733" dirty="0">
                <a:solidFill>
                  <a:srgbClr val="222222"/>
                </a:solidFill>
                <a:latin typeface="Avenir Book" panose="02000503020000020003" pitchFamily="2" charset="0"/>
              </a:rPr>
              <a:t>/WRFHYDRO_COUPLED/Libs/grib2/lib:$PATH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1733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r>
              <a:rPr lang="en-US" sz="1867" b="1" dirty="0">
                <a:solidFill>
                  <a:srgbClr val="222222"/>
                </a:solidFill>
                <a:latin typeface="Avenir Book" panose="02000503020000020003" pitchFamily="2" charset="0"/>
              </a:rPr>
              <a:t>Fix libraries errors and </a:t>
            </a:r>
            <a:r>
              <a:rPr lang="en-US" sz="1867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mpiru</a:t>
            </a:r>
            <a:r>
              <a:rPr lang="en-US" sz="2400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n</a:t>
            </a:r>
            <a:r>
              <a:rPr lang="en-US" sz="2400" b="1" dirty="0">
                <a:solidFill>
                  <a:srgbClr val="222222"/>
                </a:solidFill>
                <a:latin typeface="Avenir Book" panose="02000503020000020003" pitchFamily="2" charset="0"/>
              </a:rPr>
              <a:t> binaries (modify </a:t>
            </a:r>
            <a:r>
              <a:rPr lang="en-US" sz="2400" b="1" dirty="0">
                <a:solidFill>
                  <a:srgbClr val="117B9C"/>
                </a:solidFill>
                <a:latin typeface="Courier" panose="02070309020205020404" pitchFamily="49" charset="0"/>
              </a:rPr>
              <a:t>~/.</a:t>
            </a:r>
            <a:r>
              <a:rPr lang="en-US" sz="2400" b="1" dirty="0" err="1">
                <a:solidFill>
                  <a:srgbClr val="117B9C"/>
                </a:solidFill>
                <a:latin typeface="Courier" panose="02070309020205020404" pitchFamily="49" charset="0"/>
              </a:rPr>
              <a:t>bashrc</a:t>
            </a:r>
            <a:r>
              <a:rPr lang="en-US" sz="2400" b="1" dirty="0">
                <a:solidFill>
                  <a:srgbClr val="222222"/>
                </a:solidFill>
                <a:latin typeface="Avenir Book" panose="02000503020000020003" pitchFamily="2" charset="0"/>
              </a:rPr>
              <a:t>)</a:t>
            </a:r>
            <a:r>
              <a:rPr lang="en-US" sz="1867" b="1" dirty="0">
                <a:solidFill>
                  <a:srgbClr val="222222"/>
                </a:solidFill>
                <a:latin typeface="Avenir Book" panose="02000503020000020003" pitchFamily="2" charset="0"/>
              </a:rPr>
              <a:t>: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40C0BFC-9916-C3AE-DA77-20278BA00E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4" y="5358512"/>
            <a:ext cx="12032532" cy="9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509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D1E4C5-F513-1862-7F5E-81DCD00C9E95}"/>
              </a:ext>
            </a:extLst>
          </p:cNvPr>
          <p:cNvCxnSpPr>
            <a:cxnSpLocks/>
          </p:cNvCxnSpPr>
          <p:nvPr/>
        </p:nvCxnSpPr>
        <p:spPr>
          <a:xfrm flipH="1">
            <a:off x="377073" y="527427"/>
            <a:ext cx="11399327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9F7F1F3-4B26-31FF-6988-09433B9BAB16}"/>
              </a:ext>
            </a:extLst>
          </p:cNvPr>
          <p:cNvSpPr txBox="1"/>
          <p:nvPr/>
        </p:nvSpPr>
        <p:spPr>
          <a:xfrm>
            <a:off x="377073" y="581012"/>
            <a:ext cx="11399327" cy="8217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Descargar</a:t>
            </a:r>
            <a:r>
              <a:rPr lang="en-US" sz="2400" b="1" dirty="0">
                <a:solidFill>
                  <a:srgbClr val="222222"/>
                </a:solidFill>
                <a:latin typeface="Avenir Book" panose="02000503020000020003" pitchFamily="2" charset="0"/>
              </a:rPr>
              <a:t> y </a:t>
            </a:r>
            <a:r>
              <a:rPr lang="en-US" sz="2400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descomprimir</a:t>
            </a:r>
            <a:endParaRPr lang="en-US" sz="2400" b="1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endParaRPr lang="en-US" sz="2400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https://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github.com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/NCAR/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wrf_hydro_nwm_public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/releases/download/v5.1.2/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front_range_CO_example_testcase_coupled.tar.gz</a:t>
            </a:r>
            <a:endParaRPr lang="en-US" sz="2400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tar -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xvzf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fron_range_CO_example_testcase_coupled.tar.gz</a:t>
            </a:r>
            <a:endParaRPr lang="en-US" sz="2400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r>
              <a:rPr lang="en-US" sz="2400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Ejecutar</a:t>
            </a:r>
            <a:r>
              <a:rPr lang="en-US" sz="2400" b="1" dirty="0">
                <a:solidFill>
                  <a:srgbClr val="222222"/>
                </a:solidFill>
                <a:latin typeface="Avenir Book" panose="02000503020000020003" pitchFamily="2" charset="0"/>
              </a:rPr>
              <a:t> WPS </a:t>
            </a:r>
          </a:p>
          <a:p>
            <a:endParaRPr lang="en-US" sz="2400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mkdir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 run/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wps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/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Run Geogrid using 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example_case_coupled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namelist.wps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Run 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Ungrib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 and 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Metgrid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 using 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example_case_coupled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/WRF_FORCING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r>
              <a:rPr lang="en-US" sz="2400" b="1" dirty="0" err="1">
                <a:solidFill>
                  <a:srgbClr val="222222"/>
                </a:solidFill>
                <a:latin typeface="Avenir Book" panose="02000503020000020003" pitchFamily="2" charset="0"/>
              </a:rPr>
              <a:t>Ejecutar</a:t>
            </a:r>
            <a:r>
              <a:rPr lang="en-US" sz="2400" b="1" dirty="0">
                <a:solidFill>
                  <a:srgbClr val="222222"/>
                </a:solidFill>
                <a:latin typeface="Avenir Book" panose="02000503020000020003" pitchFamily="2" charset="0"/>
              </a:rPr>
              <a:t> ARW </a:t>
            </a:r>
          </a:p>
          <a:p>
            <a:endParaRPr lang="en-US" sz="2400" b="1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mkdir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 run/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arw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/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cp &lt;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path_compile_model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&gt;/run/* run/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arw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, cp &lt;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path_compile_model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&gt;/hydro/template/*.TBL run/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arw</a:t>
            </a:r>
            <a:endParaRPr lang="en-US" sz="2400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cp 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example_case_coupled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namelist.input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 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hydro.amelist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 run/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arw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/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cp run/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wps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geo_em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* run/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arw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/ cp run/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wps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geo_em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*  run/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arw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/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cp –r 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example_case_coupled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/DOMAIN run/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arw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/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&lt;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path_compile_model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&gt;/main/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real.exe</a:t>
            </a:r>
            <a:endParaRPr lang="en-US" sz="2400" dirty="0">
              <a:solidFill>
                <a:srgbClr val="222222"/>
              </a:solidFill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mpirun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 –np 6 &lt;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path_compile_model</a:t>
            </a:r>
            <a:r>
              <a:rPr lang="en-US" sz="2400" dirty="0">
                <a:solidFill>
                  <a:srgbClr val="222222"/>
                </a:solidFill>
                <a:latin typeface="Avenir Book" panose="02000503020000020003" pitchFamily="2" charset="0"/>
              </a:rPr>
              <a:t>&gt;/main/</a:t>
            </a:r>
            <a:r>
              <a:rPr lang="en-US" sz="2400" dirty="0" err="1">
                <a:solidFill>
                  <a:srgbClr val="222222"/>
                </a:solidFill>
                <a:latin typeface="Avenir Book" panose="02000503020000020003" pitchFamily="2" charset="0"/>
              </a:rPr>
              <a:t>wrf.exe</a:t>
            </a:r>
            <a:endParaRPr lang="en-US" sz="2400" dirty="0">
              <a:solidFill>
                <a:srgbClr val="222222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59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415600" y="47293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r"/>
            <a:r>
              <a:rPr lang="es" kern="1200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WRF – Hydro Pre-Processing</a:t>
            </a:r>
            <a:endParaRPr kern="1200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E36B47-0E6D-676C-9D94-87BBAD4444A1}"/>
              </a:ext>
            </a:extLst>
          </p:cNvPr>
          <p:cNvCxnSpPr>
            <a:cxnSpLocks/>
          </p:cNvCxnSpPr>
          <p:nvPr/>
        </p:nvCxnSpPr>
        <p:spPr>
          <a:xfrm flipH="1">
            <a:off x="553040" y="347756"/>
            <a:ext cx="1122336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8A707D2-5E10-2888-8C7C-BA33029580DD}"/>
              </a:ext>
            </a:extLst>
          </p:cNvPr>
          <p:cNvSpPr txBox="1"/>
          <p:nvPr/>
        </p:nvSpPr>
        <p:spPr>
          <a:xfrm>
            <a:off x="553036" y="1992710"/>
            <a:ext cx="11223361" cy="140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33" dirty="0">
                <a:solidFill>
                  <a:srgbClr val="000000"/>
                </a:solidFill>
                <a:latin typeface="Avenir Book" panose="02000503020000020003" pitchFamily="2" charset="0"/>
              </a:rPr>
              <a:t>python </a:t>
            </a:r>
            <a:r>
              <a:rPr lang="en-US" sz="2133" dirty="0" err="1">
                <a:solidFill>
                  <a:srgbClr val="000000"/>
                </a:solidFill>
                <a:latin typeface="Avenir Book" panose="02000503020000020003" pitchFamily="2" charset="0"/>
              </a:rPr>
              <a:t>Build_Routing_Stack.py</a:t>
            </a:r>
            <a:r>
              <a:rPr lang="en-US" sz="2133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</a:p>
          <a:p>
            <a:pPr algn="ctr"/>
            <a:r>
              <a:rPr lang="en-US" sz="2133" dirty="0">
                <a:solidFill>
                  <a:srgbClr val="000000"/>
                </a:solidFill>
                <a:latin typeface="Avenir Book" panose="02000503020000020003" pitchFamily="2" charset="0"/>
              </a:rPr>
              <a:t>-</a:t>
            </a:r>
            <a:r>
              <a:rPr lang="en-US" sz="2133" dirty="0" err="1">
                <a:solidFill>
                  <a:srgbClr val="000000"/>
                </a:solidFill>
                <a:latin typeface="Avenir Book" panose="02000503020000020003" pitchFamily="2" charset="0"/>
              </a:rPr>
              <a:t>i</a:t>
            </a:r>
            <a:r>
              <a:rPr lang="en-US" sz="2133" dirty="0">
                <a:solidFill>
                  <a:srgbClr val="000000"/>
                </a:solidFill>
                <a:latin typeface="Avenir Book" panose="02000503020000020003" pitchFamily="2" charset="0"/>
              </a:rPr>
              <a:t> /Volumes/</a:t>
            </a:r>
            <a:r>
              <a:rPr lang="en-US" sz="2133" dirty="0" err="1">
                <a:solidFill>
                  <a:srgbClr val="000000"/>
                </a:solidFill>
                <a:latin typeface="Avenir Book" panose="02000503020000020003" pitchFamily="2" charset="0"/>
              </a:rPr>
              <a:t>phd_data</a:t>
            </a:r>
            <a:r>
              <a:rPr lang="en-US" sz="2133" dirty="0">
                <a:solidFill>
                  <a:srgbClr val="000000"/>
                </a:solidFill>
                <a:latin typeface="Avenir Book" panose="02000503020000020003" pitchFamily="2" charset="0"/>
              </a:rPr>
              <a:t>/workshop/</a:t>
            </a:r>
            <a:r>
              <a:rPr lang="en-US" sz="2133" dirty="0" err="1">
                <a:solidFill>
                  <a:srgbClr val="000000"/>
                </a:solidFill>
                <a:latin typeface="Avenir Book" panose="02000503020000020003" pitchFamily="2" charset="0"/>
              </a:rPr>
              <a:t>hydro_exm</a:t>
            </a:r>
            <a:r>
              <a:rPr lang="en-US" sz="2133" dirty="0">
                <a:solidFill>
                  <a:srgbClr val="000000"/>
                </a:solidFill>
                <a:latin typeface="Avenir Book" panose="02000503020000020003" pitchFamily="2" charset="0"/>
              </a:rPr>
              <a:t>/</a:t>
            </a:r>
            <a:r>
              <a:rPr lang="en-US" sz="2133" dirty="0" err="1">
                <a:solidFill>
                  <a:srgbClr val="000000"/>
                </a:solidFill>
                <a:latin typeface="Avenir Book" panose="02000503020000020003" pitchFamily="2" charset="0"/>
              </a:rPr>
              <a:t>wps</a:t>
            </a:r>
            <a:r>
              <a:rPr lang="en-US" sz="2133" dirty="0">
                <a:solidFill>
                  <a:srgbClr val="000000"/>
                </a:solidFill>
                <a:latin typeface="Avenir Book" panose="02000503020000020003" pitchFamily="2" charset="0"/>
              </a:rPr>
              <a:t>/geo_em.d01.nc </a:t>
            </a:r>
          </a:p>
          <a:p>
            <a:pPr algn="ctr"/>
            <a:r>
              <a:rPr lang="en-US" sz="2133" dirty="0">
                <a:solidFill>
                  <a:srgbClr val="000000"/>
                </a:solidFill>
                <a:latin typeface="Avenir Book" panose="02000503020000020003" pitchFamily="2" charset="0"/>
              </a:rPr>
              <a:t>-d /Volumes/</a:t>
            </a:r>
            <a:r>
              <a:rPr lang="en-US" sz="2133" dirty="0" err="1">
                <a:solidFill>
                  <a:srgbClr val="000000"/>
                </a:solidFill>
                <a:latin typeface="Avenir Book" panose="02000503020000020003" pitchFamily="2" charset="0"/>
              </a:rPr>
              <a:t>phd_data</a:t>
            </a:r>
            <a:r>
              <a:rPr lang="en-US" sz="2133" dirty="0">
                <a:solidFill>
                  <a:srgbClr val="000000"/>
                </a:solidFill>
                <a:latin typeface="Avenir Book" panose="02000503020000020003" pitchFamily="2" charset="0"/>
              </a:rPr>
              <a:t>/workshop/</a:t>
            </a:r>
            <a:r>
              <a:rPr lang="en-US" sz="2133" dirty="0" err="1">
                <a:solidFill>
                  <a:srgbClr val="000000"/>
                </a:solidFill>
                <a:latin typeface="Avenir Book" panose="02000503020000020003" pitchFamily="2" charset="0"/>
              </a:rPr>
              <a:t>hydro_exm</a:t>
            </a:r>
            <a:r>
              <a:rPr lang="en-US" sz="2133" dirty="0">
                <a:solidFill>
                  <a:srgbClr val="000000"/>
                </a:solidFill>
                <a:latin typeface="Avenir Book" panose="02000503020000020003" pitchFamily="2" charset="0"/>
              </a:rPr>
              <a:t>/</a:t>
            </a:r>
            <a:r>
              <a:rPr lang="en-US" sz="2133" dirty="0" err="1">
                <a:solidFill>
                  <a:srgbClr val="000000"/>
                </a:solidFill>
                <a:latin typeface="Avenir Book" panose="02000503020000020003" pitchFamily="2" charset="0"/>
              </a:rPr>
              <a:t>wps</a:t>
            </a:r>
            <a:r>
              <a:rPr lang="en-US" sz="2133" dirty="0">
                <a:solidFill>
                  <a:srgbClr val="000000"/>
                </a:solidFill>
                <a:latin typeface="Avenir Book" panose="02000503020000020003" pitchFamily="2" charset="0"/>
              </a:rPr>
              <a:t>/</a:t>
            </a:r>
            <a:r>
              <a:rPr lang="en-US" sz="2133" dirty="0" err="1">
                <a:solidFill>
                  <a:srgbClr val="000000"/>
                </a:solidFill>
                <a:latin typeface="Avenir Book" panose="02000503020000020003" pitchFamily="2" charset="0"/>
              </a:rPr>
              <a:t>magdalena_hydro_dem.tif</a:t>
            </a:r>
            <a:r>
              <a:rPr lang="en-US" sz="2133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</a:p>
          <a:p>
            <a:pPr algn="ctr"/>
            <a:r>
              <a:rPr lang="en-US" sz="2133" dirty="0">
                <a:solidFill>
                  <a:srgbClr val="000000"/>
                </a:solidFill>
                <a:latin typeface="Avenir Book" panose="02000503020000020003" pitchFamily="2" charset="0"/>
              </a:rPr>
              <a:t>-R 4 -t 20 </a:t>
            </a:r>
            <a:r>
              <a:rPr lang="en-US" sz="2133" dirty="0">
                <a:latin typeface="Avenir Book" panose="02000503020000020003" pitchFamily="2" charset="0"/>
              </a:rPr>
              <a:t> </a:t>
            </a:r>
            <a:r>
              <a:rPr lang="en-US" sz="2133" dirty="0">
                <a:solidFill>
                  <a:srgbClr val="000000"/>
                </a:solidFill>
                <a:latin typeface="Avenir Book" panose="02000503020000020003" pitchFamily="2" charset="0"/>
              </a:rPr>
              <a:t>-o </a:t>
            </a:r>
            <a:r>
              <a:rPr lang="en-US" sz="2133" dirty="0" err="1">
                <a:solidFill>
                  <a:srgbClr val="000000"/>
                </a:solidFill>
                <a:latin typeface="Avenir Book" panose="02000503020000020003" pitchFamily="2" charset="0"/>
              </a:rPr>
              <a:t>magdalena_test.zip</a:t>
            </a:r>
            <a:endParaRPr lang="en-US" sz="2133" dirty="0">
              <a:solidFill>
                <a:srgbClr val="000000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353278-0B77-2649-19E4-0FE678D05DD5}"/>
              </a:ext>
            </a:extLst>
          </p:cNvPr>
          <p:cNvSpPr txBox="1"/>
          <p:nvPr/>
        </p:nvSpPr>
        <p:spPr>
          <a:xfrm>
            <a:off x="553036" y="1339806"/>
            <a:ext cx="112233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</a:rPr>
              <a:t>git clone https://</a:t>
            </a:r>
            <a:r>
              <a:rPr lang="en-US" sz="2400" dirty="0" err="1">
                <a:solidFill>
                  <a:srgbClr val="000000"/>
                </a:solidFill>
                <a:latin typeface="Avenir Book" panose="02000503020000020003" pitchFamily="2" charset="0"/>
              </a:rPr>
              <a:t>github.com</a:t>
            </a:r>
            <a:r>
              <a:rPr lang="en-US" sz="2400" dirty="0">
                <a:solidFill>
                  <a:srgbClr val="000000"/>
                </a:solidFill>
                <a:latin typeface="Avenir Book" panose="02000503020000020003" pitchFamily="2" charset="0"/>
              </a:rPr>
              <a:t>/NCAR/</a:t>
            </a:r>
            <a:r>
              <a:rPr lang="en-US" sz="2400" dirty="0" err="1">
                <a:solidFill>
                  <a:srgbClr val="000000"/>
                </a:solidFill>
                <a:latin typeface="Avenir Book" panose="02000503020000020003" pitchFamily="2" charset="0"/>
              </a:rPr>
              <a:t>wrf_hydro_gis_preprocessor.git</a:t>
            </a:r>
            <a:endParaRPr lang="en-US" sz="2400" dirty="0">
              <a:solidFill>
                <a:srgbClr val="000000"/>
              </a:solidFill>
              <a:latin typeface="Avenir Book" panose="02000503020000020003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F74BBF-2895-B6E4-D38C-BB6E196F259C}"/>
              </a:ext>
            </a:extLst>
          </p:cNvPr>
          <p:cNvSpPr txBox="1"/>
          <p:nvPr/>
        </p:nvSpPr>
        <p:spPr>
          <a:xfrm>
            <a:off x="553039" y="3567559"/>
            <a:ext cx="1122336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O" sz="2400" dirty="0">
                <a:latin typeface="Avenir Book" panose="02000503020000020003" pitchFamily="2" charset="0"/>
              </a:rPr>
              <a:t>Required Parameters</a:t>
            </a:r>
          </a:p>
          <a:p>
            <a:endParaRPr lang="en-CO" sz="2400" dirty="0"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CO" sz="2400" dirty="0">
                <a:latin typeface="Avenir Book" panose="02000503020000020003" pitchFamily="2" charset="0"/>
              </a:rPr>
              <a:t>-i -WRF/WPS GEOGRID file (geo_em.d0*.nc)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CO" sz="2400" dirty="0">
                <a:latin typeface="Avenir Book" panose="02000503020000020003" pitchFamily="2" charset="0"/>
              </a:rPr>
              <a:t>-d -High-resolution Elevation raster file (Esri GRID, GeoTIFF, VRT, etc.).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CO" sz="2400" dirty="0">
                <a:latin typeface="Avenir Book" panose="02000503020000020003" pitchFamily="2" charset="0"/>
              </a:rPr>
              <a:t>-R -Regridding Factor – nesting relationship of routing:land surface model grid cells.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CO" sz="2400" dirty="0">
                <a:latin typeface="Avenir Book" panose="02000503020000020003" pitchFamily="2" charset="0"/>
              </a:rPr>
              <a:t>-t -Minimum basin area threshold (in routing grid cells).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CO" sz="2400" dirty="0">
                <a:latin typeface="Avenir Book" panose="02000503020000020003" pitchFamily="2" charset="0"/>
              </a:rPr>
              <a:t>-o -Output ZIP File containing all script outputs.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E04862-7EDE-E7D6-862A-61B8A36D34AC}"/>
              </a:ext>
            </a:extLst>
          </p:cNvPr>
          <p:cNvSpPr txBox="1"/>
          <p:nvPr/>
        </p:nvSpPr>
        <p:spPr>
          <a:xfrm>
            <a:off x="1756115" y="6099875"/>
            <a:ext cx="88172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O" sz="2400" dirty="0">
                <a:latin typeface="Avenir Book" panose="02000503020000020003" pitchFamily="2" charset="0"/>
              </a:rPr>
              <a:t>https://github.com/NCAR/wrf_hydro_gis_preprocessor/tree/master</a:t>
            </a:r>
          </a:p>
        </p:txBody>
      </p:sp>
    </p:spTree>
    <p:extLst>
      <p:ext uri="{BB962C8B-B14F-4D97-AF65-F5344CB8AC3E}">
        <p14:creationId xmlns:p14="http://schemas.microsoft.com/office/powerpoint/2010/main" val="223123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D1E4C5-F513-1862-7F5E-81DCD00C9E95}"/>
              </a:ext>
            </a:extLst>
          </p:cNvPr>
          <p:cNvCxnSpPr>
            <a:cxnSpLocks/>
          </p:cNvCxnSpPr>
          <p:nvPr/>
        </p:nvCxnSpPr>
        <p:spPr>
          <a:xfrm flipH="1">
            <a:off x="553038" y="527427"/>
            <a:ext cx="1122336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39;p26">
            <a:extLst>
              <a:ext uri="{FF2B5EF4-FFF2-40B4-BE49-F238E27FC236}">
                <a16:creationId xmlns:a16="http://schemas.microsoft.com/office/drawing/2014/main" id="{CF4ED705-4EE5-FB34-D157-176A651737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037" y="654680"/>
            <a:ext cx="1122336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r"/>
            <a:r>
              <a:rPr lang="es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WRF Hydro</a:t>
            </a:r>
            <a: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– </a:t>
            </a:r>
            <a:r>
              <a:rPr lang="en-US" sz="5333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hydro.namelist</a:t>
            </a:r>
            <a: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 </a:t>
            </a:r>
            <a:b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</a:br>
            <a:endParaRPr lang="es-ES_tradnl" sz="5333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D95FF1-A29C-F6DD-3C86-6166D2315D70}"/>
              </a:ext>
            </a:extLst>
          </p:cNvPr>
          <p:cNvSpPr txBox="1"/>
          <p:nvPr/>
        </p:nvSpPr>
        <p:spPr>
          <a:xfrm>
            <a:off x="553037" y="1931197"/>
            <a:ext cx="112233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O" sz="2400" dirty="0"/>
              <a:t>!!!! SYSTEM COUPLING !!!!</a:t>
            </a:r>
          </a:p>
          <a:p>
            <a:r>
              <a:rPr lang="en-CO" sz="2400" dirty="0"/>
              <a:t>!Specify what is being coupled with WRF-Hydro:  1=HRLDAS, 2=WRF, 3=NASA/LIS, 4=CLM</a:t>
            </a:r>
          </a:p>
          <a:p>
            <a:r>
              <a:rPr lang="en-CO" sz="2400" dirty="0">
                <a:highlight>
                  <a:srgbClr val="FFFF00"/>
                </a:highlight>
              </a:rPr>
              <a:t> sys_cpl =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671CFC-1659-E2C7-5B5A-EF5B6B3DB3E7}"/>
              </a:ext>
            </a:extLst>
          </p:cNvPr>
          <p:cNvSpPr txBox="1"/>
          <p:nvPr/>
        </p:nvSpPr>
        <p:spPr>
          <a:xfrm>
            <a:off x="553037" y="3429001"/>
            <a:ext cx="1122336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O" sz="2400" dirty="0"/>
              <a:t>!!!! MODEL INPUT DATA FILES !!!</a:t>
            </a:r>
          </a:p>
          <a:p>
            <a:r>
              <a:rPr lang="en-CO" sz="2400" dirty="0"/>
              <a:t>!Specify land surface model gridded static input data file...(e.g.: "geo_em.d03.nc")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GEO_STATIC_FLNM = "./DOMAIN/geo_em.d01_dfw_lsm500m.nc"</a:t>
            </a:r>
          </a:p>
          <a:p>
            <a:endParaRPr lang="en-CO" sz="2400" dirty="0"/>
          </a:p>
          <a:p>
            <a:r>
              <a:rPr lang="en-CO" sz="2400" dirty="0"/>
              <a:t>!Specify the static high-resolution routing terrain input data file...(e.g.: "Fulldom_hires_hydrofile.nc")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GEO_FINEGRID_FLNM = "./DOMAIN/Fulldom_hires_c4_1_rt100m_acc2.nc"</a:t>
            </a:r>
          </a:p>
          <a:p>
            <a:endParaRPr lang="en-CO" sz="2400" dirty="0"/>
          </a:p>
          <a:p>
            <a:r>
              <a:rPr lang="en-CO" sz="2400" dirty="0"/>
              <a:t>!Specify the name of the restart file if starting from restart...comment out with '!' if not...</a:t>
            </a:r>
          </a:p>
          <a:p>
            <a:r>
              <a:rPr lang="en-CO" sz="2400" dirty="0">
                <a:highlight>
                  <a:srgbClr val="FFFF00"/>
                </a:highlight>
              </a:rPr>
              <a:t>!RESTART_FILE = 'HYDRO_RST.2019-04-22_10:00_DOMAIN1'</a:t>
            </a:r>
          </a:p>
        </p:txBody>
      </p:sp>
    </p:spTree>
    <p:extLst>
      <p:ext uri="{BB962C8B-B14F-4D97-AF65-F5344CB8AC3E}">
        <p14:creationId xmlns:p14="http://schemas.microsoft.com/office/powerpoint/2010/main" val="228973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D1E4C5-F513-1862-7F5E-81DCD00C9E95}"/>
              </a:ext>
            </a:extLst>
          </p:cNvPr>
          <p:cNvCxnSpPr>
            <a:cxnSpLocks/>
          </p:cNvCxnSpPr>
          <p:nvPr/>
        </p:nvCxnSpPr>
        <p:spPr>
          <a:xfrm flipH="1">
            <a:off x="553038" y="527427"/>
            <a:ext cx="1122336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39;p26">
            <a:extLst>
              <a:ext uri="{FF2B5EF4-FFF2-40B4-BE49-F238E27FC236}">
                <a16:creationId xmlns:a16="http://schemas.microsoft.com/office/drawing/2014/main" id="{CF4ED705-4EE5-FB34-D157-176A651737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037" y="654680"/>
            <a:ext cx="1122336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r"/>
            <a:r>
              <a:rPr lang="es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WRF Hydro</a:t>
            </a:r>
            <a: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– </a:t>
            </a:r>
            <a:r>
              <a:rPr lang="en-US" sz="5333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hydro.namelist</a:t>
            </a:r>
            <a: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 </a:t>
            </a:r>
            <a:b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</a:br>
            <a:endParaRPr lang="es-ES_tradnl" sz="5333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6614A6-9C31-57E4-714B-4D9FBDE55F09}"/>
              </a:ext>
            </a:extLst>
          </p:cNvPr>
          <p:cNvSpPr txBox="1"/>
          <p:nvPr/>
        </p:nvSpPr>
        <p:spPr>
          <a:xfrm>
            <a:off x="553039" y="1611334"/>
            <a:ext cx="1122336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O" sz="2400" dirty="0"/>
              <a:t>!!!! MODEL SETUP AND I/O CONTROL !!!!</a:t>
            </a:r>
          </a:p>
          <a:p>
            <a:r>
              <a:rPr lang="en-CO" sz="2400" dirty="0"/>
              <a:t>!Specify the domain or nest number identifier...(integer)</a:t>
            </a:r>
          </a:p>
          <a:p>
            <a:r>
              <a:rPr lang="en-CO" sz="2400" dirty="0">
                <a:highlight>
                  <a:srgbClr val="FFFF00"/>
                </a:highlight>
              </a:rPr>
              <a:t> IGRID = 1</a:t>
            </a:r>
          </a:p>
          <a:p>
            <a:endParaRPr lang="en-CO" sz="2400" dirty="0"/>
          </a:p>
          <a:p>
            <a:r>
              <a:rPr lang="en-CO" sz="2400" dirty="0"/>
              <a:t>!Specify the restart file write frequency...(minutes, value of -99999 provides monthly restart files)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rst_dt = -99999</a:t>
            </a:r>
          </a:p>
          <a:p>
            <a:r>
              <a:rPr lang="en-CO" sz="2400" dirty="0"/>
              <a:t>! rst_dt = 1  </a:t>
            </a:r>
          </a:p>
          <a:p>
            <a:endParaRPr lang="en-CO" sz="2400" dirty="0"/>
          </a:p>
          <a:p>
            <a:r>
              <a:rPr lang="en-CO" sz="2400" dirty="0"/>
              <a:t>!CASA: out_dt = 1 min</a:t>
            </a:r>
          </a:p>
          <a:p>
            <a:r>
              <a:rPr lang="en-CO" sz="2400" dirty="0"/>
              <a:t>!Specify the output file write frequency...(minutes)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out_dt = 1440 </a:t>
            </a:r>
            <a:r>
              <a:rPr lang="en-CO" sz="2400" dirty="0"/>
              <a:t>! minutes</a:t>
            </a:r>
          </a:p>
          <a:p>
            <a:endParaRPr lang="en-CO" sz="2400" dirty="0"/>
          </a:p>
          <a:p>
            <a:r>
              <a:rPr lang="en-CO" sz="2400" dirty="0"/>
              <a:t>!Specify the number of output times to be contained within each output history file...(integer)</a:t>
            </a:r>
          </a:p>
          <a:p>
            <a:r>
              <a:rPr lang="en-CO" sz="2400" dirty="0"/>
              <a:t>!   SET = 1 WHEN RUNNING CHANNEL ROUTING ONLY/CALIBRATION SIMS!!!</a:t>
            </a:r>
          </a:p>
          <a:p>
            <a:r>
              <a:rPr lang="en-CO" sz="2400" dirty="0"/>
              <a:t>!   SET = 1 WHEN RUNNING COUPLED TO WRF!!!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SPLIT_OUTPUT_COUNT = 1</a:t>
            </a:r>
          </a:p>
        </p:txBody>
      </p:sp>
    </p:spTree>
    <p:extLst>
      <p:ext uri="{BB962C8B-B14F-4D97-AF65-F5344CB8AC3E}">
        <p14:creationId xmlns:p14="http://schemas.microsoft.com/office/powerpoint/2010/main" val="1856224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D1E4C5-F513-1862-7F5E-81DCD00C9E95}"/>
              </a:ext>
            </a:extLst>
          </p:cNvPr>
          <p:cNvCxnSpPr>
            <a:cxnSpLocks/>
          </p:cNvCxnSpPr>
          <p:nvPr/>
        </p:nvCxnSpPr>
        <p:spPr>
          <a:xfrm flipH="1">
            <a:off x="553038" y="527427"/>
            <a:ext cx="1122336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39;p26">
            <a:extLst>
              <a:ext uri="{FF2B5EF4-FFF2-40B4-BE49-F238E27FC236}">
                <a16:creationId xmlns:a16="http://schemas.microsoft.com/office/drawing/2014/main" id="{CF4ED705-4EE5-FB34-D157-176A651737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037" y="654680"/>
            <a:ext cx="1122336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r"/>
            <a:r>
              <a:rPr lang="es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WRF Hydro</a:t>
            </a:r>
            <a: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– </a:t>
            </a:r>
            <a:r>
              <a:rPr lang="en-US" sz="5333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hydro.namelist</a:t>
            </a:r>
            <a: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 </a:t>
            </a:r>
            <a:b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</a:br>
            <a:endParaRPr lang="es-ES_tradnl" sz="5333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F1E1C4-AE90-6FD9-75AF-C227A442999A}"/>
              </a:ext>
            </a:extLst>
          </p:cNvPr>
          <p:cNvSpPr txBox="1"/>
          <p:nvPr/>
        </p:nvSpPr>
        <p:spPr>
          <a:xfrm>
            <a:off x="553037" y="2185850"/>
            <a:ext cx="1122336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O" sz="2400" dirty="0"/>
              <a:t>!Switch to overwrite the restart or initialization of soil variables with values from the routing restart file (=0-no reset, 1-yes reset using routing restart)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rst_typ = 0</a:t>
            </a:r>
          </a:p>
          <a:p>
            <a:endParaRPr lang="en-CO" sz="2400" dirty="0"/>
          </a:p>
          <a:p>
            <a:r>
              <a:rPr lang="en-CO" sz="2400" dirty="0"/>
              <a:t>!Switch to set restart accumulation variables = 0 (0-no reset, 1-yes reset to 0.0)</a:t>
            </a:r>
          </a:p>
          <a:p>
            <a:r>
              <a:rPr lang="en-CO" sz="2400" dirty="0">
                <a:highlight>
                  <a:srgbClr val="FFFF00"/>
                </a:highlight>
              </a:rPr>
              <a:t> RSTRT_SWC = 1</a:t>
            </a:r>
          </a:p>
          <a:p>
            <a:endParaRPr lang="en-CO" sz="2400" dirty="0"/>
          </a:p>
          <a:p>
            <a:r>
              <a:rPr lang="en-CO" sz="2400" dirty="0"/>
              <a:t>!Switches to specify if routing restart files are to be read in/output in a flat binary format (=0 no, 1-yes read/write in binary format)</a:t>
            </a:r>
          </a:p>
          <a:p>
            <a:r>
              <a:rPr lang="en-CO" sz="2400" dirty="0">
                <a:highlight>
                  <a:srgbClr val="FFFF00"/>
                </a:highlight>
              </a:rPr>
              <a:t> rst_bi_in = 0   </a:t>
            </a:r>
            <a:r>
              <a:rPr lang="en-CO" sz="2400" dirty="0"/>
              <a:t>! read restart in binary format</a:t>
            </a:r>
          </a:p>
          <a:p>
            <a:r>
              <a:rPr lang="en-CO" sz="2400" dirty="0">
                <a:highlight>
                  <a:srgbClr val="FFFF00"/>
                </a:highlight>
              </a:rPr>
              <a:t> rst_bi_out = 0</a:t>
            </a:r>
            <a:r>
              <a:rPr lang="en-CO" sz="2400" dirty="0"/>
              <a:t>  ! output restart in binary format</a:t>
            </a:r>
          </a:p>
        </p:txBody>
      </p:sp>
    </p:spTree>
    <p:extLst>
      <p:ext uri="{BB962C8B-B14F-4D97-AF65-F5344CB8AC3E}">
        <p14:creationId xmlns:p14="http://schemas.microsoft.com/office/powerpoint/2010/main" val="2172449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D1E4C5-F513-1862-7F5E-81DCD00C9E95}"/>
              </a:ext>
            </a:extLst>
          </p:cNvPr>
          <p:cNvCxnSpPr>
            <a:cxnSpLocks/>
          </p:cNvCxnSpPr>
          <p:nvPr/>
        </p:nvCxnSpPr>
        <p:spPr>
          <a:xfrm flipH="1">
            <a:off x="553038" y="527427"/>
            <a:ext cx="1122336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39;p26">
            <a:extLst>
              <a:ext uri="{FF2B5EF4-FFF2-40B4-BE49-F238E27FC236}">
                <a16:creationId xmlns:a16="http://schemas.microsoft.com/office/drawing/2014/main" id="{CF4ED705-4EE5-FB34-D157-176A651737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037" y="654680"/>
            <a:ext cx="1122336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r"/>
            <a:r>
              <a:rPr lang="es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WRF Hydro</a:t>
            </a:r>
            <a: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– </a:t>
            </a:r>
            <a:r>
              <a:rPr lang="en-US" sz="5333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hydro.namelist</a:t>
            </a:r>
            <a: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 </a:t>
            </a:r>
            <a:b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</a:br>
            <a:endParaRPr lang="es-ES_tradnl" sz="5333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66C8ED-39DF-025B-1E8D-71802CC6BAE2}"/>
              </a:ext>
            </a:extLst>
          </p:cNvPr>
          <p:cNvSpPr txBox="1"/>
          <p:nvPr/>
        </p:nvSpPr>
        <p:spPr>
          <a:xfrm>
            <a:off x="553039" y="1985123"/>
            <a:ext cx="1122336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O" sz="2400" dirty="0"/>
              <a:t>!Routing output netcdf file control...(=0 no files written, =1 files are written) here I turned everything to 1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CHRTOUT_DOMAIN = 1        </a:t>
            </a:r>
            <a:r>
              <a:rPr lang="en-CO" sz="2400" dirty="0"/>
              <a:t>! Netcdf point timeseries output at all channel points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CHRTOUT_GRID = 1             </a:t>
            </a:r>
            <a:r>
              <a:rPr lang="en-CO" sz="2400" dirty="0"/>
              <a:t>! Netcdf grid of channel streamflow values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LSMOUT_DOMAN = 1             </a:t>
            </a:r>
            <a:r>
              <a:rPr lang="en-CO" sz="2400" dirty="0"/>
              <a:t>! Netcdf grid of variables passed between LSM and routing components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RTOUT_DOMAIN = 1             </a:t>
            </a:r>
            <a:r>
              <a:rPr lang="en-CO" sz="2400" dirty="0"/>
              <a:t>! Netcdf grid of terrain routing variables on routing grid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output_gw = 1                </a:t>
            </a:r>
            <a:r>
              <a:rPr lang="en-CO" sz="2400" dirty="0"/>
              <a:t>! Netcdf grid of groundwater-baseflow bucket information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outlake  = 1                 </a:t>
            </a:r>
            <a:r>
              <a:rPr lang="en-CO" sz="2400" dirty="0"/>
              <a:t>! Netcdf point timeseries output of lake information</a:t>
            </a:r>
          </a:p>
          <a:p>
            <a:endParaRPr lang="en-CO" sz="2400" dirty="0"/>
          </a:p>
          <a:p>
            <a:r>
              <a:rPr lang="en-CO" sz="2400" dirty="0"/>
              <a:t>!Specify the minimum stream order to output to netcdf point file...(integer)</a:t>
            </a:r>
          </a:p>
          <a:p>
            <a:r>
              <a:rPr lang="en-CO" sz="2400" dirty="0"/>
              <a:t>!Note: lower value of stream order produces more output.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order_to_write = 4</a:t>
            </a:r>
          </a:p>
        </p:txBody>
      </p:sp>
    </p:spTree>
    <p:extLst>
      <p:ext uri="{BB962C8B-B14F-4D97-AF65-F5344CB8AC3E}">
        <p14:creationId xmlns:p14="http://schemas.microsoft.com/office/powerpoint/2010/main" val="3619100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D1E4C5-F513-1862-7F5E-81DCD00C9E95}"/>
              </a:ext>
            </a:extLst>
          </p:cNvPr>
          <p:cNvCxnSpPr>
            <a:cxnSpLocks/>
          </p:cNvCxnSpPr>
          <p:nvPr/>
        </p:nvCxnSpPr>
        <p:spPr>
          <a:xfrm flipH="1">
            <a:off x="553038" y="527427"/>
            <a:ext cx="1122336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39;p26">
            <a:extLst>
              <a:ext uri="{FF2B5EF4-FFF2-40B4-BE49-F238E27FC236}">
                <a16:creationId xmlns:a16="http://schemas.microsoft.com/office/drawing/2014/main" id="{CF4ED705-4EE5-FB34-D157-176A651737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037" y="654680"/>
            <a:ext cx="1122336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r"/>
            <a:r>
              <a:rPr lang="es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WRF Hydro</a:t>
            </a:r>
            <a: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– </a:t>
            </a:r>
            <a:r>
              <a:rPr lang="en-US" sz="5333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hydro.namelist</a:t>
            </a:r>
            <a: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 </a:t>
            </a:r>
            <a:b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</a:br>
            <a:endParaRPr lang="es-ES_tradnl" sz="5333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B819AD-73F1-8D58-8411-28046083CE9C}"/>
              </a:ext>
            </a:extLst>
          </p:cNvPr>
          <p:cNvSpPr txBox="1"/>
          <p:nvPr/>
        </p:nvSpPr>
        <p:spPr>
          <a:xfrm>
            <a:off x="553038" y="1441211"/>
            <a:ext cx="11223361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O" sz="2400" dirty="0"/>
              <a:t>!!!! PHYSICS OPTIONS AND RELATED SETTINGS !!!!</a:t>
            </a:r>
          </a:p>
          <a:p>
            <a:r>
              <a:rPr lang="en-CO" sz="2400" dirty="0"/>
              <a:t>!Switch for terrain adjustment of incoming solar radiation: 0=no, 1=yes</a:t>
            </a:r>
          </a:p>
          <a:p>
            <a:r>
              <a:rPr lang="en-CO" sz="2400" dirty="0"/>
              <a:t>!Note: This option is not yet active in Verion 3.0...</a:t>
            </a:r>
          </a:p>
          <a:p>
            <a:r>
              <a:rPr lang="en-CO" sz="2400" dirty="0"/>
              <a:t>!      WRF has this capability so be careful not to double apply the correction!!!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TERADJ_SOLAR = 0</a:t>
            </a:r>
          </a:p>
          <a:p>
            <a:endParaRPr lang="en-CO" sz="2400" dirty="0"/>
          </a:p>
          <a:p>
            <a:r>
              <a:rPr lang="en-CO" sz="2400" dirty="0"/>
              <a:t>!Specify the grid spacing of the terrain routing grid...(meters)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DXRT = 100 (Importante modificar)</a:t>
            </a:r>
          </a:p>
          <a:p>
            <a:r>
              <a:rPr lang="en-CO" sz="2400" dirty="0"/>
              <a:t>!Specify the integer multiple between the land model grid and the terrain routing grid...(integer)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AGGFACTRT = 5</a:t>
            </a:r>
          </a:p>
          <a:p>
            <a:r>
              <a:rPr lang="en-CO" sz="2400" dirty="0"/>
              <a:t>!Specify the routing model timestep...(seconds)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DTRT = 1</a:t>
            </a:r>
          </a:p>
          <a:p>
            <a:endParaRPr lang="en-CO" sz="2400" dirty="0"/>
          </a:p>
          <a:p>
            <a:r>
              <a:rPr lang="en-CO" sz="2400" dirty="0">
                <a:highlight>
                  <a:srgbClr val="FFFF00"/>
                </a:highlight>
              </a:rPr>
              <a:t>sk_iDTFRAC = 1</a:t>
            </a:r>
          </a:p>
          <a:p>
            <a:r>
              <a:rPr lang="en-CO" sz="2400" dirty="0">
                <a:highlight>
                  <a:srgbClr val="FFFF00"/>
                </a:highlight>
              </a:rPr>
              <a:t>sk_fRETDEPRTFAC = 1</a:t>
            </a:r>
          </a:p>
          <a:p>
            <a:r>
              <a:rPr lang="en-CO" sz="2400" dirty="0">
                <a:highlight>
                  <a:srgbClr val="FFFF00"/>
                </a:highlight>
              </a:rPr>
              <a:t>sk_fOVRGHRTFAC = 1</a:t>
            </a:r>
          </a:p>
          <a:p>
            <a:r>
              <a:rPr lang="en-CO" sz="2400" dirty="0"/>
              <a:t>! SKIM REFKDT is in GENPARAM.TBL</a:t>
            </a:r>
          </a:p>
        </p:txBody>
      </p:sp>
    </p:spTree>
    <p:extLst>
      <p:ext uri="{BB962C8B-B14F-4D97-AF65-F5344CB8AC3E}">
        <p14:creationId xmlns:p14="http://schemas.microsoft.com/office/powerpoint/2010/main" val="13567959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D1E4C5-F513-1862-7F5E-81DCD00C9E95}"/>
              </a:ext>
            </a:extLst>
          </p:cNvPr>
          <p:cNvCxnSpPr>
            <a:cxnSpLocks/>
          </p:cNvCxnSpPr>
          <p:nvPr/>
        </p:nvCxnSpPr>
        <p:spPr>
          <a:xfrm flipH="1">
            <a:off x="553038" y="527427"/>
            <a:ext cx="1122336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39;p26">
            <a:extLst>
              <a:ext uri="{FF2B5EF4-FFF2-40B4-BE49-F238E27FC236}">
                <a16:creationId xmlns:a16="http://schemas.microsoft.com/office/drawing/2014/main" id="{CF4ED705-4EE5-FB34-D157-176A651737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037" y="654680"/>
            <a:ext cx="1122336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r"/>
            <a:r>
              <a:rPr lang="es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WRF Hydro</a:t>
            </a:r>
            <a: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– </a:t>
            </a:r>
            <a:r>
              <a:rPr lang="en-US" sz="5333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hydro.namelist</a:t>
            </a:r>
            <a: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 </a:t>
            </a:r>
            <a:b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</a:br>
            <a:endParaRPr lang="es-ES_tradnl" sz="5333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9E42B6-54E7-74A5-84D9-3C4ACA9724B2}"/>
              </a:ext>
            </a:extLst>
          </p:cNvPr>
          <p:cNvSpPr txBox="1"/>
          <p:nvPr/>
        </p:nvSpPr>
        <p:spPr>
          <a:xfrm>
            <a:off x="553038" y="1614054"/>
            <a:ext cx="11223361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O" sz="2400" dirty="0"/>
              <a:t>!Switch activate saturated subsurface routing...(0=no, 1=yes)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SUBRTSWCRT = 1</a:t>
            </a:r>
          </a:p>
          <a:p>
            <a:endParaRPr lang="en-CO" sz="2400" dirty="0"/>
          </a:p>
          <a:p>
            <a:r>
              <a:rPr lang="en-CO" sz="2400" dirty="0"/>
              <a:t>!Switch activate surface overland flow routing...(0=no, 1=yes)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OVRTSWCRT = 1</a:t>
            </a:r>
          </a:p>
          <a:p>
            <a:r>
              <a:rPr lang="en-CO" sz="2400" dirty="0"/>
              <a:t>!Switch to specify channel routing Routing Option: 1=Seepest Descent (D8) 2=CASC2D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rt_option    = 1</a:t>
            </a:r>
          </a:p>
          <a:p>
            <a:endParaRPr lang="en-CO" sz="2400" dirty="0"/>
          </a:p>
          <a:p>
            <a:r>
              <a:rPr lang="en-CO" sz="2400" dirty="0"/>
              <a:t>!Switch to activate channel routing option...((0=no, 1=yes)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CHANRTSWCRT = 1</a:t>
            </a:r>
          </a:p>
          <a:p>
            <a:r>
              <a:rPr lang="en-CO" sz="2400" dirty="0"/>
              <a:t>!Switch specify channel routing option: 1=Muskingam-reach, 2=Musk.-Cunge-reach, 3=Diff.Wave-gridded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channel_option =3</a:t>
            </a:r>
          </a:p>
          <a:p>
            <a:r>
              <a:rPr lang="en-CO" sz="2400" dirty="0"/>
              <a:t>!Specify the reach file for reach-based routing options...(Only req'd for channel_options 1&amp;2)</a:t>
            </a:r>
          </a:p>
          <a:p>
            <a:r>
              <a:rPr lang="en-CO" sz="2400" dirty="0"/>
              <a:t> route_link_f = ""</a:t>
            </a:r>
          </a:p>
        </p:txBody>
      </p:sp>
    </p:spTree>
    <p:extLst>
      <p:ext uri="{BB962C8B-B14F-4D97-AF65-F5344CB8AC3E}">
        <p14:creationId xmlns:p14="http://schemas.microsoft.com/office/powerpoint/2010/main" val="207028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553037" y="614104"/>
            <a:ext cx="1122336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r"/>
            <a:r>
              <a:rPr lang="es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WRF – Hydro</a:t>
            </a:r>
            <a:endParaRPr sz="5333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E36B47-0E6D-676C-9D94-87BBAD4444A1}"/>
              </a:ext>
            </a:extLst>
          </p:cNvPr>
          <p:cNvCxnSpPr>
            <a:cxnSpLocks/>
          </p:cNvCxnSpPr>
          <p:nvPr/>
        </p:nvCxnSpPr>
        <p:spPr>
          <a:xfrm flipH="1">
            <a:off x="553040" y="347756"/>
            <a:ext cx="1122336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DD854E9-F366-AC71-9C49-904361242523}"/>
              </a:ext>
            </a:extLst>
          </p:cNvPr>
          <p:cNvSpPr txBox="1"/>
          <p:nvPr/>
        </p:nvSpPr>
        <p:spPr>
          <a:xfrm>
            <a:off x="553037" y="1644051"/>
            <a:ext cx="11223363" cy="435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33" dirty="0">
                <a:solidFill>
                  <a:schemeClr val="bg2"/>
                </a:solidFill>
                <a:latin typeface="Avenir Book" panose="02000503020000020003" pitchFamily="2" charset="0"/>
              </a:rPr>
              <a:t>WRF-Hydro, </a:t>
            </a:r>
            <a:r>
              <a:rPr lang="en-US" sz="2133" b="1" dirty="0">
                <a:latin typeface="Avenir Book" panose="02000503020000020003" pitchFamily="2" charset="0"/>
              </a:rPr>
              <a:t>an open-source community model</a:t>
            </a:r>
            <a:r>
              <a:rPr lang="en-US" sz="2133" dirty="0">
                <a:solidFill>
                  <a:schemeClr val="bg2"/>
                </a:solidFill>
                <a:latin typeface="Avenir Book" panose="02000503020000020003" pitchFamily="2" charset="0"/>
              </a:rPr>
              <a:t>, is used for a range of projects, including </a:t>
            </a:r>
            <a:r>
              <a:rPr lang="en-US" sz="2133" b="1" dirty="0">
                <a:latin typeface="Avenir Book" panose="02000503020000020003" pitchFamily="2" charset="0"/>
              </a:rPr>
              <a:t>flash flood prediction</a:t>
            </a:r>
            <a:r>
              <a:rPr lang="en-US" sz="2133" dirty="0">
                <a:solidFill>
                  <a:schemeClr val="bg2"/>
                </a:solidFill>
                <a:latin typeface="Avenir Book" panose="02000503020000020003" pitchFamily="2" charset="0"/>
              </a:rPr>
              <a:t>, </a:t>
            </a:r>
            <a:r>
              <a:rPr lang="en-US" sz="2133" b="1" dirty="0">
                <a:latin typeface="Avenir Book" panose="02000503020000020003" pitchFamily="2" charset="0"/>
              </a:rPr>
              <a:t>regional hydroclimate impacts assessment</a:t>
            </a:r>
            <a:r>
              <a:rPr lang="en-US" sz="2133" dirty="0">
                <a:solidFill>
                  <a:schemeClr val="bg2"/>
                </a:solidFill>
                <a:latin typeface="Avenir Book" panose="02000503020000020003" pitchFamily="2" charset="0"/>
              </a:rPr>
              <a:t>, seasonal forecasting of water resources, and land-atmosphere coupling studies. It was designed to link multi-scale process models of the atmosphere and terrestrial hydrology to provide: </a:t>
            </a:r>
          </a:p>
          <a:p>
            <a:endParaRPr lang="en-US" sz="2133" dirty="0">
              <a:solidFill>
                <a:schemeClr val="bg2"/>
              </a:solidFill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bg2"/>
                </a:solidFill>
                <a:latin typeface="Avenir Book" panose="02000503020000020003" pitchFamily="2" charset="0"/>
              </a:rPr>
              <a:t>An extensible </a:t>
            </a:r>
            <a:r>
              <a:rPr lang="en-US" sz="2133" dirty="0">
                <a:latin typeface="Avenir Book" panose="02000503020000020003" pitchFamily="2" charset="0"/>
              </a:rPr>
              <a:t>multi-scale and multi-physics land-atmosphere modeling capability</a:t>
            </a:r>
            <a:r>
              <a:rPr lang="en-US" sz="2133" dirty="0">
                <a:solidFill>
                  <a:schemeClr val="bg2"/>
                </a:solidFill>
                <a:latin typeface="Avenir Book" panose="02000503020000020003" pitchFamily="2" charset="0"/>
              </a:rPr>
              <a:t> for conservative, coupled and uncoupled prediction of major water cycle components such as </a:t>
            </a:r>
            <a:r>
              <a:rPr lang="en-US" sz="2133" dirty="0">
                <a:latin typeface="Avenir Book" panose="02000503020000020003" pitchFamily="2" charset="0"/>
              </a:rPr>
              <a:t>precipitation, soil moisture, snowpack, ground water, streamflow, and inundation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sz="2133" dirty="0">
              <a:solidFill>
                <a:schemeClr val="bg2"/>
              </a:solidFill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bg2"/>
                </a:solidFill>
                <a:latin typeface="Avenir Book" panose="02000503020000020003" pitchFamily="2" charset="0"/>
              </a:rPr>
              <a:t>Accurate and reliable </a:t>
            </a:r>
            <a:r>
              <a:rPr lang="en-US" sz="2133" b="1" dirty="0">
                <a:latin typeface="Avenir Book" panose="02000503020000020003" pitchFamily="2" charset="0"/>
              </a:rPr>
              <a:t>streamflow prediction</a:t>
            </a:r>
            <a:r>
              <a:rPr lang="en-US" sz="2133" b="1" dirty="0">
                <a:solidFill>
                  <a:schemeClr val="bg2"/>
                </a:solidFill>
                <a:latin typeface="Avenir Book" panose="02000503020000020003" pitchFamily="2" charset="0"/>
              </a:rPr>
              <a:t> across scales</a:t>
            </a:r>
            <a:r>
              <a:rPr lang="en-US" sz="2133" dirty="0">
                <a:solidFill>
                  <a:schemeClr val="bg2"/>
                </a:solidFill>
                <a:latin typeface="Avenir Book" panose="02000503020000020003" pitchFamily="2" charset="0"/>
              </a:rPr>
              <a:t> </a:t>
            </a:r>
          </a:p>
          <a:p>
            <a:pPr algn="l"/>
            <a:endParaRPr lang="en-US" sz="2133" dirty="0">
              <a:solidFill>
                <a:schemeClr val="bg2"/>
              </a:solidFill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bg2"/>
                </a:solidFill>
                <a:latin typeface="Avenir Book" panose="02000503020000020003" pitchFamily="2" charset="0"/>
              </a:rPr>
              <a:t>A research modeling </a:t>
            </a:r>
            <a:r>
              <a:rPr lang="en-US" sz="2133" dirty="0">
                <a:latin typeface="Avenir Book" panose="02000503020000020003" pitchFamily="2" charset="0"/>
              </a:rPr>
              <a:t>testbed for evaluating and improving physical process</a:t>
            </a:r>
            <a:r>
              <a:rPr lang="en-US" sz="2133" dirty="0">
                <a:solidFill>
                  <a:schemeClr val="bg2"/>
                </a:solidFill>
                <a:latin typeface="Avenir Book" panose="02000503020000020003" pitchFamily="2" charset="0"/>
              </a:rPr>
              <a:t> and coupling representations</a:t>
            </a:r>
          </a:p>
        </p:txBody>
      </p:sp>
    </p:spTree>
    <p:extLst>
      <p:ext uri="{BB962C8B-B14F-4D97-AF65-F5344CB8AC3E}">
        <p14:creationId xmlns:p14="http://schemas.microsoft.com/office/powerpoint/2010/main" val="674137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D1E4C5-F513-1862-7F5E-81DCD00C9E95}"/>
              </a:ext>
            </a:extLst>
          </p:cNvPr>
          <p:cNvCxnSpPr>
            <a:cxnSpLocks/>
          </p:cNvCxnSpPr>
          <p:nvPr/>
        </p:nvCxnSpPr>
        <p:spPr>
          <a:xfrm flipH="1">
            <a:off x="553038" y="527427"/>
            <a:ext cx="1122336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139;p26">
            <a:extLst>
              <a:ext uri="{FF2B5EF4-FFF2-40B4-BE49-F238E27FC236}">
                <a16:creationId xmlns:a16="http://schemas.microsoft.com/office/drawing/2014/main" id="{CF4ED705-4EE5-FB34-D157-176A651737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037" y="654680"/>
            <a:ext cx="1122336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r"/>
            <a:r>
              <a:rPr lang="es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WRF Hydro</a:t>
            </a:r>
            <a: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– </a:t>
            </a:r>
            <a:r>
              <a:rPr lang="en-US" sz="5333" dirty="0" err="1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hydro.namelist</a:t>
            </a:r>
            <a: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 </a:t>
            </a:r>
            <a:b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</a:br>
            <a:endParaRPr lang="es-ES_tradnl" sz="5333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006A82-32A8-0CC9-71F7-60DC3E6C461E}"/>
              </a:ext>
            </a:extLst>
          </p:cNvPr>
          <p:cNvSpPr txBox="1"/>
          <p:nvPr/>
        </p:nvSpPr>
        <p:spPr>
          <a:xfrm>
            <a:off x="553038" y="2920369"/>
            <a:ext cx="1122336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O" sz="2400" dirty="0"/>
              <a:t>!Switch to activate baseflow bucket model...(0=none, 1=exp. bucket, 2=pass-through)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GWBASESWCRT = 0</a:t>
            </a:r>
          </a:p>
          <a:p>
            <a:r>
              <a:rPr lang="en-CO" sz="2400" dirty="0"/>
              <a:t>!Specify baseflow/bucket model initialization...(0=cold start from table, 1=restart file)</a:t>
            </a:r>
          </a:p>
          <a:p>
            <a:r>
              <a:rPr lang="en-CO" sz="2400" dirty="0"/>
              <a:t> </a:t>
            </a:r>
            <a:r>
              <a:rPr lang="en-CO" sz="2400" dirty="0">
                <a:highlight>
                  <a:srgbClr val="FFFF00"/>
                </a:highlight>
              </a:rPr>
              <a:t>GW_RESTART = 0</a:t>
            </a:r>
          </a:p>
          <a:p>
            <a:r>
              <a:rPr lang="en-CO" sz="2400" dirty="0"/>
              <a:t>!Groundwater/baseflow mask specified on land surface model grid...(Only required if baseflow bucket model is active)</a:t>
            </a:r>
          </a:p>
          <a:p>
            <a:r>
              <a:rPr lang="en-CO" sz="2400" dirty="0">
                <a:highlight>
                  <a:srgbClr val="FFFF00"/>
                </a:highlight>
              </a:rPr>
              <a:t> gwbasmskfil = "./DOMAIN/baseflow_mask.txt"</a:t>
            </a:r>
          </a:p>
          <a:p>
            <a:r>
              <a:rPr lang="en-CO" sz="2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13888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B6D22B-33C8-EF74-612E-9DB396FE5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22" y="889604"/>
            <a:ext cx="10574956" cy="5710477"/>
          </a:xfrm>
          <a:prstGeom prst="rect">
            <a:avLst/>
          </a:prstGeom>
        </p:spPr>
      </p:pic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553037" y="535392"/>
            <a:ext cx="1122336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r"/>
            <a:r>
              <a:rPr lang="es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WRF – Hydro</a:t>
            </a:r>
            <a:endParaRPr sz="5333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E36B47-0E6D-676C-9D94-87BBAD4444A1}"/>
              </a:ext>
            </a:extLst>
          </p:cNvPr>
          <p:cNvCxnSpPr>
            <a:cxnSpLocks/>
          </p:cNvCxnSpPr>
          <p:nvPr/>
        </p:nvCxnSpPr>
        <p:spPr>
          <a:xfrm flipH="1">
            <a:off x="553040" y="347756"/>
            <a:ext cx="1122336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063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D420C8-8631-A8C3-0BA8-A32209D67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874" y="362614"/>
            <a:ext cx="8129796" cy="6379884"/>
          </a:xfrm>
          <a:prstGeom prst="rect">
            <a:avLst/>
          </a:prstGeom>
        </p:spPr>
      </p:pic>
      <p:sp>
        <p:nvSpPr>
          <p:cNvPr id="139" name="Google Shape;139;p26"/>
          <p:cNvSpPr txBox="1">
            <a:spLocks noGrp="1"/>
          </p:cNvSpPr>
          <p:nvPr>
            <p:ph type="title"/>
          </p:nvPr>
        </p:nvSpPr>
        <p:spPr>
          <a:xfrm>
            <a:off x="553037" y="654680"/>
            <a:ext cx="1122336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r"/>
            <a:r>
              <a:rPr lang="es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WRF – Hydro</a:t>
            </a:r>
            <a:endParaRPr sz="5333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E36B47-0E6D-676C-9D94-87BBAD4444A1}"/>
              </a:ext>
            </a:extLst>
          </p:cNvPr>
          <p:cNvCxnSpPr>
            <a:cxnSpLocks/>
          </p:cNvCxnSpPr>
          <p:nvPr/>
        </p:nvCxnSpPr>
        <p:spPr>
          <a:xfrm flipH="1">
            <a:off x="553040" y="347756"/>
            <a:ext cx="1122336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106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E36B47-0E6D-676C-9D94-87BBAD4444A1}"/>
              </a:ext>
            </a:extLst>
          </p:cNvPr>
          <p:cNvCxnSpPr>
            <a:cxnSpLocks/>
          </p:cNvCxnSpPr>
          <p:nvPr/>
        </p:nvCxnSpPr>
        <p:spPr>
          <a:xfrm flipH="1">
            <a:off x="553040" y="347756"/>
            <a:ext cx="1122336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EF99CB44-C093-E5D4-82BC-4494C83D5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31" y="450423"/>
            <a:ext cx="11212869" cy="2941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7A836B-8C71-4FE1-575E-BD36CDC0D8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039" y="3467500"/>
            <a:ext cx="11075432" cy="339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7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E36B47-0E6D-676C-9D94-87BBAD4444A1}"/>
              </a:ext>
            </a:extLst>
          </p:cNvPr>
          <p:cNvCxnSpPr>
            <a:cxnSpLocks/>
          </p:cNvCxnSpPr>
          <p:nvPr/>
        </p:nvCxnSpPr>
        <p:spPr>
          <a:xfrm flipH="1">
            <a:off x="553040" y="347756"/>
            <a:ext cx="1122336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3AD4F984-AB6F-B256-D063-39EFDCF8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23399"/>
            <a:ext cx="10363200" cy="2756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9EDDB9-5863-5B8D-9422-A46677A04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1" y="3455824"/>
            <a:ext cx="10601985" cy="305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740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E36B47-0E6D-676C-9D94-87BBAD4444A1}"/>
              </a:ext>
            </a:extLst>
          </p:cNvPr>
          <p:cNvCxnSpPr>
            <a:cxnSpLocks/>
          </p:cNvCxnSpPr>
          <p:nvPr/>
        </p:nvCxnSpPr>
        <p:spPr>
          <a:xfrm flipH="1">
            <a:off x="553040" y="347756"/>
            <a:ext cx="1122336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3CA70B6-3E8C-A9B4-232A-6A019128D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732" y="450427"/>
            <a:ext cx="9366536" cy="35422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503F7F-4F57-DE4F-8A19-B784B0AB38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119" y="3774458"/>
            <a:ext cx="10363200" cy="28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E36B47-0E6D-676C-9D94-87BBAD4444A1}"/>
              </a:ext>
            </a:extLst>
          </p:cNvPr>
          <p:cNvCxnSpPr>
            <a:cxnSpLocks/>
          </p:cNvCxnSpPr>
          <p:nvPr/>
        </p:nvCxnSpPr>
        <p:spPr>
          <a:xfrm flipH="1">
            <a:off x="553040" y="347756"/>
            <a:ext cx="1122336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139;p26">
            <a:extLst>
              <a:ext uri="{FF2B5EF4-FFF2-40B4-BE49-F238E27FC236}">
                <a16:creationId xmlns:a16="http://schemas.microsoft.com/office/drawing/2014/main" id="{EDC106DC-D82D-D50C-0AEC-C6FC3B6146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037" y="654680"/>
            <a:ext cx="1122336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r"/>
            <a:r>
              <a:rPr lang="es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WRF Hydro – Descarga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63103-3283-D304-5BB0-FD8C0F21194C}"/>
              </a:ext>
            </a:extLst>
          </p:cNvPr>
          <p:cNvSpPr txBox="1"/>
          <p:nvPr/>
        </p:nvSpPr>
        <p:spPr>
          <a:xfrm>
            <a:off x="553037" y="2175465"/>
            <a:ext cx="1122336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O" sz="2400" dirty="0">
                <a:latin typeface="Avenir Book" panose="02000503020000020003" pitchFamily="2" charset="0"/>
              </a:rPr>
              <a:t>Compilar WRF MOSIT, con el objetivo de compilar las librerias</a:t>
            </a:r>
          </a:p>
          <a:p>
            <a:pPr lvl="2"/>
            <a:r>
              <a:rPr lang="en-CO" sz="2400" dirty="0">
                <a:latin typeface="Avenir Book" panose="02000503020000020003" pitchFamily="2" charset="0"/>
              </a:rPr>
              <a:t>	</a:t>
            </a:r>
            <a:r>
              <a:rPr lang="en-CO" sz="2400" dirty="0">
                <a:latin typeface="Avenir Book" panose="02000503020000020003" pitchFamily="2" charset="0"/>
                <a:hlinkClick r:id="rId3"/>
              </a:rPr>
              <a:t>https://github.com/HathewayWill/WRF-MOSIT</a:t>
            </a:r>
            <a:endParaRPr lang="en-CO" sz="2400" dirty="0">
              <a:latin typeface="Avenir Book" panose="02000503020000020003" pitchFamily="2" charset="0"/>
            </a:endParaRPr>
          </a:p>
          <a:p>
            <a:pPr lvl="2"/>
            <a:endParaRPr lang="en-CO" sz="2400" dirty="0">
              <a:latin typeface="Avenir Book" panose="02000503020000020003" pitchFamily="2" charset="0"/>
            </a:endParaRPr>
          </a:p>
          <a:p>
            <a:r>
              <a:rPr lang="en-CO" sz="2400" dirty="0">
                <a:latin typeface="Avenir Book" panose="02000503020000020003" pitchFamily="2" charset="0"/>
              </a:rPr>
              <a:t>Descargar WRF-HYDRO version 5.1.2 (no es la mas reciente)</a:t>
            </a:r>
          </a:p>
          <a:p>
            <a:pPr lvl="1"/>
            <a:r>
              <a:rPr lang="en-CO" sz="2400" dirty="0">
                <a:latin typeface="Avenir Book" panose="02000503020000020003" pitchFamily="2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  <a:hlinkClick r:id="rId4"/>
              </a:rPr>
              <a:t>https://github.com/NCAR/wrf_hydro_nwm_public/releases</a:t>
            </a:r>
            <a:endParaRPr lang="en-US" sz="2400" dirty="0">
              <a:latin typeface="Avenir Book" panose="02000503020000020003" pitchFamily="2" charset="0"/>
            </a:endParaRPr>
          </a:p>
          <a:p>
            <a:pPr lvl="1"/>
            <a:endParaRPr lang="en-US" sz="2400" dirty="0">
              <a:latin typeface="Avenir Book" panose="02000503020000020003" pitchFamily="2" charset="0"/>
            </a:endParaRPr>
          </a:p>
          <a:p>
            <a:r>
              <a:rPr lang="en-CO" sz="2400" dirty="0">
                <a:latin typeface="Avenir Book" panose="02000503020000020003" pitchFamily="2" charset="0"/>
              </a:rPr>
              <a:t>Descargar WRF version 4.1.2 (no es la más reciente) </a:t>
            </a:r>
          </a:p>
          <a:p>
            <a:r>
              <a:rPr lang="en-CO" sz="2400" dirty="0">
                <a:latin typeface="Avenir Book" panose="02000503020000020003" pitchFamily="2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  <a:hlinkClick r:id="rId5"/>
              </a:rPr>
              <a:t>https://github.com/wrf-model/WRF/archive/refs/tags/v4.1.2.tar.gz</a:t>
            </a:r>
            <a:endParaRPr lang="en-US" sz="2400" dirty="0">
              <a:latin typeface="Avenir Book" panose="02000503020000020003" pitchFamily="2" charset="0"/>
            </a:endParaRPr>
          </a:p>
          <a:p>
            <a:pPr lvl="1"/>
            <a:endParaRPr lang="en-US" sz="2400" dirty="0">
              <a:latin typeface="Avenir Book" panose="02000503020000020003" pitchFamily="2" charset="0"/>
            </a:endParaRPr>
          </a:p>
          <a:p>
            <a:r>
              <a:rPr lang="en-CO" sz="2400" dirty="0">
                <a:latin typeface="Avenir Book" panose="02000503020000020003" pitchFamily="2" charset="0"/>
              </a:rPr>
              <a:t>Descargar WPS version 4.1 (no es la más reciente) </a:t>
            </a:r>
          </a:p>
          <a:p>
            <a:r>
              <a:rPr lang="en-US" sz="2400" dirty="0">
                <a:latin typeface="Avenir Book" panose="02000503020000020003" pitchFamily="2" charset="0"/>
              </a:rPr>
              <a:t>	</a:t>
            </a:r>
            <a:r>
              <a:rPr lang="en-US" sz="2400" dirty="0">
                <a:latin typeface="Avenir Book" panose="02000503020000020003" pitchFamily="2" charset="0"/>
                <a:hlinkClick r:id="rId6"/>
              </a:rPr>
              <a:t>https://github.com/wrf-model/WPS/archive/refs/tags/v4.1.tar.gz</a:t>
            </a:r>
            <a:endParaRPr lang="en-US" sz="2400" dirty="0">
              <a:latin typeface="Avenir Book" panose="02000503020000020003" pitchFamily="2" charset="0"/>
            </a:endParaRPr>
          </a:p>
          <a:p>
            <a:endParaRPr lang="en-US" sz="2400" dirty="0"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EE36B47-0E6D-676C-9D94-87BBAD4444A1}"/>
              </a:ext>
            </a:extLst>
          </p:cNvPr>
          <p:cNvCxnSpPr>
            <a:cxnSpLocks/>
          </p:cNvCxnSpPr>
          <p:nvPr/>
        </p:nvCxnSpPr>
        <p:spPr>
          <a:xfrm flipH="1">
            <a:off x="553038" y="527427"/>
            <a:ext cx="11223361" cy="0"/>
          </a:xfrm>
          <a:prstGeom prst="line">
            <a:avLst/>
          </a:prstGeom>
          <a:ln w="28575">
            <a:solidFill>
              <a:srgbClr val="304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139;p26">
            <a:extLst>
              <a:ext uri="{FF2B5EF4-FFF2-40B4-BE49-F238E27FC236}">
                <a16:creationId xmlns:a16="http://schemas.microsoft.com/office/drawing/2014/main" id="{EDC106DC-D82D-D50C-0AEC-C6FC3B6146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3037" y="654680"/>
            <a:ext cx="11223363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 algn="r"/>
            <a:r>
              <a:rPr lang="es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WRF Hydro</a:t>
            </a:r>
            <a: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  <a:t> - variables de entorno: </a:t>
            </a:r>
            <a:br>
              <a:rPr lang="es-ES_tradnl" sz="5333" dirty="0">
                <a:solidFill>
                  <a:srgbClr val="304B72"/>
                </a:solidFill>
                <a:latin typeface="Avenir Book" panose="02000503020000020003" pitchFamily="2" charset="0"/>
                <a:ea typeface="+mn-ea"/>
                <a:cs typeface="+mn-cs"/>
              </a:rPr>
            </a:br>
            <a:endParaRPr lang="es-ES_tradnl" sz="5333" dirty="0">
              <a:solidFill>
                <a:srgbClr val="304B72"/>
              </a:solidFill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63103-3283-D304-5BB0-FD8C0F21194C}"/>
              </a:ext>
            </a:extLst>
          </p:cNvPr>
          <p:cNvSpPr txBox="1"/>
          <p:nvPr/>
        </p:nvSpPr>
        <p:spPr>
          <a:xfrm>
            <a:off x="1624649" y="1545533"/>
            <a:ext cx="9080137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export DIR=/home/</a:t>
            </a:r>
            <a:r>
              <a:rPr lang="en-US" sz="2400" dirty="0" err="1">
                <a:latin typeface="Avenir Book" panose="02000503020000020003" pitchFamily="2" charset="0"/>
              </a:rPr>
              <a:t>mzapata</a:t>
            </a:r>
            <a:r>
              <a:rPr lang="en-US" sz="2400" dirty="0">
                <a:latin typeface="Avenir Book" panose="02000503020000020003" pitchFamily="2" charset="0"/>
              </a:rPr>
              <a:t>/WRFHYDRO_COUPLED/Libs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export CC=</a:t>
            </a:r>
            <a:r>
              <a:rPr lang="en-US" sz="2400" dirty="0" err="1">
                <a:latin typeface="Avenir Book" panose="02000503020000020003" pitchFamily="2" charset="0"/>
              </a:rPr>
              <a:t>gcc</a:t>
            </a:r>
            <a:endParaRPr lang="en-US" sz="2400" dirty="0"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export CXX=g++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export FC=</a:t>
            </a:r>
            <a:r>
              <a:rPr lang="en-US" sz="2400" dirty="0" err="1">
                <a:latin typeface="Avenir Book" panose="02000503020000020003" pitchFamily="2" charset="0"/>
              </a:rPr>
              <a:t>gfortran</a:t>
            </a:r>
            <a:endParaRPr lang="en-US" sz="2400" dirty="0"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export FCFLAGS=-m64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export F77=</a:t>
            </a:r>
            <a:r>
              <a:rPr lang="en-US" sz="2400" dirty="0" err="1">
                <a:latin typeface="Avenir Book" panose="02000503020000020003" pitchFamily="2" charset="0"/>
              </a:rPr>
              <a:t>gfortran</a:t>
            </a:r>
            <a:endParaRPr lang="en-US" sz="2400" dirty="0">
              <a:latin typeface="Avenir Book" panose="02000503020000020003" pitchFamily="2" charset="0"/>
            </a:endParaRP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export FFLAGS=-m64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export JASPERLIB=$DIR/grib2/lib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export JASPERINC=$DIR/grib2/include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export LDFLAGS=-L$DIR/grib2/lib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export CPPFLAGS=-I$DIR/grib2/include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export PATH=$DIR/NETCDF/bin:$PATH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export NETCDF=$DIR/NETCDF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export LIBS="-</a:t>
            </a:r>
            <a:r>
              <a:rPr lang="en-US" sz="2400" dirty="0" err="1">
                <a:latin typeface="Avenir Book" panose="02000503020000020003" pitchFamily="2" charset="0"/>
              </a:rPr>
              <a:t>lnetcdf</a:t>
            </a:r>
            <a:r>
              <a:rPr lang="en-US" sz="2400" dirty="0">
                <a:latin typeface="Avenir Book" panose="02000503020000020003" pitchFamily="2" charset="0"/>
              </a:rPr>
              <a:t> -</a:t>
            </a:r>
            <a:r>
              <a:rPr lang="en-US" sz="2400" dirty="0" err="1">
                <a:latin typeface="Avenir Book" panose="02000503020000020003" pitchFamily="2" charset="0"/>
              </a:rPr>
              <a:t>lz</a:t>
            </a:r>
            <a:r>
              <a:rPr lang="en-US" sz="2400" dirty="0">
                <a:latin typeface="Avenir Book" panose="02000503020000020003" pitchFamily="2" charset="0"/>
              </a:rPr>
              <a:t>"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400" dirty="0">
                <a:latin typeface="Avenir Book" panose="02000503020000020003" pitchFamily="2" charset="0"/>
              </a:rPr>
              <a:t>export PATH=$DIR/MPICH/bin:$PATH</a:t>
            </a:r>
          </a:p>
        </p:txBody>
      </p:sp>
    </p:spTree>
    <p:extLst>
      <p:ext uri="{BB962C8B-B14F-4D97-AF65-F5344CB8AC3E}">
        <p14:creationId xmlns:p14="http://schemas.microsoft.com/office/powerpoint/2010/main" val="1192789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1935</Words>
  <Application>Microsoft Macintosh PowerPoint</Application>
  <PresentationFormat>Widescreen</PresentationFormat>
  <Paragraphs>194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Avenir Book</vt:lpstr>
      <vt:lpstr>Courier</vt:lpstr>
      <vt:lpstr>Office Theme</vt:lpstr>
      <vt:lpstr>PowerPoint Presentation</vt:lpstr>
      <vt:lpstr>WRF – Hydro</vt:lpstr>
      <vt:lpstr>WRF – Hydro</vt:lpstr>
      <vt:lpstr>WRF – Hydro</vt:lpstr>
      <vt:lpstr>PowerPoint Presentation</vt:lpstr>
      <vt:lpstr>PowerPoint Presentation</vt:lpstr>
      <vt:lpstr>PowerPoint Presentation</vt:lpstr>
      <vt:lpstr>WRF Hydro – Descarga</vt:lpstr>
      <vt:lpstr>WRF Hydro - variables de entorno:  </vt:lpstr>
      <vt:lpstr>WRF Hydro – Compilación  </vt:lpstr>
      <vt:lpstr>WRF Hydro – Compilación  </vt:lpstr>
      <vt:lpstr>PowerPoint Presentation</vt:lpstr>
      <vt:lpstr>WRF – Hydro Pre-Processing</vt:lpstr>
      <vt:lpstr>WRF Hydro – hydro.namelist   </vt:lpstr>
      <vt:lpstr>WRF Hydro – hydro.namelist   </vt:lpstr>
      <vt:lpstr>WRF Hydro – hydro.namelist   </vt:lpstr>
      <vt:lpstr>WRF Hydro – hydro.namelist   </vt:lpstr>
      <vt:lpstr>WRF Hydro – hydro.namelist   </vt:lpstr>
      <vt:lpstr>WRF Hydro – hydro.namelist   </vt:lpstr>
      <vt:lpstr>WRF Hydro – hydro.namelist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mauricio zapata henao</dc:creator>
  <cp:lastModifiedBy>mauricio zapata henao</cp:lastModifiedBy>
  <cp:revision>1</cp:revision>
  <dcterms:created xsi:type="dcterms:W3CDTF">2024-03-05T14:50:33Z</dcterms:created>
  <dcterms:modified xsi:type="dcterms:W3CDTF">2024-03-05T14:51:36Z</dcterms:modified>
</cp:coreProperties>
</file>