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5"/>
  </p:notesMasterIdLst>
  <p:sldIdLst>
    <p:sldId id="552" r:id="rId2"/>
    <p:sldId id="551" r:id="rId3"/>
    <p:sldId id="317" r:id="rId4"/>
    <p:sldId id="505" r:id="rId5"/>
    <p:sldId id="503" r:id="rId6"/>
    <p:sldId id="278" r:id="rId7"/>
    <p:sldId id="279" r:id="rId8"/>
    <p:sldId id="504" r:id="rId9"/>
    <p:sldId id="502" r:id="rId10"/>
    <p:sldId id="492" r:id="rId11"/>
    <p:sldId id="450" r:id="rId12"/>
    <p:sldId id="452" r:id="rId13"/>
    <p:sldId id="454" r:id="rId14"/>
    <p:sldId id="451" r:id="rId15"/>
    <p:sldId id="533" r:id="rId16"/>
    <p:sldId id="455" r:id="rId17"/>
    <p:sldId id="456" r:id="rId18"/>
    <p:sldId id="543" r:id="rId19"/>
    <p:sldId id="493" r:id="rId20"/>
    <p:sldId id="499" r:id="rId21"/>
    <p:sldId id="500" r:id="rId22"/>
    <p:sldId id="495" r:id="rId23"/>
    <p:sldId id="496" r:id="rId24"/>
    <p:sldId id="498" r:id="rId25"/>
    <p:sldId id="501" r:id="rId26"/>
    <p:sldId id="490" r:id="rId27"/>
    <p:sldId id="472" r:id="rId28"/>
    <p:sldId id="539" r:id="rId29"/>
    <p:sldId id="486" r:id="rId30"/>
    <p:sldId id="482" r:id="rId31"/>
    <p:sldId id="479" r:id="rId32"/>
    <p:sldId id="481" r:id="rId33"/>
    <p:sldId id="485" r:id="rId34"/>
    <p:sldId id="473" r:id="rId35"/>
    <p:sldId id="475" r:id="rId36"/>
    <p:sldId id="476" r:id="rId37"/>
    <p:sldId id="477" r:id="rId38"/>
    <p:sldId id="478" r:id="rId39"/>
    <p:sldId id="484" r:id="rId40"/>
    <p:sldId id="483" r:id="rId41"/>
    <p:sldId id="487" r:id="rId42"/>
    <p:sldId id="474" r:id="rId43"/>
    <p:sldId id="488" r:id="rId44"/>
    <p:sldId id="489" r:id="rId45"/>
    <p:sldId id="491" r:id="rId46"/>
    <p:sldId id="465" r:id="rId47"/>
    <p:sldId id="511" r:id="rId48"/>
    <p:sldId id="513" r:id="rId49"/>
    <p:sldId id="480" r:id="rId50"/>
    <p:sldId id="462" r:id="rId51"/>
    <p:sldId id="459" r:id="rId52"/>
    <p:sldId id="463" r:id="rId53"/>
    <p:sldId id="461" r:id="rId54"/>
    <p:sldId id="512" r:id="rId55"/>
    <p:sldId id="466" r:id="rId56"/>
    <p:sldId id="464" r:id="rId57"/>
    <p:sldId id="460" r:id="rId58"/>
    <p:sldId id="514" r:id="rId59"/>
    <p:sldId id="468" r:id="rId60"/>
    <p:sldId id="470" r:id="rId61"/>
    <p:sldId id="471" r:id="rId62"/>
    <p:sldId id="467" r:id="rId63"/>
    <p:sldId id="469" r:id="rId64"/>
    <p:sldId id="269" r:id="rId65"/>
    <p:sldId id="508" r:id="rId66"/>
    <p:sldId id="521" r:id="rId67"/>
    <p:sldId id="524" r:id="rId68"/>
    <p:sldId id="522" r:id="rId69"/>
    <p:sldId id="523" r:id="rId70"/>
    <p:sldId id="509" r:id="rId71"/>
    <p:sldId id="518" r:id="rId72"/>
    <p:sldId id="519" r:id="rId73"/>
    <p:sldId id="520" r:id="rId74"/>
    <p:sldId id="517" r:id="rId75"/>
    <p:sldId id="525" r:id="rId76"/>
    <p:sldId id="526" r:id="rId77"/>
    <p:sldId id="527" r:id="rId78"/>
    <p:sldId id="510" r:id="rId79"/>
    <p:sldId id="529" r:id="rId80"/>
    <p:sldId id="530" r:id="rId81"/>
    <p:sldId id="532" r:id="rId82"/>
    <p:sldId id="531" r:id="rId83"/>
    <p:sldId id="538" r:id="rId84"/>
    <p:sldId id="528" r:id="rId85"/>
    <p:sldId id="537" r:id="rId86"/>
    <p:sldId id="536" r:id="rId87"/>
    <p:sldId id="332" r:id="rId88"/>
    <p:sldId id="298" r:id="rId89"/>
    <p:sldId id="299" r:id="rId90"/>
    <p:sldId id="515" r:id="rId91"/>
    <p:sldId id="516" r:id="rId92"/>
    <p:sldId id="534" r:id="rId93"/>
    <p:sldId id="535" r:id="rId94"/>
    <p:sldId id="540" r:id="rId95"/>
    <p:sldId id="541" r:id="rId96"/>
    <p:sldId id="542" r:id="rId97"/>
    <p:sldId id="544" r:id="rId98"/>
    <p:sldId id="545" r:id="rId99"/>
    <p:sldId id="546" r:id="rId100"/>
    <p:sldId id="549" r:id="rId101"/>
    <p:sldId id="550" r:id="rId102"/>
    <p:sldId id="547" r:id="rId103"/>
    <p:sldId id="548" r:id="rId10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3C4306-4149-49C0-B8F0-9C3541DF9ED3}">
  <a:tblStyle styleId="{1C3C4306-4149-49C0-B8F0-9C3541DF9ED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59"/>
    <p:restoredTop sz="94471"/>
  </p:normalViewPr>
  <p:slideViewPr>
    <p:cSldViewPr snapToGrid="0">
      <p:cViewPr varScale="1">
        <p:scale>
          <a:sx n="135" d="100"/>
          <a:sy n="135" d="100"/>
        </p:scale>
        <p:origin x="1072" y="168"/>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1" d="100"/>
          <a:sy n="81" d="100"/>
        </p:scale>
        <p:origin x="402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e53f344d8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e53f344d8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39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54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17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46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39D4EFF6-C370-67E3-14FB-50189AEB3559}"/>
            </a:ext>
          </a:extLst>
        </p:cNvPr>
        <p:cNvGrpSpPr/>
        <p:nvPr/>
      </p:nvGrpSpPr>
      <p:grpSpPr>
        <a:xfrm>
          <a:off x="0" y="0"/>
          <a:ext cx="0" cy="0"/>
          <a:chOff x="0" y="0"/>
          <a:chExt cx="0" cy="0"/>
        </a:xfrm>
      </p:grpSpPr>
      <p:sp>
        <p:nvSpPr>
          <p:cNvPr id="212" name="Google Shape;212;g25d4db5894e_0_33:notes">
            <a:extLst>
              <a:ext uri="{FF2B5EF4-FFF2-40B4-BE49-F238E27FC236}">
                <a16:creationId xmlns:a16="http://schemas.microsoft.com/office/drawing/2014/main" id="{297E1A36-A336-04B3-11CB-170D76E85F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a:extLst>
              <a:ext uri="{FF2B5EF4-FFF2-40B4-BE49-F238E27FC236}">
                <a16:creationId xmlns:a16="http://schemas.microsoft.com/office/drawing/2014/main" id="{99D152CF-CDF4-EA36-9E88-B73E73D206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258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696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817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436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2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9AF25F4C-DC08-C4CD-13A4-4825BE8703FF}"/>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20126022-1553-8CAF-90C3-0BF8F90A61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59096678-96A6-AD84-EB94-C96BF4936E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59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57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O" dirty="0"/>
          </a:p>
        </p:txBody>
      </p:sp>
    </p:spTree>
    <p:extLst>
      <p:ext uri="{BB962C8B-B14F-4D97-AF65-F5344CB8AC3E}">
        <p14:creationId xmlns:p14="http://schemas.microsoft.com/office/powerpoint/2010/main" val="957065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6D87AA0B-CCD0-3CFA-72F3-2393B04F6619}"/>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CC8C17F9-6439-9E5C-CC33-D6A4F3BADC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A0889192-E9A8-B237-A0E7-BCF6B7C65D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040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0BEE21E-95B7-6A74-8684-FEE7D9158B16}"/>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F0C2F2F6-B48A-33E6-E2B9-F4D8504D4B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8C6E0209-8A05-AFF2-BD45-8F124627CB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731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1CFCCAA-1C5E-2E8A-1F83-F2B32FF32AA2}"/>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0C3C5B51-9C55-A0F2-7668-EB67FDD90C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532538B2-2EBB-4ADA-C88D-3875D5110A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113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4CDF9D37-1D60-7BD1-DF65-70B8F2C9FB82}"/>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4DD76AFB-9ECB-55C9-839E-78EF87C5BC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B0B248DC-5CAC-837C-EE2A-5F2E5F6975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0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BACD842-FA3A-27DF-46A2-6479621657C7}"/>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26C07E3E-91D4-3FE3-1FC9-F1332B5280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B1EC337E-2794-DD67-F149-71B94CA5F6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395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82F67BF7-A244-9FE5-1C31-CD2C1FE41A82}"/>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A895D02B-C7E0-3319-8BCF-41EC1641AF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375789A1-F0B2-5FEA-98A1-569E89F915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964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36DF9828-A253-EEAA-2878-AF6141042961}"/>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B718382C-4B7B-D836-E9A8-59C5779D26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E9D2E1C7-8B87-E711-AF58-F1A1E0E43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1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8098023A-5976-3057-97A3-50271E50ABDE}"/>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CC7538B8-B40B-6C2B-5F4C-728876DC92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F40537C5-D37D-D314-E73F-D327FD3E62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155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93933E2B-2487-EBE9-C566-0EBC86B8D75A}"/>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F721AD7C-0E45-681E-C4A0-46C3AC1651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BFB453C9-59CE-76F9-81CE-E65B54A47A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436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86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e53f344d8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e53f344d8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04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451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391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811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988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563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71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21AC271-0EB2-BF7C-5538-0C953F96ABD9}"/>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55AE730A-C9B3-BAA9-897F-2F2AA85B6D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0B8B7144-ADF9-6788-FCB3-F39C465773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164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24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00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8F4621D5-70E8-AF09-A1E9-6DF10A853FA7}"/>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5D1FC5E3-B987-063B-F092-3647CB8A90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4BD8592A-3C72-B80B-B6FF-95B71F1F16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039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6160CC1D-60FD-C5BB-6CA6-B7834B804D84}"/>
            </a:ext>
          </a:extLst>
        </p:cNvPr>
        <p:cNvGrpSpPr/>
        <p:nvPr/>
      </p:nvGrpSpPr>
      <p:grpSpPr>
        <a:xfrm>
          <a:off x="0" y="0"/>
          <a:ext cx="0" cy="0"/>
          <a:chOff x="0" y="0"/>
          <a:chExt cx="0" cy="0"/>
        </a:xfrm>
      </p:grpSpPr>
      <p:sp>
        <p:nvSpPr>
          <p:cNvPr id="136" name="Google Shape;136;g25bf7bce8ff_0_10:notes">
            <a:extLst>
              <a:ext uri="{FF2B5EF4-FFF2-40B4-BE49-F238E27FC236}">
                <a16:creationId xmlns:a16="http://schemas.microsoft.com/office/drawing/2014/main" id="{CE6E82E8-A71F-DE53-8DAB-0DD0A71EAA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a:extLst>
              <a:ext uri="{FF2B5EF4-FFF2-40B4-BE49-F238E27FC236}">
                <a16:creationId xmlns:a16="http://schemas.microsoft.com/office/drawing/2014/main" id="{48DFABCC-7472-A84D-85C0-E0031BA38D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726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310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953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728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168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825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028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490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451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e53f344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e53f344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901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4040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475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2403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002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573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11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813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855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572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3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449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703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4099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182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f7bce8f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f7bce8f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9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78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79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d4db589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d4db589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06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49D5-057F-2366-8CFF-0C0F180E8BEC}"/>
              </a:ext>
            </a:extLst>
          </p:cNvPr>
          <p:cNvSpPr>
            <a:spLocks noGrp="1"/>
          </p:cNvSpPr>
          <p:nvPr>
            <p:ph type="title"/>
          </p:nvPr>
        </p:nvSpPr>
        <p:spPr/>
        <p:txBody>
          <a:bodyPr/>
          <a:lstStyle/>
          <a:p>
            <a:r>
              <a:rPr lang="en-US"/>
              <a:t>Click to edit Master title style</a:t>
            </a:r>
            <a:endParaRPr lang="en-CO"/>
          </a:p>
        </p:txBody>
      </p:sp>
      <p:sp>
        <p:nvSpPr>
          <p:cNvPr id="3" name="Content Placeholder 2">
            <a:extLst>
              <a:ext uri="{FF2B5EF4-FFF2-40B4-BE49-F238E27FC236}">
                <a16:creationId xmlns:a16="http://schemas.microsoft.com/office/drawing/2014/main" id="{1703B3E7-F9E5-CA5A-E3A6-5044F6038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281CE9A7-C7BF-86E6-1804-EEFFEAB5EC27}"/>
              </a:ext>
            </a:extLst>
          </p:cNvPr>
          <p:cNvSpPr>
            <a:spLocks noGrp="1"/>
          </p:cNvSpPr>
          <p:nvPr>
            <p:ph type="dt" sz="half" idx="10"/>
          </p:nvPr>
        </p:nvSpPr>
        <p:spPr/>
        <p:txBody>
          <a:bodyPr/>
          <a:lstStyle/>
          <a:p>
            <a:fld id="{29A8E0DF-6C67-2944-9F9D-8E3E9843D6AB}" type="datetime1">
              <a:rPr lang="en-US" smtClean="0"/>
              <a:t>1/22/24</a:t>
            </a:fld>
            <a:endParaRPr lang="en-CO"/>
          </a:p>
        </p:txBody>
      </p:sp>
      <p:sp>
        <p:nvSpPr>
          <p:cNvPr id="5" name="Footer Placeholder 4">
            <a:extLst>
              <a:ext uri="{FF2B5EF4-FFF2-40B4-BE49-F238E27FC236}">
                <a16:creationId xmlns:a16="http://schemas.microsoft.com/office/drawing/2014/main" id="{C2CBE11E-C3A5-728F-B1C8-712870DB0F2C}"/>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839DABD8-EB0E-0E86-7C93-E5D646297B67}"/>
              </a:ext>
            </a:extLst>
          </p:cNvPr>
          <p:cNvSpPr>
            <a:spLocks noGrp="1"/>
          </p:cNvSpPr>
          <p:nvPr>
            <p:ph type="sldNum" sz="quarter" idx="12"/>
          </p:nvPr>
        </p:nvSpPr>
        <p:spPr/>
        <p:txBody>
          <a:bodyPr/>
          <a:lstStyle/>
          <a:p>
            <a:fld id="{81388B5D-F48B-BA4A-8ED1-BF6CCD748ECA}" type="slidenum">
              <a:rPr lang="en-CO" smtClean="0"/>
              <a:t>‹#›</a:t>
            </a:fld>
            <a:endParaRPr lang="en-CO"/>
          </a:p>
        </p:txBody>
      </p:sp>
    </p:spTree>
    <p:extLst>
      <p:ext uri="{BB962C8B-B14F-4D97-AF65-F5344CB8AC3E}">
        <p14:creationId xmlns:p14="http://schemas.microsoft.com/office/powerpoint/2010/main" val="328191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B9534BA3-DC91-9445-ADCB-AFF413900FF2}" type="datetime1">
              <a:rPr lang="en-US" smtClean="0"/>
              <a:t>1/22/24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9460DC96-18D7-45AB-A2B0-92172F35A26D}" type="slidenum">
              <a:rPr lang="en-US" smtClean="0"/>
              <a:t>‹#›</a:t>
            </a:fld>
            <a:endParaRPr lang="en-US"/>
          </a:p>
        </p:txBody>
      </p:sp>
    </p:spTree>
    <p:extLst>
      <p:ext uri="{BB962C8B-B14F-4D97-AF65-F5344CB8AC3E}">
        <p14:creationId xmlns:p14="http://schemas.microsoft.com/office/powerpoint/2010/main" val="295604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1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0.png"/><Relationship Id="rId4" Type="http://schemas.openxmlformats.org/officeDocument/2006/relationships/image" Target="../media/image15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3.png"/><Relationship Id="rId4" Type="http://schemas.openxmlformats.org/officeDocument/2006/relationships/image" Target="../media/image121.pn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609FF-8593-CE9B-51F2-2D8A590FE3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155EEC-F397-5C24-D7D5-50E73FC8418E}"/>
              </a:ext>
            </a:extLst>
          </p:cNvPr>
          <p:cNvSpPr txBox="1"/>
          <p:nvPr/>
        </p:nvSpPr>
        <p:spPr>
          <a:xfrm>
            <a:off x="452904" y="1931374"/>
            <a:ext cx="8238191" cy="830997"/>
          </a:xfrm>
          <a:prstGeom prst="rect">
            <a:avLst/>
          </a:prstGeom>
          <a:noFill/>
        </p:spPr>
        <p:txBody>
          <a:bodyPr wrap="square">
            <a:spAutoFit/>
          </a:bodyPr>
          <a:lstStyle/>
          <a:p>
            <a:pPr algn="ctr"/>
            <a:r>
              <a:rPr lang="es-ES_tradnl" sz="4800" dirty="0">
                <a:solidFill>
                  <a:srgbClr val="304B72"/>
                </a:solidFill>
                <a:latin typeface="Avenir Book" panose="02000503020000020003" pitchFamily="2" charset="0"/>
              </a:rPr>
              <a:t>Parametrizaciones físicas</a:t>
            </a:r>
          </a:p>
        </p:txBody>
      </p:sp>
      <p:cxnSp>
        <p:nvCxnSpPr>
          <p:cNvPr id="5" name="Straight Connector 4">
            <a:extLst>
              <a:ext uri="{FF2B5EF4-FFF2-40B4-BE49-F238E27FC236}">
                <a16:creationId xmlns:a16="http://schemas.microsoft.com/office/drawing/2014/main" id="{BCA84607-BF66-7483-0B1B-C0D89E65EC4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89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452904" y="1931374"/>
            <a:ext cx="8238191" cy="830997"/>
          </a:xfrm>
          <a:prstGeom prst="rect">
            <a:avLst/>
          </a:prstGeom>
          <a:noFill/>
        </p:spPr>
        <p:txBody>
          <a:bodyPr wrap="square">
            <a:spAutoFit/>
          </a:bodyPr>
          <a:lstStyle/>
          <a:p>
            <a:pPr algn="ctr"/>
            <a:r>
              <a:rPr lang="es-ES_tradnl" sz="4800" dirty="0" err="1">
                <a:solidFill>
                  <a:srgbClr val="304B72"/>
                </a:solidFill>
                <a:latin typeface="Avenir Book" panose="02000503020000020003" pitchFamily="2" charset="0"/>
              </a:rPr>
              <a:t>Land</a:t>
            </a:r>
            <a:r>
              <a:rPr lang="es-ES_tradnl" sz="4800" dirty="0">
                <a:solidFill>
                  <a:srgbClr val="304B72"/>
                </a:solidFill>
                <a:latin typeface="Avenir Book" panose="02000503020000020003" pitchFamily="2" charset="0"/>
              </a:rPr>
              <a:t> Surface </a:t>
            </a:r>
            <a:r>
              <a:rPr lang="es-ES_tradnl" sz="4800" dirty="0" err="1">
                <a:solidFill>
                  <a:srgbClr val="304B72"/>
                </a:solidFill>
                <a:latin typeface="Avenir Book" panose="02000503020000020003" pitchFamily="2" charset="0"/>
              </a:rPr>
              <a:t>Models</a:t>
            </a:r>
            <a:endParaRPr lang="es-ES_tradnl" sz="4800" dirty="0">
              <a:solidFill>
                <a:srgbClr val="304B72"/>
              </a:solidFill>
              <a:latin typeface="Avenir Book" panose="02000503020000020003" pitchFamily="2" charset="0"/>
            </a:endParaRP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572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2A80-215A-91ED-82FA-848400263418}"/>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3BCB5B4-AB1F-0CB6-C855-CCD2D0B8DB49}"/>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13ECC08-D9E1-2D20-B8CB-3465BB9B303D}"/>
              </a:ext>
            </a:extLst>
          </p:cNvPr>
          <p:cNvPicPr>
            <a:picLocks noChangeAspect="1"/>
          </p:cNvPicPr>
          <p:nvPr/>
        </p:nvPicPr>
        <p:blipFill>
          <a:blip r:embed="rId2"/>
          <a:stretch>
            <a:fillRect/>
          </a:stretch>
        </p:blipFill>
        <p:spPr>
          <a:xfrm>
            <a:off x="1185110" y="337253"/>
            <a:ext cx="6773779" cy="2015761"/>
          </a:xfrm>
          <a:prstGeom prst="rect">
            <a:avLst/>
          </a:prstGeom>
        </p:spPr>
      </p:pic>
      <p:pic>
        <p:nvPicPr>
          <p:cNvPr id="3" name="Picture 2">
            <a:extLst>
              <a:ext uri="{FF2B5EF4-FFF2-40B4-BE49-F238E27FC236}">
                <a16:creationId xmlns:a16="http://schemas.microsoft.com/office/drawing/2014/main" id="{6E8F4A04-5935-A7E3-EC9D-E67A2DF4E362}"/>
              </a:ext>
            </a:extLst>
          </p:cNvPr>
          <p:cNvPicPr>
            <a:picLocks noChangeAspect="1"/>
          </p:cNvPicPr>
          <p:nvPr/>
        </p:nvPicPr>
        <p:blipFill>
          <a:blip r:embed="rId3"/>
          <a:stretch>
            <a:fillRect/>
          </a:stretch>
        </p:blipFill>
        <p:spPr>
          <a:xfrm>
            <a:off x="113800" y="2405221"/>
            <a:ext cx="2552746" cy="2704695"/>
          </a:xfrm>
          <a:prstGeom prst="rect">
            <a:avLst/>
          </a:prstGeom>
        </p:spPr>
      </p:pic>
      <p:pic>
        <p:nvPicPr>
          <p:cNvPr id="4" name="Picture 3">
            <a:extLst>
              <a:ext uri="{FF2B5EF4-FFF2-40B4-BE49-F238E27FC236}">
                <a16:creationId xmlns:a16="http://schemas.microsoft.com/office/drawing/2014/main" id="{651026DC-0888-3669-0AFC-9944E0650D39}"/>
              </a:ext>
            </a:extLst>
          </p:cNvPr>
          <p:cNvPicPr>
            <a:picLocks noChangeAspect="1"/>
          </p:cNvPicPr>
          <p:nvPr/>
        </p:nvPicPr>
        <p:blipFill>
          <a:blip r:embed="rId4"/>
          <a:stretch>
            <a:fillRect/>
          </a:stretch>
        </p:blipFill>
        <p:spPr>
          <a:xfrm>
            <a:off x="3294246" y="2429449"/>
            <a:ext cx="5210790" cy="2416244"/>
          </a:xfrm>
          <a:prstGeom prst="rect">
            <a:avLst/>
          </a:prstGeom>
        </p:spPr>
      </p:pic>
    </p:spTree>
    <p:extLst>
      <p:ext uri="{BB962C8B-B14F-4D97-AF65-F5344CB8AC3E}">
        <p14:creationId xmlns:p14="http://schemas.microsoft.com/office/powerpoint/2010/main" val="25877031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4BBF-28AC-04C6-8F70-067EAAA9407D}"/>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BE9FE9-CA12-BD24-1091-55ABE8DFCB5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FCC0BAD-F781-7CE1-1931-967158FE9BCA}"/>
              </a:ext>
            </a:extLst>
          </p:cNvPr>
          <p:cNvPicPr>
            <a:picLocks noChangeAspect="1"/>
          </p:cNvPicPr>
          <p:nvPr/>
        </p:nvPicPr>
        <p:blipFill>
          <a:blip r:embed="rId2"/>
          <a:stretch>
            <a:fillRect/>
          </a:stretch>
        </p:blipFill>
        <p:spPr>
          <a:xfrm>
            <a:off x="280073" y="1453415"/>
            <a:ext cx="4343466" cy="3330337"/>
          </a:xfrm>
          <a:prstGeom prst="rect">
            <a:avLst/>
          </a:prstGeom>
        </p:spPr>
      </p:pic>
      <p:pic>
        <p:nvPicPr>
          <p:cNvPr id="6" name="Picture 5">
            <a:extLst>
              <a:ext uri="{FF2B5EF4-FFF2-40B4-BE49-F238E27FC236}">
                <a16:creationId xmlns:a16="http://schemas.microsoft.com/office/drawing/2014/main" id="{ABF12B8B-2CFE-E24A-16CB-3C5641EE2C83}"/>
              </a:ext>
            </a:extLst>
          </p:cNvPr>
          <p:cNvPicPr>
            <a:picLocks noChangeAspect="1"/>
          </p:cNvPicPr>
          <p:nvPr/>
        </p:nvPicPr>
        <p:blipFill rotWithShape="1">
          <a:blip r:embed="rId3"/>
          <a:srcRect b="56566"/>
          <a:stretch/>
        </p:blipFill>
        <p:spPr>
          <a:xfrm>
            <a:off x="1098483" y="359748"/>
            <a:ext cx="6773779" cy="875530"/>
          </a:xfrm>
          <a:prstGeom prst="rect">
            <a:avLst/>
          </a:prstGeom>
        </p:spPr>
      </p:pic>
      <p:pic>
        <p:nvPicPr>
          <p:cNvPr id="8" name="Picture 7">
            <a:extLst>
              <a:ext uri="{FF2B5EF4-FFF2-40B4-BE49-F238E27FC236}">
                <a16:creationId xmlns:a16="http://schemas.microsoft.com/office/drawing/2014/main" id="{0E7F9D4C-B463-A46A-9EE7-5DB33608F2C8}"/>
              </a:ext>
            </a:extLst>
          </p:cNvPr>
          <p:cNvPicPr>
            <a:picLocks noChangeAspect="1"/>
          </p:cNvPicPr>
          <p:nvPr/>
        </p:nvPicPr>
        <p:blipFill>
          <a:blip r:embed="rId4"/>
          <a:stretch>
            <a:fillRect/>
          </a:stretch>
        </p:blipFill>
        <p:spPr>
          <a:xfrm>
            <a:off x="5180462" y="2840759"/>
            <a:ext cx="3308049" cy="1410903"/>
          </a:xfrm>
          <a:prstGeom prst="rect">
            <a:avLst/>
          </a:prstGeom>
        </p:spPr>
      </p:pic>
      <p:pic>
        <p:nvPicPr>
          <p:cNvPr id="9" name="Picture 8">
            <a:extLst>
              <a:ext uri="{FF2B5EF4-FFF2-40B4-BE49-F238E27FC236}">
                <a16:creationId xmlns:a16="http://schemas.microsoft.com/office/drawing/2014/main" id="{DE0347CC-D210-F239-6D82-5F48E22B8FD3}"/>
              </a:ext>
            </a:extLst>
          </p:cNvPr>
          <p:cNvPicPr>
            <a:picLocks noChangeAspect="1"/>
          </p:cNvPicPr>
          <p:nvPr/>
        </p:nvPicPr>
        <p:blipFill>
          <a:blip r:embed="rId5"/>
          <a:stretch>
            <a:fillRect/>
          </a:stretch>
        </p:blipFill>
        <p:spPr>
          <a:xfrm>
            <a:off x="5180464" y="1866299"/>
            <a:ext cx="3308048" cy="771878"/>
          </a:xfrm>
          <a:prstGeom prst="rect">
            <a:avLst/>
          </a:prstGeom>
        </p:spPr>
      </p:pic>
    </p:spTree>
    <p:extLst>
      <p:ext uri="{BB962C8B-B14F-4D97-AF65-F5344CB8AC3E}">
        <p14:creationId xmlns:p14="http://schemas.microsoft.com/office/powerpoint/2010/main" val="32383383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7432B-B064-D3B8-7925-0AC243CA6D59}"/>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13EACB-9232-8EA3-6360-035210251CC9}"/>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7BD832-F639-7C15-9C3B-2CC58A6E7548}"/>
              </a:ext>
            </a:extLst>
          </p:cNvPr>
          <p:cNvPicPr>
            <a:picLocks noChangeAspect="1"/>
          </p:cNvPicPr>
          <p:nvPr/>
        </p:nvPicPr>
        <p:blipFill>
          <a:blip r:embed="rId2"/>
          <a:stretch>
            <a:fillRect/>
          </a:stretch>
        </p:blipFill>
        <p:spPr>
          <a:xfrm>
            <a:off x="574307" y="840072"/>
            <a:ext cx="3842476" cy="3972560"/>
          </a:xfrm>
          <a:prstGeom prst="rect">
            <a:avLst/>
          </a:prstGeom>
        </p:spPr>
      </p:pic>
      <p:sp>
        <p:nvSpPr>
          <p:cNvPr id="3" name="TextBox 2">
            <a:extLst>
              <a:ext uri="{FF2B5EF4-FFF2-40B4-BE49-F238E27FC236}">
                <a16:creationId xmlns:a16="http://schemas.microsoft.com/office/drawing/2014/main" id="{6C9E0CAB-C107-11B7-EAA2-9A091F02CF45}"/>
              </a:ext>
            </a:extLst>
          </p:cNvPr>
          <p:cNvSpPr txBox="1"/>
          <p:nvPr/>
        </p:nvSpPr>
        <p:spPr>
          <a:xfrm>
            <a:off x="4235116" y="2318520"/>
            <a:ext cx="4203834" cy="1015663"/>
          </a:xfrm>
          <a:prstGeom prst="rect">
            <a:avLst/>
          </a:prstGeom>
          <a:noFill/>
        </p:spPr>
        <p:txBody>
          <a:bodyPr wrap="square" rtlCol="0">
            <a:spAutoFit/>
          </a:bodyPr>
          <a:lstStyle/>
          <a:p>
            <a:pPr algn="ctr"/>
            <a:r>
              <a:rPr lang="en-CO" sz="2000" dirty="0">
                <a:highlight>
                  <a:srgbClr val="FFFF00"/>
                </a:highlight>
              </a:rPr>
              <a:t>Todo el mundo evalua modelos con el diagrama de taylor, hay otras formas ? </a:t>
            </a:r>
          </a:p>
        </p:txBody>
      </p:sp>
    </p:spTree>
    <p:extLst>
      <p:ext uri="{BB962C8B-B14F-4D97-AF65-F5344CB8AC3E}">
        <p14:creationId xmlns:p14="http://schemas.microsoft.com/office/powerpoint/2010/main" val="4197727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A11D0-1003-AB90-037F-C531F9E912CC}"/>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3E595F-01FA-7528-0994-DE28F013672F}"/>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5E0D2B0-0A97-5AEB-B1DC-2D546F42ACEB}"/>
              </a:ext>
            </a:extLst>
          </p:cNvPr>
          <p:cNvSpPr txBox="1">
            <a:spLocks/>
          </p:cNvSpPr>
          <p:nvPr/>
        </p:nvSpPr>
        <p:spPr>
          <a:xfrm>
            <a:off x="3504651" y="402251"/>
            <a:ext cx="5327649"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CO" sz="4000" dirty="0">
                <a:solidFill>
                  <a:srgbClr val="304B72"/>
                </a:solidFill>
                <a:latin typeface="Avenir Book" panose="02000503020000020003" pitchFamily="2" charset="0"/>
                <a:ea typeface="+mn-ea"/>
                <a:cs typeface="+mn-cs"/>
              </a:rPr>
              <a:t>Recomendaciones</a:t>
            </a:r>
          </a:p>
        </p:txBody>
      </p:sp>
      <p:sp>
        <p:nvSpPr>
          <p:cNvPr id="5" name="Title 1">
            <a:extLst>
              <a:ext uri="{FF2B5EF4-FFF2-40B4-BE49-F238E27FC236}">
                <a16:creationId xmlns:a16="http://schemas.microsoft.com/office/drawing/2014/main" id="{2E5DDB4D-DADF-8FB8-2E58-03F7984A3256}"/>
              </a:ext>
            </a:extLst>
          </p:cNvPr>
          <p:cNvSpPr txBox="1">
            <a:spLocks/>
          </p:cNvSpPr>
          <p:nvPr/>
        </p:nvSpPr>
        <p:spPr>
          <a:xfrm>
            <a:off x="414779" y="2050180"/>
            <a:ext cx="8417521" cy="208466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s-ES_tradnl" sz="2400" dirty="0" err="1">
                <a:latin typeface="Avenir Book" panose="02000503020000020003" pitchFamily="2" charset="0"/>
                <a:ea typeface="+mn-ea"/>
                <a:cs typeface="+mn-cs"/>
              </a:rPr>
              <a:t>Review</a:t>
            </a:r>
            <a:r>
              <a:rPr lang="es-ES_tradnl" sz="2400" dirty="0">
                <a:latin typeface="Avenir Book" panose="02000503020000020003" pitchFamily="2" charset="0"/>
                <a:ea typeface="+mn-ea"/>
                <a:cs typeface="+mn-cs"/>
              </a:rPr>
              <a:t> de literatura muy importante, según el objetivo de la configuración (la trayectoria del autor es importante). </a:t>
            </a:r>
          </a:p>
          <a:p>
            <a:pPr marL="571500" indent="-571500" algn="l">
              <a:buFont typeface="Arial" panose="020B0604020202020204" pitchFamily="34" charset="0"/>
              <a:buChar char="•"/>
            </a:pPr>
            <a:endParaRPr lang="es-ES_tradnl" sz="2400" dirty="0">
              <a:latin typeface="Avenir Book" panose="02000503020000020003" pitchFamily="2" charset="0"/>
              <a:ea typeface="+mn-ea"/>
              <a:cs typeface="+mn-cs"/>
            </a:endParaRPr>
          </a:p>
          <a:p>
            <a:pPr marL="571500" indent="-571500" algn="l">
              <a:buFont typeface="Arial" panose="020B0604020202020204" pitchFamily="34" charset="0"/>
              <a:buChar char="•"/>
            </a:pPr>
            <a:r>
              <a:rPr lang="es-ES_tradnl" sz="2400" dirty="0">
                <a:latin typeface="Avenir Book" panose="02000503020000020003" pitchFamily="2" charset="0"/>
                <a:ea typeface="+mn-ea"/>
                <a:cs typeface="+mn-cs"/>
              </a:rPr>
              <a:t>Realizar análisis de sensibilidad propio para terminar de descartar posibles parametrizaciones  </a:t>
            </a:r>
          </a:p>
        </p:txBody>
      </p:sp>
    </p:spTree>
    <p:extLst>
      <p:ext uri="{BB962C8B-B14F-4D97-AF65-F5344CB8AC3E}">
        <p14:creationId xmlns:p14="http://schemas.microsoft.com/office/powerpoint/2010/main" val="3374520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10" name="Imagen 7">
            <a:extLst>
              <a:ext uri="{FF2B5EF4-FFF2-40B4-BE49-F238E27FC236}">
                <a16:creationId xmlns:a16="http://schemas.microsoft.com/office/drawing/2014/main" id="{36D86E31-B04A-23AF-C552-B1E111226A36}"/>
              </a:ext>
            </a:extLst>
          </p:cNvPr>
          <p:cNvPicPr>
            <a:picLocks noChangeAspect="1"/>
          </p:cNvPicPr>
          <p:nvPr/>
        </p:nvPicPr>
        <p:blipFill>
          <a:blip r:embed="rId3"/>
          <a:stretch>
            <a:fillRect/>
          </a:stretch>
        </p:blipFill>
        <p:spPr>
          <a:xfrm>
            <a:off x="4823152" y="1863578"/>
            <a:ext cx="3271695" cy="3271695"/>
          </a:xfrm>
          <a:prstGeom prst="rect">
            <a:avLst/>
          </a:prstGeom>
        </p:spPr>
      </p:pic>
      <p:sp>
        <p:nvSpPr>
          <p:cNvPr id="215" name="Google Shape;215;p36"/>
          <p:cNvSpPr txBox="1">
            <a:spLocks noGrp="1"/>
          </p:cNvSpPr>
          <p:nvPr>
            <p:ph type="title"/>
          </p:nvPr>
        </p:nvSpPr>
        <p:spPr>
          <a:xfrm>
            <a:off x="561900" y="464275"/>
            <a:ext cx="8270400" cy="865050"/>
          </a:xfrm>
          <a:prstGeom prst="rect">
            <a:avLst/>
          </a:prstGeom>
        </p:spPr>
        <p:txBody>
          <a:bodyPr spcFirstLastPara="1" wrap="square" lIns="91425" tIns="91425" rIns="91425" bIns="91425" anchor="t" anchorCtr="0">
            <a:normAutofit/>
          </a:bodyPr>
          <a:lstStyle/>
          <a:p>
            <a:pPr marL="0" lvl="0" indent="0" algn="r" rtl="0">
              <a:lnSpc>
                <a:spcPct val="115000"/>
              </a:lnSpc>
              <a:spcBef>
                <a:spcPts val="0"/>
              </a:spcBef>
              <a:spcAft>
                <a:spcPts val="1200"/>
              </a:spcAft>
              <a:buClr>
                <a:schemeClr val="dk1"/>
              </a:buClr>
              <a:buSzPts val="1100"/>
              <a:buFont typeface="Arial"/>
              <a:buNone/>
            </a:pPr>
            <a:r>
              <a:rPr lang="es" kern="1200" dirty="0">
                <a:solidFill>
                  <a:srgbClr val="304B72"/>
                </a:solidFill>
                <a:latin typeface="Avenir Book" panose="02000503020000020003" pitchFamily="2" charset="0"/>
                <a:ea typeface="+mn-ea"/>
                <a:cs typeface="+mn-cs"/>
              </a:rPr>
              <a:t>Land Surface or LSM (sf_surface_physics)</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A0203D-5F2B-DE6D-E322-FFA695A0C72E}"/>
              </a:ext>
            </a:extLst>
          </p:cNvPr>
          <p:cNvSpPr txBox="1"/>
          <p:nvPr/>
        </p:nvSpPr>
        <p:spPr>
          <a:xfrm>
            <a:off x="307628" y="2402760"/>
            <a:ext cx="4696236" cy="1754326"/>
          </a:xfrm>
          <a:prstGeom prst="rect">
            <a:avLst/>
          </a:prstGeom>
          <a:noFill/>
        </p:spPr>
        <p:txBody>
          <a:bodyPr wrap="square">
            <a:spAutoFit/>
          </a:bodyPr>
          <a:lstStyle/>
          <a:p>
            <a:r>
              <a:rPr lang="es-ES_tradnl" sz="1800" dirty="0">
                <a:solidFill>
                  <a:schemeClr val="tx1">
                    <a:lumMod val="50000"/>
                    <a:lumOff val="50000"/>
                  </a:schemeClr>
                </a:solidFill>
                <a:highlight>
                  <a:schemeClr val="lt1"/>
                </a:highlight>
                <a:latin typeface="Avenir Book" panose="02000503020000020003" pitchFamily="2" charset="0"/>
                <a:cs typeface="Courier New"/>
              </a:rPr>
              <a:t>Variables de pronóstico: </a:t>
            </a:r>
          </a:p>
          <a:p>
            <a:endParaRPr lang="es-ES_tradnl" sz="1800" dirty="0">
              <a:solidFill>
                <a:schemeClr val="tx1">
                  <a:lumMod val="50000"/>
                  <a:lumOff val="50000"/>
                </a:schemeClr>
              </a:solidFill>
              <a:highlight>
                <a:schemeClr val="lt1"/>
              </a:highlight>
              <a:latin typeface="Avenir Book" panose="02000503020000020003" pitchFamily="2" charset="0"/>
              <a:cs typeface="Courier New"/>
            </a:endParaRPr>
          </a:p>
          <a:p>
            <a:pPr marL="285750" indent="-285750">
              <a:buFont typeface="Arial" panose="020B0604020202020204" pitchFamily="34" charset="0"/>
              <a:buChar char="•"/>
            </a:pPr>
            <a:r>
              <a:rPr lang="es-ES_tradnl" sz="1800" dirty="0">
                <a:solidFill>
                  <a:schemeClr val="tx1">
                    <a:lumMod val="50000"/>
                    <a:lumOff val="50000"/>
                  </a:schemeClr>
                </a:solidFill>
                <a:highlight>
                  <a:schemeClr val="lt1"/>
                </a:highlight>
                <a:latin typeface="Avenir Book" panose="02000503020000020003" pitchFamily="2" charset="0"/>
                <a:cs typeface="Courier New"/>
              </a:rPr>
              <a:t>Flujo de Calor sensible</a:t>
            </a:r>
          </a:p>
          <a:p>
            <a:pPr marL="285750" indent="-285750">
              <a:buFont typeface="Arial" panose="020B0604020202020204" pitchFamily="34" charset="0"/>
              <a:buChar char="•"/>
            </a:pPr>
            <a:r>
              <a:rPr lang="es-ES_tradnl" sz="1800" dirty="0">
                <a:solidFill>
                  <a:schemeClr val="tx1">
                    <a:lumMod val="50000"/>
                    <a:lumOff val="50000"/>
                  </a:schemeClr>
                </a:solidFill>
                <a:highlight>
                  <a:schemeClr val="lt1"/>
                </a:highlight>
                <a:latin typeface="Avenir Book" panose="02000503020000020003" pitchFamily="2" charset="0"/>
                <a:cs typeface="Courier New"/>
              </a:rPr>
              <a:t>Flujo de Calor latente </a:t>
            </a:r>
          </a:p>
          <a:p>
            <a:pPr marL="285750" indent="-285750">
              <a:buFont typeface="Arial" panose="020B0604020202020204" pitchFamily="34" charset="0"/>
              <a:buChar char="•"/>
            </a:pPr>
            <a:r>
              <a:rPr lang="es-ES_tradnl" sz="1800" dirty="0">
                <a:solidFill>
                  <a:schemeClr val="tx1">
                    <a:lumMod val="50000"/>
                    <a:lumOff val="50000"/>
                  </a:schemeClr>
                </a:solidFill>
                <a:highlight>
                  <a:schemeClr val="lt1"/>
                </a:highlight>
                <a:latin typeface="Avenir Book" panose="02000503020000020003" pitchFamily="2" charset="0"/>
                <a:cs typeface="Courier New"/>
              </a:rPr>
              <a:t>Temperatura del suelo (Diferentes capas) </a:t>
            </a:r>
          </a:p>
          <a:p>
            <a:pPr marL="285750" indent="-285750">
              <a:buFont typeface="Arial" panose="020B0604020202020204" pitchFamily="34" charset="0"/>
              <a:buChar char="•"/>
            </a:pPr>
            <a:r>
              <a:rPr lang="es-ES_tradnl" sz="1800" dirty="0">
                <a:solidFill>
                  <a:schemeClr val="tx1">
                    <a:lumMod val="50000"/>
                    <a:lumOff val="50000"/>
                  </a:schemeClr>
                </a:solidFill>
                <a:highlight>
                  <a:schemeClr val="lt1"/>
                </a:highlight>
                <a:latin typeface="Avenir Book" panose="02000503020000020003" pitchFamily="2" charset="0"/>
                <a:cs typeface="Courier New"/>
              </a:rPr>
              <a:t>Humedad del suelo (Diferentes capas)</a:t>
            </a:r>
          </a:p>
        </p:txBody>
      </p:sp>
      <p:sp>
        <p:nvSpPr>
          <p:cNvPr id="9" name="TextBox 8">
            <a:extLst>
              <a:ext uri="{FF2B5EF4-FFF2-40B4-BE49-F238E27FC236}">
                <a16:creationId xmlns:a16="http://schemas.microsoft.com/office/drawing/2014/main" id="{63E0A140-03E9-34B8-293E-4CB4B7554B92}"/>
              </a:ext>
            </a:extLst>
          </p:cNvPr>
          <p:cNvSpPr txBox="1"/>
          <p:nvPr/>
        </p:nvSpPr>
        <p:spPr>
          <a:xfrm>
            <a:off x="488339" y="1217247"/>
            <a:ext cx="8270399" cy="646331"/>
          </a:xfrm>
          <a:prstGeom prst="rect">
            <a:avLst/>
          </a:prstGeom>
          <a:noFill/>
        </p:spPr>
        <p:txBody>
          <a:bodyPr wrap="square">
            <a:spAutoFit/>
          </a:bodyPr>
          <a:lstStyle/>
          <a:p>
            <a:pPr algn="r"/>
            <a:r>
              <a:rPr lang="es-ES_tradnl" sz="1800" dirty="0">
                <a:solidFill>
                  <a:schemeClr val="tx1">
                    <a:lumMod val="50000"/>
                    <a:lumOff val="50000"/>
                  </a:schemeClr>
                </a:solidFill>
                <a:highlight>
                  <a:schemeClr val="lt1"/>
                </a:highlight>
                <a:latin typeface="Avenir Book" panose="02000503020000020003" pitchFamily="2" charset="0"/>
                <a:cs typeface="Courier New"/>
              </a:rPr>
              <a:t>Parametrización encargada de cuantificar los intercambios de masa, energía y momentum entre la superficie de la tierra y la atmósfera. </a:t>
            </a:r>
          </a:p>
        </p:txBody>
      </p:sp>
    </p:spTree>
    <p:extLst>
      <p:ext uri="{BB962C8B-B14F-4D97-AF65-F5344CB8AC3E}">
        <p14:creationId xmlns:p14="http://schemas.microsoft.com/office/powerpoint/2010/main" val="173949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115503" y="350341"/>
            <a:ext cx="8716797" cy="865050"/>
          </a:xfrm>
          <a:prstGeom prst="rect">
            <a:avLst/>
          </a:prstGeom>
        </p:spPr>
        <p:txBody>
          <a:bodyPr spcFirstLastPara="1" wrap="square" lIns="91425" tIns="91425" rIns="91425" bIns="91425" anchor="t" anchorCtr="0">
            <a:normAutofit/>
          </a:bodyPr>
          <a:lstStyle/>
          <a:p>
            <a:pPr marL="0" lvl="0" indent="0" algn="r" rtl="0">
              <a:lnSpc>
                <a:spcPct val="115000"/>
              </a:lnSpc>
              <a:spcBef>
                <a:spcPts val="0"/>
              </a:spcBef>
              <a:spcAft>
                <a:spcPts val="1200"/>
              </a:spcAft>
              <a:buClr>
                <a:schemeClr val="dk1"/>
              </a:buClr>
              <a:buSzPts val="1100"/>
              <a:buFont typeface="Arial"/>
              <a:buNone/>
            </a:pPr>
            <a:r>
              <a:rPr lang="es-ES_tradnl" kern="1200" dirty="0">
                <a:solidFill>
                  <a:srgbClr val="304B72"/>
                </a:solidFill>
                <a:latin typeface="Avenir Book" panose="02000503020000020003" pitchFamily="2" charset="0"/>
                <a:ea typeface="+mn-ea"/>
                <a:cs typeface="+mn-cs"/>
              </a:rPr>
              <a:t>Ecuaciones – Balance de energía </a:t>
            </a:r>
          </a:p>
        </p:txBody>
      </p:sp>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EF2D0-7F1D-55EB-107E-5B8B1886DDB0}"/>
                  </a:ext>
                </a:extLst>
              </p:cNvPr>
              <p:cNvSpPr txBox="1"/>
              <p:nvPr/>
            </p:nvSpPr>
            <p:spPr>
              <a:xfrm>
                <a:off x="2978987" y="2279137"/>
                <a:ext cx="2125582" cy="585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O" sz="2000" i="1" smtClean="0">
                              <a:latin typeface="Cambria Math" panose="02040503050406030204" pitchFamily="18" charset="0"/>
                            </a:rPr>
                          </m:ctrlPr>
                        </m:fPr>
                        <m:num>
                          <m:r>
                            <a:rPr lang="en-CO"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𝐺</m:t>
                          </m:r>
                        </m:num>
                        <m:den>
                          <m:r>
                            <a:rPr lang="en-CO"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r>
                        <a:rPr lang="en-US" sz="2000" b="0" i="1" smtClean="0">
                          <a:latin typeface="Cambria Math" panose="02040503050406030204" pitchFamily="18" charset="0"/>
                        </a:rPr>
                        <m:t>𝐻</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𝜆</m:t>
                      </m:r>
                      <m:r>
                        <a:rPr lang="en-US" sz="2000" b="0" i="1" smtClean="0">
                          <a:latin typeface="Cambria Math" panose="02040503050406030204" pitchFamily="18" charset="0"/>
                          <a:ea typeface="Cambria Math" panose="02040503050406030204" pitchFamily="18" charset="0"/>
                        </a:rPr>
                        <m:t>𝐸</m:t>
                      </m:r>
                    </m:oMath>
                  </m:oMathPara>
                </a14:m>
                <a:endParaRPr lang="en-CO" sz="2000" dirty="0"/>
              </a:p>
            </p:txBody>
          </p:sp>
        </mc:Choice>
        <mc:Fallback xmlns="">
          <p:sp>
            <p:nvSpPr>
              <p:cNvPr id="4" name="TextBox 3">
                <a:extLst>
                  <a:ext uri="{FF2B5EF4-FFF2-40B4-BE49-F238E27FC236}">
                    <a16:creationId xmlns:a16="http://schemas.microsoft.com/office/drawing/2014/main" id="{C41EF2D0-7F1D-55EB-107E-5B8B1886DDB0}"/>
                  </a:ext>
                </a:extLst>
              </p:cNvPr>
              <p:cNvSpPr txBox="1">
                <a:spLocks noRot="1" noChangeAspect="1" noMove="1" noResize="1" noEditPoints="1" noAdjustHandles="1" noChangeArrowheads="1" noChangeShapeType="1" noTextEdit="1"/>
              </p:cNvSpPr>
              <p:nvPr/>
            </p:nvSpPr>
            <p:spPr>
              <a:xfrm>
                <a:off x="2978987" y="2279137"/>
                <a:ext cx="2125582" cy="585225"/>
              </a:xfrm>
              <a:prstGeom prst="rect">
                <a:avLst/>
              </a:prstGeom>
              <a:blipFill>
                <a:blip r:embed="rId3"/>
                <a:stretch>
                  <a:fillRect l="-2381" t="-2128" r="-1786" b="-12766"/>
                </a:stretch>
              </a:blipFill>
            </p:spPr>
            <p:txBody>
              <a:bodyPr/>
              <a:lstStyle/>
              <a:p>
                <a:r>
                  <a:rPr lang="en-CO">
                    <a:noFill/>
                  </a:rPr>
                  <a:t> </a:t>
                </a:r>
              </a:p>
            </p:txBody>
          </p:sp>
        </mc:Fallback>
      </mc:AlternateContent>
      <p:sp>
        <p:nvSpPr>
          <p:cNvPr id="5" name="Rectangle 4">
            <a:extLst>
              <a:ext uri="{FF2B5EF4-FFF2-40B4-BE49-F238E27FC236}">
                <a16:creationId xmlns:a16="http://schemas.microsoft.com/office/drawing/2014/main" id="{E917F423-41FD-1311-6EB9-D56DD054581E}"/>
              </a:ext>
            </a:extLst>
          </p:cNvPr>
          <p:cNvSpPr/>
          <p:nvPr/>
        </p:nvSpPr>
        <p:spPr>
          <a:xfrm>
            <a:off x="4697132" y="2396691"/>
            <a:ext cx="407437" cy="385010"/>
          </a:xfrm>
          <a:prstGeom prst="rect">
            <a:avLst/>
          </a:prstGeom>
          <a:solidFill>
            <a:srgbClr val="00B0F0">
              <a:alpha val="16508"/>
            </a:srgbClr>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7" name="Rectangle 6">
            <a:extLst>
              <a:ext uri="{FF2B5EF4-FFF2-40B4-BE49-F238E27FC236}">
                <a16:creationId xmlns:a16="http://schemas.microsoft.com/office/drawing/2014/main" id="{7631342F-CBBB-8D43-33DE-D72B33110242}"/>
              </a:ext>
            </a:extLst>
          </p:cNvPr>
          <p:cNvSpPr/>
          <p:nvPr/>
        </p:nvSpPr>
        <p:spPr>
          <a:xfrm>
            <a:off x="4225494" y="2396691"/>
            <a:ext cx="240631" cy="385010"/>
          </a:xfrm>
          <a:prstGeom prst="rect">
            <a:avLst/>
          </a:prstGeom>
          <a:solidFill>
            <a:srgbClr val="FF0000">
              <a:alpha val="16508"/>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8" name="Rectangle 7">
            <a:extLst>
              <a:ext uri="{FF2B5EF4-FFF2-40B4-BE49-F238E27FC236}">
                <a16:creationId xmlns:a16="http://schemas.microsoft.com/office/drawing/2014/main" id="{6385F2DD-9863-1AC7-A1A9-B84835CBD6CE}"/>
              </a:ext>
            </a:extLst>
          </p:cNvPr>
          <p:cNvSpPr/>
          <p:nvPr/>
        </p:nvSpPr>
        <p:spPr>
          <a:xfrm>
            <a:off x="3655999" y="2396691"/>
            <a:ext cx="338488" cy="385010"/>
          </a:xfrm>
          <a:prstGeom prst="rect">
            <a:avLst/>
          </a:prstGeom>
          <a:solidFill>
            <a:schemeClr val="accent6">
              <a:lumMod val="50000"/>
              <a:alpha val="16508"/>
            </a:schemeClr>
          </a:solid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1" name="Rectangle 10">
            <a:extLst>
              <a:ext uri="{FF2B5EF4-FFF2-40B4-BE49-F238E27FC236}">
                <a16:creationId xmlns:a16="http://schemas.microsoft.com/office/drawing/2014/main" id="{84AE3E14-01F3-1691-D887-A6D371E987CA}"/>
              </a:ext>
            </a:extLst>
          </p:cNvPr>
          <p:cNvSpPr/>
          <p:nvPr/>
        </p:nvSpPr>
        <p:spPr>
          <a:xfrm>
            <a:off x="2979004" y="2269511"/>
            <a:ext cx="407437" cy="656569"/>
          </a:xfrm>
          <a:prstGeom prst="rect">
            <a:avLst/>
          </a:prstGeom>
          <a:solidFill>
            <a:schemeClr val="accent4">
              <a:lumMod val="75000"/>
              <a:alpha val="16508"/>
            </a:schemeClr>
          </a:solid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2" name="TextBox 11">
            <a:extLst>
              <a:ext uri="{FF2B5EF4-FFF2-40B4-BE49-F238E27FC236}">
                <a16:creationId xmlns:a16="http://schemas.microsoft.com/office/drawing/2014/main" id="{81EDFC81-5ED3-EBDC-C425-1E6A119C51BF}"/>
              </a:ext>
            </a:extLst>
          </p:cNvPr>
          <p:cNvSpPr txBox="1"/>
          <p:nvPr/>
        </p:nvSpPr>
        <p:spPr>
          <a:xfrm>
            <a:off x="3766443" y="3479860"/>
            <a:ext cx="1183916"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Flujo de Calor sensible </a:t>
            </a:r>
          </a:p>
        </p:txBody>
      </p:sp>
      <p:cxnSp>
        <p:nvCxnSpPr>
          <p:cNvPr id="14" name="Straight Arrow Connector 13">
            <a:extLst>
              <a:ext uri="{FF2B5EF4-FFF2-40B4-BE49-F238E27FC236}">
                <a16:creationId xmlns:a16="http://schemas.microsoft.com/office/drawing/2014/main" id="{B6AA0512-93DC-0934-055D-81FB55FD8AE5}"/>
              </a:ext>
            </a:extLst>
          </p:cNvPr>
          <p:cNvCxnSpPr>
            <a:cxnSpLocks/>
            <a:stCxn id="7" idx="2"/>
            <a:endCxn id="12" idx="0"/>
          </p:cNvCxnSpPr>
          <p:nvPr/>
        </p:nvCxnSpPr>
        <p:spPr>
          <a:xfrm>
            <a:off x="4345810" y="2781701"/>
            <a:ext cx="12591" cy="698159"/>
          </a:xfrm>
          <a:prstGeom prst="straightConnector1">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29F851-C9C7-116C-DE48-CFBC30CDBD1E}"/>
                  </a:ext>
                </a:extLst>
              </p:cNvPr>
              <p:cNvSpPr txBox="1"/>
              <p:nvPr/>
            </p:nvSpPr>
            <p:spPr>
              <a:xfrm>
                <a:off x="5379511" y="3469483"/>
                <a:ext cx="1582741" cy="477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𝜌</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𝑝</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𝑎</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𝑎</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𝑔</m:t>
                              </m:r>
                            </m:sub>
                          </m:sSub>
                          <m:r>
                            <a:rPr lang="en-US" b="0" i="1" smtClean="0">
                              <a:latin typeface="Cambria Math" panose="02040503050406030204" pitchFamily="18" charset="0"/>
                              <a:ea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𝑔𝑎</m:t>
                              </m:r>
                            </m:sub>
                          </m:sSub>
                        </m:den>
                      </m:f>
                    </m:oMath>
                  </m:oMathPara>
                </a14:m>
                <a:endParaRPr lang="en-CO" sz="2000" dirty="0"/>
              </a:p>
            </p:txBody>
          </p:sp>
        </mc:Choice>
        <mc:Fallback xmlns="">
          <p:sp>
            <p:nvSpPr>
              <p:cNvPr id="17" name="TextBox 16">
                <a:extLst>
                  <a:ext uri="{FF2B5EF4-FFF2-40B4-BE49-F238E27FC236}">
                    <a16:creationId xmlns:a16="http://schemas.microsoft.com/office/drawing/2014/main" id="{5E29F851-C9C7-116C-DE48-CFBC30CDBD1E}"/>
                  </a:ext>
                </a:extLst>
              </p:cNvPr>
              <p:cNvSpPr txBox="1">
                <a:spLocks noRot="1" noChangeAspect="1" noMove="1" noResize="1" noEditPoints="1" noAdjustHandles="1" noChangeArrowheads="1" noChangeShapeType="1" noTextEdit="1"/>
              </p:cNvSpPr>
              <p:nvPr/>
            </p:nvSpPr>
            <p:spPr>
              <a:xfrm>
                <a:off x="5379511" y="3469483"/>
                <a:ext cx="1582741" cy="477631"/>
              </a:xfrm>
              <a:prstGeom prst="rect">
                <a:avLst/>
              </a:prstGeom>
              <a:blipFill>
                <a:blip r:embed="rId4"/>
                <a:stretch>
                  <a:fillRect l="-1587" t="-5263" r="-3175" b="-7895"/>
                </a:stretch>
              </a:blipFill>
            </p:spPr>
            <p:txBody>
              <a:bodyPr/>
              <a:lstStyle/>
              <a:p>
                <a:r>
                  <a:rPr lang="en-CO">
                    <a:noFill/>
                  </a:rPr>
                  <a:t> </a:t>
                </a:r>
              </a:p>
            </p:txBody>
          </p:sp>
        </mc:Fallback>
      </mc:AlternateContent>
      <p:cxnSp>
        <p:nvCxnSpPr>
          <p:cNvPr id="19" name="Straight Arrow Connector 18">
            <a:extLst>
              <a:ext uri="{FF2B5EF4-FFF2-40B4-BE49-F238E27FC236}">
                <a16:creationId xmlns:a16="http://schemas.microsoft.com/office/drawing/2014/main" id="{CCDBCDD0-36A1-4635-1DC9-CD033A334F1E}"/>
              </a:ext>
            </a:extLst>
          </p:cNvPr>
          <p:cNvCxnSpPr>
            <a:cxnSpLocks/>
            <a:stCxn id="12" idx="3"/>
            <a:endCxn id="17" idx="1"/>
          </p:cNvCxnSpPr>
          <p:nvPr/>
        </p:nvCxnSpPr>
        <p:spPr>
          <a:xfrm flipV="1">
            <a:off x="4950359" y="3708299"/>
            <a:ext cx="429152" cy="2394"/>
          </a:xfrm>
          <a:prstGeom prst="straightConnector1">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DE506BC-8B1C-D4B6-3D1E-1EA37D318638}"/>
              </a:ext>
            </a:extLst>
          </p:cNvPr>
          <p:cNvSpPr txBox="1"/>
          <p:nvPr/>
        </p:nvSpPr>
        <p:spPr>
          <a:xfrm>
            <a:off x="5287514" y="4372603"/>
            <a:ext cx="3675988" cy="507831"/>
          </a:xfrm>
          <a:prstGeom prst="rect">
            <a:avLst/>
          </a:prstGeom>
          <a:noFill/>
        </p:spPr>
        <p:txBody>
          <a:bodyPr wrap="square">
            <a:spAutoFit/>
          </a:bodyPr>
          <a:lstStyle/>
          <a:p>
            <a:pPr algn="ctr"/>
            <a:r>
              <a:rPr lang="es-ES_tradnl" sz="900" dirty="0">
                <a:highlight>
                  <a:srgbClr val="FFFF00"/>
                </a:highlight>
                <a:latin typeface="Avenir Book" panose="02000503020000020003" pitchFamily="2" charset="0"/>
              </a:rPr>
              <a:t>Método de las diferencias potenciales</a:t>
            </a:r>
            <a:r>
              <a:rPr lang="es-ES_tradnl" sz="900" dirty="0">
                <a:latin typeface="Avenir Book" panose="02000503020000020003" pitchFamily="2" charset="0"/>
              </a:rPr>
              <a:t>. Separan el flujo de calor sensible entre el suelo (g) y el aire (a) y el flujo de calor sensible entre la vegetación (v) y el aire (a)</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0C02D60-5D38-A2B8-511C-D6D193B7D73A}"/>
                  </a:ext>
                </a:extLst>
              </p:cNvPr>
              <p:cNvSpPr txBox="1"/>
              <p:nvPr/>
            </p:nvSpPr>
            <p:spPr>
              <a:xfrm>
                <a:off x="7100107" y="3187097"/>
                <a:ext cx="1863395" cy="9476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_tradnl" sz="1000" b="0" i="1" smtClean="0">
                          <a:latin typeface="Cambria Math" panose="02040503050406030204" pitchFamily="18" charset="0"/>
                          <a:ea typeface="Cambria Math" panose="02040503050406030204" pitchFamily="18" charset="0"/>
                        </a:rPr>
                        <m:t>𝜌</m:t>
                      </m:r>
                      <m:r>
                        <a:rPr lang="es-ES_tradnl" sz="1000" b="0" i="1" smtClean="0">
                          <a:latin typeface="Cambria Math" panose="02040503050406030204" pitchFamily="18" charset="0"/>
                        </a:rPr>
                        <m:t>=</m:t>
                      </m:r>
                      <m:r>
                        <a:rPr lang="es-ES_tradnl" sz="1000" b="0" i="1" smtClean="0">
                          <a:latin typeface="Cambria Math" panose="02040503050406030204" pitchFamily="18" charset="0"/>
                        </a:rPr>
                        <m:t>𝐷𝑒𝑛𝑠𝑖𝑑𝑎𝑑</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𝑑𝑒𝑙</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𝑎𝑖𝑟𝑒</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s-ES_tradnl" sz="1000" b="0" i="1" smtClean="0">
                              <a:latin typeface="Cambria Math" panose="02040503050406030204" pitchFamily="18" charset="0"/>
                            </a:rPr>
                            <m:t>𝐶</m:t>
                          </m:r>
                        </m:e>
                        <m:sub>
                          <m:r>
                            <a:rPr lang="es-ES_tradnl" sz="1000" b="0" i="1" smtClean="0">
                              <a:latin typeface="Cambria Math" panose="02040503050406030204" pitchFamily="18" charset="0"/>
                            </a:rPr>
                            <m:t>𝑝</m:t>
                          </m:r>
                        </m:sub>
                      </m:sSub>
                      <m:r>
                        <a:rPr lang="es-ES_tradnl" sz="1000" b="0" i="1" smtClean="0">
                          <a:latin typeface="Cambria Math" panose="02040503050406030204" pitchFamily="18" charset="0"/>
                        </a:rPr>
                        <m:t>=</m:t>
                      </m:r>
                      <m:r>
                        <a:rPr lang="es-ES_tradnl" sz="1000" b="0" i="1" smtClean="0">
                          <a:latin typeface="Cambria Math" panose="02040503050406030204" pitchFamily="18" charset="0"/>
                        </a:rPr>
                        <m:t>𝐶𝑎𝑙𝑜𝑟</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𝑒𝑠𝑝𝑒𝑐𝑖𝑓𝑖𝑐𝑜</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𝑑𝑒𝑙</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𝑎𝑖𝑟𝑒</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s-ES_tradnl" sz="1000" b="0" i="1" smtClean="0">
                              <a:latin typeface="Cambria Math" panose="02040503050406030204" pitchFamily="18" charset="0"/>
                            </a:rPr>
                            <m:t>𝑉</m:t>
                          </m:r>
                        </m:e>
                        <m:sub>
                          <m:r>
                            <a:rPr lang="es-ES_tradnl" sz="1000" b="0" i="1" smtClean="0">
                              <a:latin typeface="Cambria Math" panose="02040503050406030204" pitchFamily="18" charset="0"/>
                            </a:rPr>
                            <m:t>𝑎</m:t>
                          </m:r>
                        </m:sub>
                      </m:sSub>
                      <m:r>
                        <a:rPr lang="es-ES_tradnl" sz="1000" b="0" i="1" smtClean="0">
                          <a:latin typeface="Cambria Math" panose="02040503050406030204" pitchFamily="18" charset="0"/>
                        </a:rPr>
                        <m:t>=</m:t>
                      </m:r>
                      <m:r>
                        <a:rPr lang="es-ES_tradnl" sz="1000" b="0" i="1" smtClean="0">
                          <a:latin typeface="Cambria Math" panose="02040503050406030204" pitchFamily="18" charset="0"/>
                        </a:rPr>
                        <m:t>𝑉𝑒𝑙𝑜𝑐𝑖𝑑𝑎𝑑</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𝑑𝑒𝑙</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𝑎𝑖𝑟𝑒</m:t>
                      </m:r>
                      <m:r>
                        <a:rPr lang="es-ES_tradnl" sz="1000" b="0" i="1" smtClean="0">
                          <a:latin typeface="Cambria Math" panose="02040503050406030204" pitchFamily="18" charset="0"/>
                        </a:rPr>
                        <m:t> </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s-ES_tradnl" sz="1000" b="0" i="1" smtClean="0">
                              <a:latin typeface="Cambria Math" panose="02040503050406030204" pitchFamily="18" charset="0"/>
                            </a:rPr>
                            <m:t>𝑟</m:t>
                          </m:r>
                        </m:e>
                        <m:sub>
                          <m:r>
                            <a:rPr lang="es-ES_tradnl" sz="1000" b="0" i="1" smtClean="0">
                              <a:latin typeface="Cambria Math" panose="02040503050406030204" pitchFamily="18" charset="0"/>
                            </a:rPr>
                            <m:t>𝑔𝑎</m:t>
                          </m:r>
                        </m:sub>
                      </m:sSub>
                      <m:r>
                        <a:rPr lang="es-ES_tradnl" sz="1000" b="0" i="1" smtClean="0">
                          <a:latin typeface="Cambria Math" panose="02040503050406030204" pitchFamily="18" charset="0"/>
                        </a:rPr>
                        <m:t>=</m:t>
                      </m:r>
                      <m:r>
                        <a:rPr lang="es-ES_tradnl" sz="1000" b="0" i="1" smtClean="0">
                          <a:latin typeface="Cambria Math" panose="02040503050406030204" pitchFamily="18" charset="0"/>
                        </a:rPr>
                        <m:t>𝑅𝑒𝑠𝑖𝑠𝑡𝑒𝑛𝑐𝑖𝑎</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𝑎𝑒𝑟𝑜𝑑𝑖𝑛𝑎𝑚𝑖𝑐𝑎</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S_tradnl" sz="1000" b="0" i="1" smtClean="0">
                          <a:latin typeface="Cambria Math" panose="02040503050406030204" pitchFamily="18" charset="0"/>
                        </a:rPr>
                        <m:t>𝑇</m:t>
                      </m:r>
                      <m:r>
                        <a:rPr lang="es-ES_tradnl" sz="1000" b="0" i="1" smtClean="0">
                          <a:latin typeface="Cambria Math" panose="02040503050406030204" pitchFamily="18" charset="0"/>
                        </a:rPr>
                        <m:t>=</m:t>
                      </m:r>
                      <m:r>
                        <a:rPr lang="es-ES_tradnl" sz="1000" b="0" i="1" smtClean="0">
                          <a:latin typeface="Cambria Math" panose="02040503050406030204" pitchFamily="18" charset="0"/>
                        </a:rPr>
                        <m:t>𝑇𝑒𝑚𝑝𝑒𝑟𝑎𝑡𝑢𝑟𝑎</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S_tradnl" sz="1000" b="0" i="1" smtClean="0">
                          <a:latin typeface="Cambria Math" panose="02040503050406030204" pitchFamily="18" charset="0"/>
                        </a:rPr>
                        <m:t>𝐻</m:t>
                      </m:r>
                      <m:r>
                        <a:rPr lang="es-ES_tradnl" sz="1000" b="0" i="1" smtClean="0">
                          <a:latin typeface="Cambria Math" panose="02040503050406030204" pitchFamily="18" charset="0"/>
                        </a:rPr>
                        <m:t>=</m:t>
                      </m:r>
                      <m:r>
                        <a:rPr lang="es-ES_tradnl" sz="1000" b="0" i="1" smtClean="0">
                          <a:latin typeface="Cambria Math" panose="02040503050406030204" pitchFamily="18" charset="0"/>
                        </a:rPr>
                        <m:t>𝐹𝑙𝑢𝑗𝑜</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𝑑𝑒</m:t>
                      </m:r>
                      <m:r>
                        <a:rPr lang="es-ES_tradnl" sz="1000" b="0" i="1" smtClean="0">
                          <a:latin typeface="Cambria Math" panose="02040503050406030204" pitchFamily="18" charset="0"/>
                        </a:rPr>
                        <m:t> </m:t>
                      </m:r>
                      <m:r>
                        <a:rPr lang="es-ES_tradnl" sz="1000" b="0" i="1" smtClean="0">
                          <a:latin typeface="Cambria Math" panose="02040503050406030204" pitchFamily="18" charset="0"/>
                        </a:rPr>
                        <m:t>𝐶𝑎𝑙𝑜𝑟</m:t>
                      </m:r>
                      <m:r>
                        <a:rPr lang="es-ES_tradnl" sz="1000" b="0" i="1" smtClean="0">
                          <a:latin typeface="Cambria Math" panose="02040503050406030204" pitchFamily="18" charset="0"/>
                        </a:rPr>
                        <m:t> </m:t>
                      </m:r>
                      <m:r>
                        <a:rPr lang="es-ES_tradnl" sz="1000" b="0" i="1" smtClean="0">
                          <a:latin typeface="Cambria Math" panose="02040503050406030204" pitchFamily="18" charset="0"/>
                        </a:rPr>
                        <m:t>𝑆𝑒𝑛𝑠𝑖𝑏𝑙𝑒</m:t>
                      </m:r>
                    </m:oMath>
                  </m:oMathPara>
                </a14:m>
                <a:endParaRPr lang="es-ES_tradnl" sz="1100" b="0" dirty="0"/>
              </a:p>
            </p:txBody>
          </p:sp>
        </mc:Choice>
        <mc:Fallback xmlns="">
          <p:sp>
            <p:nvSpPr>
              <p:cNvPr id="41" name="TextBox 40">
                <a:extLst>
                  <a:ext uri="{FF2B5EF4-FFF2-40B4-BE49-F238E27FC236}">
                    <a16:creationId xmlns:a16="http://schemas.microsoft.com/office/drawing/2014/main" id="{F0C02D60-5D38-A2B8-511C-D6D193B7D73A}"/>
                  </a:ext>
                </a:extLst>
              </p:cNvPr>
              <p:cNvSpPr txBox="1">
                <a:spLocks noRot="1" noChangeAspect="1" noMove="1" noResize="1" noEditPoints="1" noAdjustHandles="1" noChangeArrowheads="1" noChangeShapeType="1" noTextEdit="1"/>
              </p:cNvSpPr>
              <p:nvPr/>
            </p:nvSpPr>
            <p:spPr>
              <a:xfrm>
                <a:off x="7100107" y="3187097"/>
                <a:ext cx="1863395" cy="947695"/>
              </a:xfrm>
              <a:prstGeom prst="rect">
                <a:avLst/>
              </a:prstGeom>
              <a:blipFill>
                <a:blip r:embed="rId5"/>
                <a:stretch>
                  <a:fillRect l="-680" t="-2667" r="-1361" b="-6667"/>
                </a:stretch>
              </a:blipFill>
            </p:spPr>
            <p:txBody>
              <a:bodyPr/>
              <a:lstStyle/>
              <a:p>
                <a:r>
                  <a:rPr lang="en-CO">
                    <a:noFill/>
                  </a:rPr>
                  <a:t> </a:t>
                </a:r>
              </a:p>
            </p:txBody>
          </p:sp>
        </mc:Fallback>
      </mc:AlternateContent>
      <p:sp>
        <p:nvSpPr>
          <p:cNvPr id="42" name="TextBox 41">
            <a:extLst>
              <a:ext uri="{FF2B5EF4-FFF2-40B4-BE49-F238E27FC236}">
                <a16:creationId xmlns:a16="http://schemas.microsoft.com/office/drawing/2014/main" id="{1231B809-9BCA-79B1-76F1-FDD586DCEBFA}"/>
              </a:ext>
            </a:extLst>
          </p:cNvPr>
          <p:cNvSpPr txBox="1"/>
          <p:nvPr/>
        </p:nvSpPr>
        <p:spPr>
          <a:xfrm>
            <a:off x="4109074" y="1643715"/>
            <a:ext cx="1583552" cy="276999"/>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Evapotranspiración</a:t>
            </a:r>
          </a:p>
        </p:txBody>
      </p:sp>
      <p:cxnSp>
        <p:nvCxnSpPr>
          <p:cNvPr id="43" name="Straight Arrow Connector 42">
            <a:extLst>
              <a:ext uri="{FF2B5EF4-FFF2-40B4-BE49-F238E27FC236}">
                <a16:creationId xmlns:a16="http://schemas.microsoft.com/office/drawing/2014/main" id="{672F54ED-1028-3DD1-1E35-13B5FD94257B}"/>
              </a:ext>
            </a:extLst>
          </p:cNvPr>
          <p:cNvCxnSpPr>
            <a:cxnSpLocks/>
            <a:stCxn id="5" idx="0"/>
            <a:endCxn id="42" idx="2"/>
          </p:cNvCxnSpPr>
          <p:nvPr/>
        </p:nvCxnSpPr>
        <p:spPr>
          <a:xfrm flipH="1" flipV="1">
            <a:off x="4900850" y="1920714"/>
            <a:ext cx="1" cy="475977"/>
          </a:xfrm>
          <a:prstGeom prst="straightConnector1">
            <a:avLst/>
          </a:prstGeom>
          <a:ln w="19050">
            <a:solidFill>
              <a:srgbClr val="00B0F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F947092-4DD4-F611-A39D-6076D1DB865C}"/>
                  </a:ext>
                </a:extLst>
              </p:cNvPr>
              <p:cNvSpPr txBox="1"/>
              <p:nvPr/>
            </p:nvSpPr>
            <p:spPr>
              <a:xfrm>
                <a:off x="6127351" y="1659873"/>
                <a:ext cx="1451230"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𝑣</m:t>
                          </m:r>
                        </m:sub>
                      </m:sSub>
                    </m:oMath>
                  </m:oMathPara>
                </a14:m>
                <a:endParaRPr lang="en-CO" sz="2000" dirty="0"/>
              </a:p>
            </p:txBody>
          </p:sp>
        </mc:Choice>
        <mc:Fallback xmlns="">
          <p:sp>
            <p:nvSpPr>
              <p:cNvPr id="47" name="TextBox 46">
                <a:extLst>
                  <a:ext uri="{FF2B5EF4-FFF2-40B4-BE49-F238E27FC236}">
                    <a16:creationId xmlns:a16="http://schemas.microsoft.com/office/drawing/2014/main" id="{6F947092-4DD4-F611-A39D-6076D1DB865C}"/>
                  </a:ext>
                </a:extLst>
              </p:cNvPr>
              <p:cNvSpPr txBox="1">
                <a:spLocks noRot="1" noChangeAspect="1" noMove="1" noResize="1" noEditPoints="1" noAdjustHandles="1" noChangeArrowheads="1" noChangeShapeType="1" noTextEdit="1"/>
              </p:cNvSpPr>
              <p:nvPr/>
            </p:nvSpPr>
            <p:spPr>
              <a:xfrm>
                <a:off x="6127351" y="1659873"/>
                <a:ext cx="1451230" cy="232949"/>
              </a:xfrm>
              <a:prstGeom prst="rect">
                <a:avLst/>
              </a:prstGeom>
              <a:blipFill>
                <a:blip r:embed="rId6"/>
                <a:stretch>
                  <a:fillRect l="-1739" b="-15000"/>
                </a:stretch>
              </a:blipFill>
            </p:spPr>
            <p:txBody>
              <a:bodyPr/>
              <a:lstStyle/>
              <a:p>
                <a:r>
                  <a:rPr lang="en-CO">
                    <a:noFill/>
                  </a:rPr>
                  <a:t> </a:t>
                </a:r>
              </a:p>
            </p:txBody>
          </p:sp>
        </mc:Fallback>
      </mc:AlternateContent>
      <p:cxnSp>
        <p:nvCxnSpPr>
          <p:cNvPr id="48" name="Straight Arrow Connector 47">
            <a:extLst>
              <a:ext uri="{FF2B5EF4-FFF2-40B4-BE49-F238E27FC236}">
                <a16:creationId xmlns:a16="http://schemas.microsoft.com/office/drawing/2014/main" id="{3F98F1B5-1E5C-0713-D4F0-26425D0619A9}"/>
              </a:ext>
            </a:extLst>
          </p:cNvPr>
          <p:cNvCxnSpPr>
            <a:cxnSpLocks/>
            <a:stCxn id="42" idx="3"/>
            <a:endCxn id="47" idx="1"/>
          </p:cNvCxnSpPr>
          <p:nvPr/>
        </p:nvCxnSpPr>
        <p:spPr>
          <a:xfrm flipV="1">
            <a:off x="5692626" y="1776348"/>
            <a:ext cx="434725" cy="5867"/>
          </a:xfrm>
          <a:prstGeom prst="straightConnector1">
            <a:avLst/>
          </a:prstGeom>
          <a:ln w="19050">
            <a:solidFill>
              <a:srgbClr val="00B0F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2AD1918-E69D-E91F-8BC0-DA8A5954B30F}"/>
                  </a:ext>
                </a:extLst>
              </p:cNvPr>
              <p:cNvSpPr txBox="1"/>
              <p:nvPr/>
            </p:nvSpPr>
            <p:spPr>
              <a:xfrm>
                <a:off x="5369092" y="2277861"/>
                <a:ext cx="1454437" cy="7819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𝑔</m:t>
                          </m:r>
                        </m:sub>
                      </m:sSub>
                      <m:r>
                        <a:rPr lang="es-ES_tradnl" sz="1000" b="0" i="1" smtClean="0">
                          <a:latin typeface="Cambria Math" panose="02040503050406030204" pitchFamily="18" charset="0"/>
                        </a:rPr>
                        <m:t>=</m:t>
                      </m:r>
                      <m:r>
                        <a:rPr lang="en-US" sz="1000" b="0" i="1" smtClean="0">
                          <a:latin typeface="Cambria Math" panose="02040503050406030204" pitchFamily="18" charset="0"/>
                        </a:rPr>
                        <m:t>𝑆𝑢𝑒𝑙𝑜</m:t>
                      </m:r>
                      <m:r>
                        <a:rPr lang="en-US" sz="1000" b="0" i="1" smtClean="0">
                          <a:latin typeface="Cambria Math" panose="02040503050406030204" pitchFamily="18" charset="0"/>
                        </a:rPr>
                        <m:t> </m:t>
                      </m:r>
                      <m:r>
                        <a:rPr lang="en-US" sz="1000" b="0" i="1" smtClean="0">
                          <a:latin typeface="Cambria Math" panose="02040503050406030204" pitchFamily="18" charset="0"/>
                        </a:rPr>
                        <m:t>𝑑𝑒𝑠𝑛𝑢𝑑𝑜</m:t>
                      </m:r>
                      <m:r>
                        <a:rPr lang="en-US" sz="1000" b="0" i="1" smtClean="0">
                          <a:latin typeface="Cambria Math" panose="02040503050406030204" pitchFamily="18" charset="0"/>
                        </a:rPr>
                        <m:t> </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𝑡𝑟</m:t>
                          </m:r>
                        </m:sub>
                      </m:sSub>
                      <m:r>
                        <a:rPr lang="es-ES_tradnl" sz="1000" b="0" i="1" smtClean="0">
                          <a:latin typeface="Cambria Math" panose="02040503050406030204" pitchFamily="18" charset="0"/>
                        </a:rPr>
                        <m:t>=</m:t>
                      </m:r>
                      <m:r>
                        <a:rPr lang="en-US" sz="1000" b="0" i="1" smtClean="0">
                          <a:latin typeface="Cambria Math" panose="02040503050406030204" pitchFamily="18" charset="0"/>
                        </a:rPr>
                        <m:t>𝑇𝑟𝑎𝑛𝑠𝑝𝑖𝑟𝑎𝑐𝑖𝑜𝑛</m:t>
                      </m:r>
                      <m:r>
                        <a:rPr lang="en-US" sz="1000" b="0" i="1" smtClean="0">
                          <a:latin typeface="Cambria Math" panose="02040503050406030204" pitchFamily="18" charset="0"/>
                        </a:rPr>
                        <m:t> </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𝑣</m:t>
                          </m:r>
                        </m:sub>
                      </m:sSub>
                      <m:r>
                        <a:rPr lang="en-US" sz="1000" b="0" i="1" smtClean="0">
                          <a:latin typeface="Cambria Math" panose="02040503050406030204" pitchFamily="18" charset="0"/>
                        </a:rPr>
                        <m:t>=</m:t>
                      </m:r>
                      <m:r>
                        <a:rPr lang="en-US" sz="1000" b="0" i="1" smtClean="0">
                          <a:latin typeface="Cambria Math" panose="02040503050406030204" pitchFamily="18" charset="0"/>
                        </a:rPr>
                        <m:t>𝑉𝑒𝑔𝑒𝑡𝑎𝑐𝑖𝑜𝑛</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𝑉𝑒𝑔</m:t>
                      </m:r>
                      <m:r>
                        <a:rPr lang="en-US" sz="1000" b="0" i="1" smtClean="0">
                          <a:latin typeface="Cambria Math" panose="02040503050406030204" pitchFamily="18" charset="0"/>
                        </a:rPr>
                        <m:t>=</m:t>
                      </m:r>
                      <m:r>
                        <a:rPr lang="en-US" sz="1000" b="0" i="1" smtClean="0">
                          <a:latin typeface="Cambria Math" panose="02040503050406030204" pitchFamily="18" charset="0"/>
                        </a:rPr>
                        <m:t>𝐹𝑎𝑐𝑡𝑜𝑟</m:t>
                      </m:r>
                      <m:r>
                        <a:rPr lang="en-US" sz="1000" b="0" i="1" smtClean="0">
                          <a:latin typeface="Cambria Math" panose="02040503050406030204" pitchFamily="18" charset="0"/>
                        </a:rPr>
                        <m:t> </m:t>
                      </m:r>
                      <m:r>
                        <a:rPr lang="en-US" sz="1000" b="0" i="1" smtClean="0">
                          <a:latin typeface="Cambria Math" panose="02040503050406030204" pitchFamily="18" charset="0"/>
                        </a:rPr>
                        <m:t>𝑑𝑒</m:t>
                      </m:r>
                      <m:r>
                        <a:rPr lang="en-US" sz="1000" b="0" i="1" smtClean="0">
                          <a:latin typeface="Cambria Math" panose="02040503050406030204" pitchFamily="18" charset="0"/>
                        </a:rPr>
                        <m:t> </m:t>
                      </m:r>
                      <m:r>
                        <a:rPr lang="en-US" sz="1000" b="0" i="1" smtClean="0">
                          <a:latin typeface="Cambria Math" panose="02040503050406030204" pitchFamily="18" charset="0"/>
                        </a:rPr>
                        <m:t>𝑠𝑜𝑚𝑏𝑟𝑎</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𝑒</m:t>
                      </m:r>
                      <m:r>
                        <a:rPr lang="en-US" sz="1000" b="0" i="1" smtClean="0">
                          <a:latin typeface="Cambria Math" panose="02040503050406030204" pitchFamily="18" charset="0"/>
                        </a:rPr>
                        <m:t>=</m:t>
                      </m:r>
                      <m:r>
                        <a:rPr lang="en-US" sz="1000" b="0" i="1" smtClean="0">
                          <a:latin typeface="Cambria Math" panose="02040503050406030204" pitchFamily="18" charset="0"/>
                        </a:rPr>
                        <m:t>𝑃𝑟𝑒𝑠𝑖𝑜𝑛</m:t>
                      </m:r>
                      <m:r>
                        <a:rPr lang="en-US" sz="1000" b="0" i="1" smtClean="0">
                          <a:latin typeface="Cambria Math" panose="02040503050406030204" pitchFamily="18" charset="0"/>
                        </a:rPr>
                        <m:t> </m:t>
                      </m:r>
                      <m:r>
                        <a:rPr lang="en-US" sz="1000" b="0" i="1" smtClean="0">
                          <a:latin typeface="Cambria Math" panose="02040503050406030204" pitchFamily="18" charset="0"/>
                        </a:rPr>
                        <m:t>𝑑𝑒</m:t>
                      </m:r>
                      <m:r>
                        <a:rPr lang="en-US" sz="1000" b="0" i="1" smtClean="0">
                          <a:latin typeface="Cambria Math" panose="02040503050406030204" pitchFamily="18" charset="0"/>
                        </a:rPr>
                        <m:t> </m:t>
                      </m:r>
                      <m:r>
                        <a:rPr lang="en-US" sz="1000" b="0" i="1" smtClean="0">
                          <a:latin typeface="Cambria Math" panose="02040503050406030204" pitchFamily="18" charset="0"/>
                        </a:rPr>
                        <m:t>𝑣𝑎𝑝𝑜𝑟</m:t>
                      </m:r>
                      <m:r>
                        <a:rPr lang="en-US" sz="1000" b="0" i="1" smtClean="0">
                          <a:latin typeface="Cambria Math" panose="02040503050406030204" pitchFamily="18" charset="0"/>
                        </a:rPr>
                        <m:t> </m:t>
                      </m:r>
                    </m:oMath>
                  </m:oMathPara>
                </a14:m>
                <a:endParaRPr lang="en-US" sz="1000" b="0" i="1" dirty="0">
                  <a:latin typeface="Cambria Math" panose="02040503050406030204" pitchFamily="18" charset="0"/>
                </a:endParaRPr>
              </a:p>
            </p:txBody>
          </p:sp>
        </mc:Choice>
        <mc:Fallback xmlns="">
          <p:sp>
            <p:nvSpPr>
              <p:cNvPr id="55" name="TextBox 54">
                <a:extLst>
                  <a:ext uri="{FF2B5EF4-FFF2-40B4-BE49-F238E27FC236}">
                    <a16:creationId xmlns:a16="http://schemas.microsoft.com/office/drawing/2014/main" id="{42AD1918-E69D-E91F-8BC0-DA8A5954B30F}"/>
                  </a:ext>
                </a:extLst>
              </p:cNvPr>
              <p:cNvSpPr txBox="1">
                <a:spLocks noRot="1" noChangeAspect="1" noMove="1" noResize="1" noEditPoints="1" noAdjustHandles="1" noChangeArrowheads="1" noChangeShapeType="1" noTextEdit="1"/>
              </p:cNvSpPr>
              <p:nvPr/>
            </p:nvSpPr>
            <p:spPr>
              <a:xfrm>
                <a:off x="5369092" y="2277861"/>
                <a:ext cx="1454437" cy="781945"/>
              </a:xfrm>
              <a:prstGeom prst="rect">
                <a:avLst/>
              </a:prstGeom>
              <a:blipFill>
                <a:blip r:embed="rId7"/>
                <a:stretch>
                  <a:fillRect l="-2586" r="-1724" b="-6452"/>
                </a:stretch>
              </a:blipFill>
            </p:spPr>
            <p:txBody>
              <a:bodyPr/>
              <a:lstStyle/>
              <a:p>
                <a:r>
                  <a:rPr lang="en-CO">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083688B-94CF-6426-2227-83C10C640880}"/>
                  </a:ext>
                </a:extLst>
              </p:cNvPr>
              <p:cNvSpPr txBox="1"/>
              <p:nvPr/>
            </p:nvSpPr>
            <p:spPr>
              <a:xfrm>
                <a:off x="6962252" y="1137358"/>
                <a:ext cx="1861215" cy="323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𝑔</m:t>
                          </m:r>
                        </m:sub>
                      </m:sSub>
                      <m:r>
                        <a:rPr lang="en-US" sz="1000" b="0" i="1" smtClean="0">
                          <a:latin typeface="Cambria Math" panose="02040503050406030204" pitchFamily="18" charset="0"/>
                        </a:rPr>
                        <m:t>=(1−</m:t>
                      </m:r>
                      <m:r>
                        <a:rPr lang="en-US" sz="1000" b="0" i="1" smtClean="0">
                          <a:latin typeface="Cambria Math" panose="02040503050406030204" pitchFamily="18" charset="0"/>
                        </a:rPr>
                        <m:t>𝑣𝑒𝑔</m:t>
                      </m:r>
                      <m:r>
                        <a:rPr lang="en-US" sz="1000" b="0" i="1" smtClean="0">
                          <a:latin typeface="Cambria Math" panose="02040503050406030204" pitchFamily="18" charset="0"/>
                        </a:rPr>
                        <m:t>)</m:t>
                      </m:r>
                      <m:f>
                        <m:fPr>
                          <m:ctrlPr>
                            <a:rPr lang="en-US" sz="1000" b="0" i="1" smtClean="0">
                              <a:latin typeface="Cambria Math" panose="02040503050406030204" pitchFamily="18" charset="0"/>
                            </a:rPr>
                          </m:ctrlPr>
                        </m:fPr>
                        <m:num>
                          <m:r>
                            <a:rPr lang="en-US" sz="1000" b="0" i="1" smtClean="0">
                              <a:latin typeface="Cambria Math" panose="02040503050406030204" pitchFamily="18" charset="0"/>
                              <a:ea typeface="Cambria Math" panose="02040503050406030204" pitchFamily="18" charset="0"/>
                            </a:rPr>
                            <m:t>𝜌</m:t>
                          </m:r>
                          <m:r>
                            <a:rPr lang="en-US" sz="1000" b="0" i="1" smtClean="0">
                              <a:latin typeface="Cambria Math" panose="02040503050406030204" pitchFamily="18" charset="0"/>
                              <a:ea typeface="Cambria Math" panose="02040503050406030204" pitchFamily="18" charset="0"/>
                            </a:rPr>
                            <m:t> (</m:t>
                          </m:r>
                          <m:r>
                            <a:rPr lang="en-US" sz="1000" b="0" i="1" smtClean="0">
                              <a:latin typeface="Cambria Math" panose="02040503050406030204" pitchFamily="18" charset="0"/>
                              <a:ea typeface="Cambria Math" panose="02040503050406030204" pitchFamily="18" charset="0"/>
                            </a:rPr>
                            <m:t>𝑒</m:t>
                          </m:r>
                          <m:r>
                            <a:rPr lang="en-US" sz="1000" b="0" i="1" smtClean="0">
                              <a:latin typeface="Cambria Math" panose="02040503050406030204" pitchFamily="18" charset="0"/>
                              <a:ea typeface="Cambria Math" panose="02040503050406030204" pitchFamily="18" charset="0"/>
                            </a:rPr>
                            <m:t>(</m:t>
                          </m:r>
                          <m:sSub>
                            <m:sSubPr>
                              <m:ctrlPr>
                                <a:rPr lang="en-US" sz="1000" b="0" i="1" smtClean="0">
                                  <a:latin typeface="Cambria Math" panose="02040503050406030204" pitchFamily="18" charset="0"/>
                                  <a:ea typeface="Cambria Math" panose="02040503050406030204" pitchFamily="18" charset="0"/>
                                </a:rPr>
                              </m:ctrlPr>
                            </m:sSubPr>
                            <m:e>
                              <m:r>
                                <a:rPr lang="en-US" sz="1000" b="0" i="1" smtClean="0">
                                  <a:latin typeface="Cambria Math" panose="02040503050406030204" pitchFamily="18" charset="0"/>
                                  <a:ea typeface="Cambria Math" panose="02040503050406030204" pitchFamily="18" charset="0"/>
                                </a:rPr>
                                <m:t>𝑇</m:t>
                              </m:r>
                            </m:e>
                            <m:sub>
                              <m:r>
                                <a:rPr lang="en-US" sz="1000" b="0" i="1" smtClean="0">
                                  <a:latin typeface="Cambria Math" panose="02040503050406030204" pitchFamily="18" charset="0"/>
                                  <a:ea typeface="Cambria Math" panose="02040503050406030204" pitchFamily="18" charset="0"/>
                                </a:rPr>
                                <m:t>𝑔</m:t>
                              </m:r>
                            </m:sub>
                          </m:sSub>
                          <m:r>
                            <a:rPr lang="en-US" sz="1000" b="0" i="1" smtClean="0">
                              <a:latin typeface="Cambria Math" panose="02040503050406030204" pitchFamily="18" charset="0"/>
                              <a:ea typeface="Cambria Math" panose="02040503050406030204" pitchFamily="18" charset="0"/>
                            </a:rPr>
                            <m:t>)−</m:t>
                          </m:r>
                          <m:r>
                            <a:rPr lang="en-US" sz="1000" b="0" i="1" smtClean="0">
                              <a:latin typeface="Cambria Math" panose="02040503050406030204" pitchFamily="18" charset="0"/>
                              <a:ea typeface="Cambria Math" panose="02040503050406030204" pitchFamily="18" charset="0"/>
                            </a:rPr>
                            <m:t>𝑒</m:t>
                          </m:r>
                          <m:r>
                            <a:rPr lang="en-US" sz="1000" b="0" i="1" smtClean="0">
                              <a:latin typeface="Cambria Math" panose="02040503050406030204" pitchFamily="18" charset="0"/>
                              <a:ea typeface="Cambria Math" panose="02040503050406030204" pitchFamily="18" charset="0"/>
                            </a:rPr>
                            <m:t>(</m:t>
                          </m:r>
                          <m:sSub>
                            <m:sSubPr>
                              <m:ctrlPr>
                                <a:rPr lang="en-US" sz="1000" b="0" i="1" smtClean="0">
                                  <a:latin typeface="Cambria Math" panose="02040503050406030204" pitchFamily="18" charset="0"/>
                                  <a:ea typeface="Cambria Math" panose="02040503050406030204" pitchFamily="18" charset="0"/>
                                </a:rPr>
                              </m:ctrlPr>
                            </m:sSubPr>
                            <m:e>
                              <m:r>
                                <a:rPr lang="en-US" sz="1000" b="0" i="1" smtClean="0">
                                  <a:latin typeface="Cambria Math" panose="02040503050406030204" pitchFamily="18" charset="0"/>
                                  <a:ea typeface="Cambria Math" panose="02040503050406030204" pitchFamily="18" charset="0"/>
                                </a:rPr>
                                <m:t>𝑇</m:t>
                              </m:r>
                            </m:e>
                            <m:sub>
                              <m:r>
                                <a:rPr lang="en-US" sz="1000" b="0" i="1" smtClean="0">
                                  <a:latin typeface="Cambria Math" panose="02040503050406030204" pitchFamily="18" charset="0"/>
                                  <a:ea typeface="Cambria Math" panose="02040503050406030204" pitchFamily="18" charset="0"/>
                                </a:rPr>
                                <m:t>𝑎</m:t>
                              </m:r>
                            </m:sub>
                          </m:sSub>
                          <m:r>
                            <a:rPr lang="en-US" sz="1000" b="0" i="1" smtClean="0">
                              <a:latin typeface="Cambria Math" panose="02040503050406030204" pitchFamily="18" charset="0"/>
                              <a:ea typeface="Cambria Math" panose="02040503050406030204" pitchFamily="18" charset="0"/>
                            </a:rPr>
                            <m:t>))</m:t>
                          </m:r>
                        </m:num>
                        <m:den>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𝑟</m:t>
                              </m:r>
                            </m:e>
                            <m:sub>
                              <m:r>
                                <a:rPr lang="en-US" sz="1000" b="0" i="1" smtClean="0">
                                  <a:latin typeface="Cambria Math" panose="02040503050406030204" pitchFamily="18" charset="0"/>
                                </a:rPr>
                                <m:t>𝑎</m:t>
                              </m:r>
                            </m:sub>
                          </m:sSub>
                        </m:den>
                      </m:f>
                    </m:oMath>
                  </m:oMathPara>
                </a14:m>
                <a:endParaRPr lang="en-CO" sz="2000" dirty="0"/>
              </a:p>
            </p:txBody>
          </p:sp>
        </mc:Choice>
        <mc:Fallback xmlns="">
          <p:sp>
            <p:nvSpPr>
              <p:cNvPr id="57" name="TextBox 56">
                <a:extLst>
                  <a:ext uri="{FF2B5EF4-FFF2-40B4-BE49-F238E27FC236}">
                    <a16:creationId xmlns:a16="http://schemas.microsoft.com/office/drawing/2014/main" id="{1083688B-94CF-6426-2227-83C10C640880}"/>
                  </a:ext>
                </a:extLst>
              </p:cNvPr>
              <p:cNvSpPr txBox="1">
                <a:spLocks noRot="1" noChangeAspect="1" noMove="1" noResize="1" noEditPoints="1" noAdjustHandles="1" noChangeArrowheads="1" noChangeShapeType="1" noTextEdit="1"/>
              </p:cNvSpPr>
              <p:nvPr/>
            </p:nvSpPr>
            <p:spPr>
              <a:xfrm>
                <a:off x="6962252" y="1137358"/>
                <a:ext cx="1861215" cy="323615"/>
              </a:xfrm>
              <a:prstGeom prst="rect">
                <a:avLst/>
              </a:prstGeom>
              <a:blipFill>
                <a:blip r:embed="rId8"/>
                <a:stretch>
                  <a:fillRect l="-1361" t="-11111" r="-2041" b="-3704"/>
                </a:stretch>
              </a:blipFill>
            </p:spPr>
            <p:txBody>
              <a:bodyPr/>
              <a:lstStyle/>
              <a:p>
                <a:r>
                  <a:rPr lang="en-CO">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005714D-3736-771E-A561-E49E0E823212}"/>
                  </a:ext>
                </a:extLst>
              </p:cNvPr>
              <p:cNvSpPr txBox="1"/>
              <p:nvPr/>
            </p:nvSpPr>
            <p:spPr>
              <a:xfrm>
                <a:off x="7128643" y="2201034"/>
                <a:ext cx="1528431" cy="323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𝑣</m:t>
                          </m:r>
                        </m:sub>
                      </m:sSub>
                      <m:r>
                        <a:rPr lang="en-US" sz="1000" b="0" i="1" smtClean="0">
                          <a:latin typeface="Cambria Math" panose="02040503050406030204" pitchFamily="18" charset="0"/>
                        </a:rPr>
                        <m:t>=</m:t>
                      </m:r>
                      <m:r>
                        <a:rPr lang="en-US" sz="1000" b="0" i="1" smtClean="0">
                          <a:latin typeface="Cambria Math" panose="02040503050406030204" pitchFamily="18" charset="0"/>
                        </a:rPr>
                        <m:t>𝑣𝑒𝑔</m:t>
                      </m:r>
                      <m:f>
                        <m:fPr>
                          <m:ctrlPr>
                            <a:rPr lang="en-US" sz="1000" b="0" i="1" smtClean="0">
                              <a:latin typeface="Cambria Math" panose="02040503050406030204" pitchFamily="18" charset="0"/>
                            </a:rPr>
                          </m:ctrlPr>
                        </m:fPr>
                        <m:num>
                          <m:r>
                            <a:rPr lang="en-US" sz="1000" b="0" i="1" smtClean="0">
                              <a:latin typeface="Cambria Math" panose="02040503050406030204" pitchFamily="18" charset="0"/>
                              <a:ea typeface="Cambria Math" panose="02040503050406030204" pitchFamily="18" charset="0"/>
                            </a:rPr>
                            <m:t>𝜌</m:t>
                          </m:r>
                          <m:r>
                            <a:rPr lang="en-US" sz="1000" b="0" i="1" smtClean="0">
                              <a:latin typeface="Cambria Math" panose="02040503050406030204" pitchFamily="18" charset="0"/>
                              <a:ea typeface="Cambria Math" panose="02040503050406030204" pitchFamily="18" charset="0"/>
                            </a:rPr>
                            <m:t> (</m:t>
                          </m:r>
                          <m:r>
                            <a:rPr lang="en-US" sz="1000" b="0" i="1" smtClean="0">
                              <a:latin typeface="Cambria Math" panose="02040503050406030204" pitchFamily="18" charset="0"/>
                              <a:ea typeface="Cambria Math" panose="02040503050406030204" pitchFamily="18" charset="0"/>
                            </a:rPr>
                            <m:t>𝑒</m:t>
                          </m:r>
                          <m:r>
                            <a:rPr lang="en-US" sz="1000" b="0" i="1" smtClean="0">
                              <a:latin typeface="Cambria Math" panose="02040503050406030204" pitchFamily="18" charset="0"/>
                              <a:ea typeface="Cambria Math" panose="02040503050406030204" pitchFamily="18" charset="0"/>
                            </a:rPr>
                            <m:t>(</m:t>
                          </m:r>
                          <m:sSub>
                            <m:sSubPr>
                              <m:ctrlPr>
                                <a:rPr lang="en-US" sz="1000" b="0" i="1" smtClean="0">
                                  <a:latin typeface="Cambria Math" panose="02040503050406030204" pitchFamily="18" charset="0"/>
                                  <a:ea typeface="Cambria Math" panose="02040503050406030204" pitchFamily="18" charset="0"/>
                                </a:rPr>
                              </m:ctrlPr>
                            </m:sSubPr>
                            <m:e>
                              <m:r>
                                <a:rPr lang="en-US" sz="1000" b="0" i="1" smtClean="0">
                                  <a:latin typeface="Cambria Math" panose="02040503050406030204" pitchFamily="18" charset="0"/>
                                  <a:ea typeface="Cambria Math" panose="02040503050406030204" pitchFamily="18" charset="0"/>
                                </a:rPr>
                                <m:t>𝑇</m:t>
                              </m:r>
                            </m:e>
                            <m:sub>
                              <m:r>
                                <a:rPr lang="en-US" sz="1000" b="0" i="1" smtClean="0">
                                  <a:latin typeface="Cambria Math" panose="02040503050406030204" pitchFamily="18" charset="0"/>
                                  <a:ea typeface="Cambria Math" panose="02040503050406030204" pitchFamily="18" charset="0"/>
                                </a:rPr>
                                <m:t>𝑔</m:t>
                              </m:r>
                            </m:sub>
                          </m:sSub>
                          <m:r>
                            <a:rPr lang="en-US" sz="1000" b="0" i="1" smtClean="0">
                              <a:latin typeface="Cambria Math" panose="02040503050406030204" pitchFamily="18" charset="0"/>
                              <a:ea typeface="Cambria Math" panose="02040503050406030204" pitchFamily="18" charset="0"/>
                            </a:rPr>
                            <m:t>)−</m:t>
                          </m:r>
                          <m:r>
                            <a:rPr lang="en-US" sz="1000" b="0" i="1" smtClean="0">
                              <a:latin typeface="Cambria Math" panose="02040503050406030204" pitchFamily="18" charset="0"/>
                              <a:ea typeface="Cambria Math" panose="02040503050406030204" pitchFamily="18" charset="0"/>
                            </a:rPr>
                            <m:t>𝑒</m:t>
                          </m:r>
                          <m:r>
                            <a:rPr lang="en-US" sz="1000" b="0" i="1" smtClean="0">
                              <a:latin typeface="Cambria Math" panose="02040503050406030204" pitchFamily="18" charset="0"/>
                              <a:ea typeface="Cambria Math" panose="02040503050406030204" pitchFamily="18" charset="0"/>
                            </a:rPr>
                            <m:t>(</m:t>
                          </m:r>
                          <m:sSub>
                            <m:sSubPr>
                              <m:ctrlPr>
                                <a:rPr lang="en-US" sz="1000" b="0" i="1" smtClean="0">
                                  <a:latin typeface="Cambria Math" panose="02040503050406030204" pitchFamily="18" charset="0"/>
                                  <a:ea typeface="Cambria Math" panose="02040503050406030204" pitchFamily="18" charset="0"/>
                                </a:rPr>
                              </m:ctrlPr>
                            </m:sSubPr>
                            <m:e>
                              <m:r>
                                <a:rPr lang="en-US" sz="1000" b="0" i="1" smtClean="0">
                                  <a:latin typeface="Cambria Math" panose="02040503050406030204" pitchFamily="18" charset="0"/>
                                  <a:ea typeface="Cambria Math" panose="02040503050406030204" pitchFamily="18" charset="0"/>
                                </a:rPr>
                                <m:t>𝑇</m:t>
                              </m:r>
                            </m:e>
                            <m:sub>
                              <m:r>
                                <a:rPr lang="en-US" sz="1000" b="0" i="1" smtClean="0">
                                  <a:latin typeface="Cambria Math" panose="02040503050406030204" pitchFamily="18" charset="0"/>
                                  <a:ea typeface="Cambria Math" panose="02040503050406030204" pitchFamily="18" charset="0"/>
                                </a:rPr>
                                <m:t>𝑎</m:t>
                              </m:r>
                            </m:sub>
                          </m:sSub>
                          <m:r>
                            <a:rPr lang="en-US" sz="1000" b="0" i="1" smtClean="0">
                              <a:latin typeface="Cambria Math" panose="02040503050406030204" pitchFamily="18" charset="0"/>
                              <a:ea typeface="Cambria Math" panose="02040503050406030204" pitchFamily="18" charset="0"/>
                            </a:rPr>
                            <m:t>))</m:t>
                          </m:r>
                        </m:num>
                        <m:den>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𝑟</m:t>
                              </m:r>
                            </m:e>
                            <m:sub>
                              <m:r>
                                <a:rPr lang="en-US" sz="1000" b="0" i="1" smtClean="0">
                                  <a:latin typeface="Cambria Math" panose="02040503050406030204" pitchFamily="18" charset="0"/>
                                </a:rPr>
                                <m:t>𝑎</m:t>
                              </m:r>
                            </m:sub>
                          </m:sSub>
                        </m:den>
                      </m:f>
                    </m:oMath>
                  </m:oMathPara>
                </a14:m>
                <a:endParaRPr lang="en-CO" sz="1200" dirty="0"/>
              </a:p>
            </p:txBody>
          </p:sp>
        </mc:Choice>
        <mc:Fallback xmlns="">
          <p:sp>
            <p:nvSpPr>
              <p:cNvPr id="58" name="TextBox 57">
                <a:extLst>
                  <a:ext uri="{FF2B5EF4-FFF2-40B4-BE49-F238E27FC236}">
                    <a16:creationId xmlns:a16="http://schemas.microsoft.com/office/drawing/2014/main" id="{F005714D-3736-771E-A561-E49E0E823212}"/>
                  </a:ext>
                </a:extLst>
              </p:cNvPr>
              <p:cNvSpPr txBox="1">
                <a:spLocks noRot="1" noChangeAspect="1" noMove="1" noResize="1" noEditPoints="1" noAdjustHandles="1" noChangeArrowheads="1" noChangeShapeType="1" noTextEdit="1"/>
              </p:cNvSpPr>
              <p:nvPr/>
            </p:nvSpPr>
            <p:spPr>
              <a:xfrm>
                <a:off x="7128643" y="2201034"/>
                <a:ext cx="1528431" cy="323615"/>
              </a:xfrm>
              <a:prstGeom prst="rect">
                <a:avLst/>
              </a:prstGeom>
              <a:blipFill>
                <a:blip r:embed="rId9"/>
                <a:stretch>
                  <a:fillRect l="-1653" t="-11538" r="-2479" b="-3846"/>
                </a:stretch>
              </a:blipFill>
            </p:spPr>
            <p:txBody>
              <a:bodyPr/>
              <a:lstStyle/>
              <a:p>
                <a:r>
                  <a:rPr lang="en-CO">
                    <a:noFill/>
                  </a:rPr>
                  <a:t> </a:t>
                </a:r>
              </a:p>
            </p:txBody>
          </p:sp>
        </mc:Fallback>
      </mc:AlternateContent>
      <p:sp>
        <p:nvSpPr>
          <p:cNvPr id="59" name="Rectangle 58">
            <a:extLst>
              <a:ext uri="{FF2B5EF4-FFF2-40B4-BE49-F238E27FC236}">
                <a16:creationId xmlns:a16="http://schemas.microsoft.com/office/drawing/2014/main" id="{68B2EC43-1D53-D6E4-0F21-0AE3193FB484}"/>
              </a:ext>
            </a:extLst>
          </p:cNvPr>
          <p:cNvSpPr/>
          <p:nvPr/>
        </p:nvSpPr>
        <p:spPr>
          <a:xfrm>
            <a:off x="6445530" y="1643715"/>
            <a:ext cx="263278" cy="276999"/>
          </a:xfrm>
          <a:prstGeom prst="rect">
            <a:avLst/>
          </a:prstGeom>
          <a:solidFill>
            <a:schemeClr val="accent5">
              <a:lumMod val="40000"/>
              <a:lumOff val="60000"/>
              <a:alpha val="16508"/>
            </a:schemeClr>
          </a:solidFill>
          <a:ln w="127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60" name="Rectangle 59">
            <a:extLst>
              <a:ext uri="{FF2B5EF4-FFF2-40B4-BE49-F238E27FC236}">
                <a16:creationId xmlns:a16="http://schemas.microsoft.com/office/drawing/2014/main" id="{586A4947-F7B5-BFBF-ECB4-370FA9DE0AFA}"/>
              </a:ext>
            </a:extLst>
          </p:cNvPr>
          <p:cNvSpPr/>
          <p:nvPr/>
        </p:nvSpPr>
        <p:spPr>
          <a:xfrm>
            <a:off x="7315303" y="1643715"/>
            <a:ext cx="263278" cy="276999"/>
          </a:xfrm>
          <a:prstGeom prst="rect">
            <a:avLst/>
          </a:prstGeom>
          <a:solidFill>
            <a:srgbClr val="0070C0">
              <a:alpha val="16508"/>
            </a:srgbClr>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cxnSp>
        <p:nvCxnSpPr>
          <p:cNvPr id="62" name="Elbow Connector 61">
            <a:extLst>
              <a:ext uri="{FF2B5EF4-FFF2-40B4-BE49-F238E27FC236}">
                <a16:creationId xmlns:a16="http://schemas.microsoft.com/office/drawing/2014/main" id="{5F7EAC0D-3AA4-C336-E47F-9B6BAC0A49E7}"/>
              </a:ext>
            </a:extLst>
          </p:cNvPr>
          <p:cNvCxnSpPr>
            <a:cxnSpLocks/>
            <a:stCxn id="59" idx="0"/>
            <a:endCxn id="57" idx="1"/>
          </p:cNvCxnSpPr>
          <p:nvPr/>
        </p:nvCxnSpPr>
        <p:spPr>
          <a:xfrm rot="5400000" flipH="1" flipV="1">
            <a:off x="6597436" y="1278900"/>
            <a:ext cx="344549" cy="385083"/>
          </a:xfrm>
          <a:prstGeom prst="bentConnector2">
            <a:avLst/>
          </a:prstGeom>
          <a:ln w="19050">
            <a:solidFill>
              <a:schemeClr val="accent5">
                <a:lumMod val="40000"/>
                <a:lumOff val="60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3" name="Elbow Connector 192">
            <a:extLst>
              <a:ext uri="{FF2B5EF4-FFF2-40B4-BE49-F238E27FC236}">
                <a16:creationId xmlns:a16="http://schemas.microsoft.com/office/drawing/2014/main" id="{050654D9-2FE2-43C4-1667-71E237FB236A}"/>
              </a:ext>
            </a:extLst>
          </p:cNvPr>
          <p:cNvCxnSpPr>
            <a:cxnSpLocks/>
            <a:stCxn id="60" idx="3"/>
            <a:endCxn id="58" idx="0"/>
          </p:cNvCxnSpPr>
          <p:nvPr/>
        </p:nvCxnSpPr>
        <p:spPr>
          <a:xfrm>
            <a:off x="7578581" y="1782215"/>
            <a:ext cx="314278" cy="418819"/>
          </a:xfrm>
          <a:prstGeom prst="bentConnector2">
            <a:avLst/>
          </a:prstGeom>
          <a:ln w="19050">
            <a:solidFill>
              <a:srgbClr val="00206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45A6E85C-ADC0-0FD6-45B3-5B09FE94448C}"/>
              </a:ext>
            </a:extLst>
          </p:cNvPr>
          <p:cNvSpPr txBox="1"/>
          <p:nvPr/>
        </p:nvSpPr>
        <p:spPr>
          <a:xfrm>
            <a:off x="2669527" y="1089718"/>
            <a:ext cx="3755741" cy="507831"/>
          </a:xfrm>
          <a:prstGeom prst="rect">
            <a:avLst/>
          </a:prstGeom>
          <a:noFill/>
        </p:spPr>
        <p:txBody>
          <a:bodyPr wrap="square">
            <a:spAutoFit/>
          </a:bodyPr>
          <a:lstStyle/>
          <a:p>
            <a:pPr algn="ctr"/>
            <a:r>
              <a:rPr lang="es-ES_tradnl" sz="900" dirty="0">
                <a:highlight>
                  <a:srgbClr val="FFFF00"/>
                </a:highlight>
                <a:latin typeface="Avenir Book" panose="02000503020000020003" pitchFamily="2" charset="0"/>
              </a:rPr>
              <a:t>Método de las diferencias potenciales</a:t>
            </a:r>
            <a:r>
              <a:rPr lang="es-ES_tradnl" sz="900" dirty="0">
                <a:latin typeface="Avenir Book" panose="02000503020000020003" pitchFamily="2" charset="0"/>
              </a:rPr>
              <a:t>. Transpiración e definida por: </a:t>
            </a:r>
          </a:p>
          <a:p>
            <a:pPr algn="ctr"/>
            <a:r>
              <a:rPr lang="es-ES_tradnl" sz="900" b="1" dirty="0">
                <a:latin typeface="Avenir Book" panose="02000503020000020003" pitchFamily="2" charset="0"/>
              </a:rPr>
              <a:t>Resistencia estomática:  </a:t>
            </a:r>
            <a:r>
              <a:rPr lang="es-ES_tradnl" sz="900" dirty="0">
                <a:latin typeface="Avenir Book" panose="02000503020000020003" pitchFamily="2" charset="0"/>
              </a:rPr>
              <a:t>Cantidad de agua que dejan escapar</a:t>
            </a:r>
          </a:p>
          <a:p>
            <a:pPr algn="ctr"/>
            <a:r>
              <a:rPr lang="es-ES_tradnl" sz="900" b="1" dirty="0">
                <a:latin typeface="Avenir Book" panose="02000503020000020003" pitchFamily="2" charset="0"/>
              </a:rPr>
              <a:t>Número de raíces: </a:t>
            </a:r>
            <a:r>
              <a:rPr lang="es-ES_tradnl" sz="900" dirty="0">
                <a:latin typeface="Avenir Book" panose="02000503020000020003" pitchFamily="2" charset="0"/>
              </a:rPr>
              <a:t>Cantidad de agua disponible</a:t>
            </a:r>
          </a:p>
        </p:txBody>
      </p:sp>
      <p:cxnSp>
        <p:nvCxnSpPr>
          <p:cNvPr id="197" name="Elbow Connector 196">
            <a:extLst>
              <a:ext uri="{FF2B5EF4-FFF2-40B4-BE49-F238E27FC236}">
                <a16:creationId xmlns:a16="http://schemas.microsoft.com/office/drawing/2014/main" id="{EFB4A708-59FB-17DF-F5C3-113C300C66F1}"/>
              </a:ext>
            </a:extLst>
          </p:cNvPr>
          <p:cNvCxnSpPr>
            <a:cxnSpLocks/>
            <a:stCxn id="42" idx="1"/>
            <a:endCxn id="196" idx="1"/>
          </p:cNvCxnSpPr>
          <p:nvPr/>
        </p:nvCxnSpPr>
        <p:spPr>
          <a:xfrm rot="10800000">
            <a:off x="2669528" y="1343635"/>
            <a:ext cx="1439547" cy="438581"/>
          </a:xfrm>
          <a:prstGeom prst="bentConnector3">
            <a:avLst>
              <a:gd name="adj1" fmla="val 115880"/>
            </a:avLst>
          </a:prstGeom>
          <a:ln w="19050">
            <a:solidFill>
              <a:srgbClr val="00B0F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B4BD0E2D-1E1B-422F-CFC2-5239979F5115}"/>
                  </a:ext>
                </a:extLst>
              </p:cNvPr>
              <p:cNvSpPr txBox="1"/>
              <p:nvPr/>
            </p:nvSpPr>
            <p:spPr>
              <a:xfrm>
                <a:off x="691631" y="3746535"/>
                <a:ext cx="2645660" cy="236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𝛼</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𝑎</m:t>
                          </m:r>
                        </m:sub>
                      </m:sSub>
                      <m:r>
                        <a:rPr lang="en-US" b="0" i="1" smtClean="0">
                          <a:latin typeface="Cambria Math" panose="02040503050406030204" pitchFamily="18" charset="0"/>
                          <a:ea typeface="Cambria Math" panose="02040503050406030204" pitchFamily="18" charset="0"/>
                        </a:rPr>
                        <m:t>𝜎</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𝑎</m:t>
                          </m:r>
                        </m:sub>
                        <m:sup>
                          <m:r>
                            <a:rPr lang="en-US" b="0" i="1" smtClean="0">
                              <a:latin typeface="Cambria Math" panose="02040503050406030204" pitchFamily="18" charset="0"/>
                            </a:rPr>
                            <m:t>4</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𝑔</m:t>
                          </m:r>
                        </m:sub>
                      </m:sSub>
                      <m:r>
                        <a:rPr lang="en-US" b="0" i="1" smtClean="0">
                          <a:latin typeface="Cambria Math" panose="02040503050406030204" pitchFamily="18" charset="0"/>
                          <a:ea typeface="Cambria Math" panose="02040503050406030204" pitchFamily="18" charset="0"/>
                        </a:rPr>
                        <m:t>𝜎</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𝑔</m:t>
                          </m:r>
                        </m:sub>
                        <m:sup>
                          <m:r>
                            <a:rPr lang="en-US" b="0" i="1" smtClean="0">
                              <a:latin typeface="Cambria Math" panose="02040503050406030204" pitchFamily="18" charset="0"/>
                              <a:ea typeface="Cambria Math" panose="02040503050406030204" pitchFamily="18" charset="0"/>
                            </a:rPr>
                            <m:t>4</m:t>
                          </m:r>
                        </m:sup>
                      </m:sSubSup>
                    </m:oMath>
                  </m:oMathPara>
                </a14:m>
                <a:endParaRPr lang="en-CO" sz="2000" dirty="0"/>
              </a:p>
            </p:txBody>
          </p:sp>
        </mc:Choice>
        <mc:Fallback xmlns="">
          <p:sp>
            <p:nvSpPr>
              <p:cNvPr id="201" name="TextBox 200">
                <a:extLst>
                  <a:ext uri="{FF2B5EF4-FFF2-40B4-BE49-F238E27FC236}">
                    <a16:creationId xmlns:a16="http://schemas.microsoft.com/office/drawing/2014/main" id="{B4BD0E2D-1E1B-422F-CFC2-5239979F5115}"/>
                  </a:ext>
                </a:extLst>
              </p:cNvPr>
              <p:cNvSpPr txBox="1">
                <a:spLocks noRot="1" noChangeAspect="1" noMove="1" noResize="1" noEditPoints="1" noAdjustHandles="1" noChangeArrowheads="1" noChangeShapeType="1" noTextEdit="1"/>
              </p:cNvSpPr>
              <p:nvPr/>
            </p:nvSpPr>
            <p:spPr>
              <a:xfrm>
                <a:off x="691631" y="3746535"/>
                <a:ext cx="2645660" cy="236283"/>
              </a:xfrm>
              <a:prstGeom prst="rect">
                <a:avLst/>
              </a:prstGeom>
              <a:blipFill>
                <a:blip r:embed="rId10"/>
                <a:stretch>
                  <a:fillRect l="-957" b="-21053"/>
                </a:stretch>
              </a:blipFill>
            </p:spPr>
            <p:txBody>
              <a:bodyPr/>
              <a:lstStyle/>
              <a:p>
                <a:r>
                  <a:rPr lang="en-CO">
                    <a:noFill/>
                  </a:rPr>
                  <a:t> </a:t>
                </a:r>
              </a:p>
            </p:txBody>
          </p:sp>
        </mc:Fallback>
      </mc:AlternateContent>
      <p:sp>
        <p:nvSpPr>
          <p:cNvPr id="202" name="TextBox 201">
            <a:extLst>
              <a:ext uri="{FF2B5EF4-FFF2-40B4-BE49-F238E27FC236}">
                <a16:creationId xmlns:a16="http://schemas.microsoft.com/office/drawing/2014/main" id="{B3D20A93-26C5-2A4C-A0A5-4A62DAF37BE6}"/>
              </a:ext>
            </a:extLst>
          </p:cNvPr>
          <p:cNvSpPr txBox="1"/>
          <p:nvPr/>
        </p:nvSpPr>
        <p:spPr>
          <a:xfrm>
            <a:off x="2255605" y="3130780"/>
            <a:ext cx="1069095"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Radiación </a:t>
            </a:r>
          </a:p>
          <a:p>
            <a:pPr algn="ctr"/>
            <a:r>
              <a:rPr lang="es-ES_tradnl" sz="1200" dirty="0">
                <a:solidFill>
                  <a:schemeClr val="tx1"/>
                </a:solidFill>
                <a:highlight>
                  <a:schemeClr val="lt1"/>
                </a:highlight>
                <a:latin typeface="Avenir Book" panose="02000503020000020003" pitchFamily="2" charset="0"/>
                <a:cs typeface="Courier New"/>
              </a:rPr>
              <a:t>Neta</a:t>
            </a:r>
          </a:p>
        </p:txBody>
      </p:sp>
      <p:cxnSp>
        <p:nvCxnSpPr>
          <p:cNvPr id="204" name="Elbow Connector 203">
            <a:extLst>
              <a:ext uri="{FF2B5EF4-FFF2-40B4-BE49-F238E27FC236}">
                <a16:creationId xmlns:a16="http://schemas.microsoft.com/office/drawing/2014/main" id="{263A996D-9AA2-E8E9-23C5-391B886F75CD}"/>
              </a:ext>
            </a:extLst>
          </p:cNvPr>
          <p:cNvCxnSpPr>
            <a:cxnSpLocks/>
            <a:stCxn id="8" idx="2"/>
            <a:endCxn id="202" idx="3"/>
          </p:cNvCxnSpPr>
          <p:nvPr/>
        </p:nvCxnSpPr>
        <p:spPr>
          <a:xfrm rot="5400000">
            <a:off x="3285016" y="2821386"/>
            <a:ext cx="579912" cy="500543"/>
          </a:xfrm>
          <a:prstGeom prst="bentConnector2">
            <a:avLst/>
          </a:prstGeom>
          <a:ln w="19050">
            <a:solidFill>
              <a:schemeClr val="accent6">
                <a:lumMod val="50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9" name="Elbow Connector 208">
            <a:extLst>
              <a:ext uri="{FF2B5EF4-FFF2-40B4-BE49-F238E27FC236}">
                <a16:creationId xmlns:a16="http://schemas.microsoft.com/office/drawing/2014/main" id="{F4EB73BA-DD53-1A8F-8E0F-E8E19E3AFE48}"/>
              </a:ext>
            </a:extLst>
          </p:cNvPr>
          <p:cNvCxnSpPr>
            <a:cxnSpLocks/>
            <a:stCxn id="202" idx="1"/>
            <a:endCxn id="201" idx="0"/>
          </p:cNvCxnSpPr>
          <p:nvPr/>
        </p:nvCxnSpPr>
        <p:spPr>
          <a:xfrm rot="10800000" flipV="1">
            <a:off x="2014461" y="3361613"/>
            <a:ext cx="241144" cy="384922"/>
          </a:xfrm>
          <a:prstGeom prst="bentConnector2">
            <a:avLst/>
          </a:prstGeom>
          <a:ln w="19050">
            <a:solidFill>
              <a:schemeClr val="accent6">
                <a:lumMod val="50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3" name="Elbow Connector 212">
            <a:extLst>
              <a:ext uri="{FF2B5EF4-FFF2-40B4-BE49-F238E27FC236}">
                <a16:creationId xmlns:a16="http://schemas.microsoft.com/office/drawing/2014/main" id="{C0B0806A-F61F-139F-DA08-5FD3D3A6335B}"/>
              </a:ext>
            </a:extLst>
          </p:cNvPr>
          <p:cNvCxnSpPr>
            <a:cxnSpLocks/>
            <a:stCxn id="12" idx="2"/>
            <a:endCxn id="30" idx="1"/>
          </p:cNvCxnSpPr>
          <p:nvPr/>
        </p:nvCxnSpPr>
        <p:spPr>
          <a:xfrm rot="16200000" flipH="1">
            <a:off x="4480460" y="3819465"/>
            <a:ext cx="684994" cy="929113"/>
          </a:xfrm>
          <a:prstGeom prst="bentConnector2">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14317151-0EE4-21F2-0978-2A264F24376A}"/>
                  </a:ext>
                </a:extLst>
              </p:cNvPr>
              <p:cNvSpPr txBox="1"/>
              <p:nvPr/>
            </p:nvSpPr>
            <p:spPr>
              <a:xfrm>
                <a:off x="794735" y="4249598"/>
                <a:ext cx="2439450" cy="7819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_tradnl" sz="1000" b="0" i="1" smtClean="0">
                          <a:latin typeface="Cambria Math" panose="02040503050406030204" pitchFamily="18" charset="0"/>
                          <a:ea typeface="Cambria Math" panose="02040503050406030204" pitchFamily="18" charset="0"/>
                        </a:rPr>
                        <m:t>𝛼</m:t>
                      </m:r>
                      <m:r>
                        <a:rPr lang="es-ES_tradnl" sz="1000" b="0" i="1" smtClean="0">
                          <a:latin typeface="Cambria Math" panose="02040503050406030204" pitchFamily="18" charset="0"/>
                        </a:rPr>
                        <m:t>=</m:t>
                      </m:r>
                      <m:r>
                        <a:rPr lang="en-US" sz="1000" b="0" i="1" smtClean="0">
                          <a:latin typeface="Cambria Math" panose="02040503050406030204" pitchFamily="18" charset="0"/>
                        </a:rPr>
                        <m:t>𝐴𝑙𝑏𝑒𝑑𝑜</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n-US" sz="1000" b="0" i="1" smtClean="0">
                              <a:latin typeface="Cambria Math" panose="02040503050406030204" pitchFamily="18" charset="0"/>
                            </a:rPr>
                            <m:t>𝑅</m:t>
                          </m:r>
                        </m:e>
                        <m:sub>
                          <m:r>
                            <a:rPr lang="en-US" sz="1000" b="0" i="1" smtClean="0">
                              <a:latin typeface="Cambria Math" panose="02040503050406030204" pitchFamily="18" charset="0"/>
                            </a:rPr>
                            <m:t>𝑠</m:t>
                          </m:r>
                        </m:sub>
                      </m:sSub>
                      <m:r>
                        <a:rPr lang="es-ES_tradnl" sz="1000" b="0" i="1" smtClean="0">
                          <a:latin typeface="Cambria Math" panose="02040503050406030204" pitchFamily="18" charset="0"/>
                        </a:rPr>
                        <m:t>=</m:t>
                      </m:r>
                      <m:r>
                        <a:rPr lang="en-US" sz="1000" b="0" i="1" smtClean="0">
                          <a:latin typeface="Cambria Math" panose="02040503050406030204" pitchFamily="18" charset="0"/>
                        </a:rPr>
                        <m:t>𝐸𝑚𝑖𝑡𝑖𝑑𝑎</m:t>
                      </m:r>
                      <m:r>
                        <a:rPr lang="en-US" sz="1000" b="0" i="1" smtClean="0">
                          <a:latin typeface="Cambria Math" panose="02040503050406030204" pitchFamily="18" charset="0"/>
                        </a:rPr>
                        <m:t> </m:t>
                      </m:r>
                      <m:r>
                        <a:rPr lang="en-US" sz="1000" b="0" i="1" smtClean="0">
                          <a:latin typeface="Cambria Math" panose="02040503050406030204" pitchFamily="18" charset="0"/>
                        </a:rPr>
                        <m:t>𝑝𝑜𝑟</m:t>
                      </m:r>
                      <m:r>
                        <a:rPr lang="en-US" sz="1000" b="0" i="1" smtClean="0">
                          <a:latin typeface="Cambria Math" panose="02040503050406030204" pitchFamily="18" charset="0"/>
                        </a:rPr>
                        <m:t> </m:t>
                      </m:r>
                      <m:r>
                        <a:rPr lang="en-US" sz="1000" b="0" i="1" smtClean="0">
                          <a:latin typeface="Cambria Math" panose="02040503050406030204" pitchFamily="18" charset="0"/>
                        </a:rPr>
                        <m:t>𝑒𝑙</m:t>
                      </m:r>
                      <m:r>
                        <a:rPr lang="en-US" sz="1000" b="0" i="1" smtClean="0">
                          <a:latin typeface="Cambria Math" panose="02040503050406030204" pitchFamily="18" charset="0"/>
                        </a:rPr>
                        <m:t> </m:t>
                      </m:r>
                      <m:r>
                        <a:rPr lang="en-US" sz="1000" b="0" i="1" smtClean="0">
                          <a:latin typeface="Cambria Math" panose="02040503050406030204" pitchFamily="18" charset="0"/>
                        </a:rPr>
                        <m:t>𝑆𝑜𝑙</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b="0" i="1" smtClean="0">
                              <a:latin typeface="Cambria Math" panose="02040503050406030204" pitchFamily="18" charset="0"/>
                            </a:rPr>
                          </m:ctrlPr>
                        </m:sSubPr>
                        <m:e>
                          <m:r>
                            <a:rPr lang="es-ES_tradnl" sz="1000" b="0" i="1" smtClean="0">
                              <a:latin typeface="Cambria Math" panose="02040503050406030204" pitchFamily="18" charset="0"/>
                              <a:ea typeface="Cambria Math" panose="02040503050406030204" pitchFamily="18" charset="0"/>
                            </a:rPr>
                            <m:t>∈</m:t>
                          </m:r>
                        </m:e>
                        <m:sub>
                          <m:r>
                            <a:rPr lang="es-ES_tradnl" sz="1000" b="0" i="1" smtClean="0">
                              <a:latin typeface="Cambria Math" panose="02040503050406030204" pitchFamily="18" charset="0"/>
                            </a:rPr>
                            <m:t>𝑎</m:t>
                          </m:r>
                        </m:sub>
                      </m:sSub>
                      <m:sSub>
                        <m:sSubPr>
                          <m:ctrlPr>
                            <a:rPr lang="es-ES_tradnl" sz="1000" b="0" i="1" smtClean="0">
                              <a:latin typeface="Cambria Math" panose="02040503050406030204" pitchFamily="18" charset="0"/>
                            </a:rPr>
                          </m:ctrlPr>
                        </m:sSubPr>
                        <m:e>
                          <m:r>
                            <a:rPr lang="en-US" sz="1000" b="0" i="1" smtClean="0">
                              <a:latin typeface="Cambria Math" panose="02040503050406030204" pitchFamily="18" charset="0"/>
                            </a:rPr>
                            <m:t>𝑇</m:t>
                          </m:r>
                        </m:e>
                        <m:sub>
                          <m:r>
                            <a:rPr lang="en-US" sz="1000" b="0" i="1" smtClean="0">
                              <a:latin typeface="Cambria Math" panose="02040503050406030204" pitchFamily="18" charset="0"/>
                            </a:rPr>
                            <m:t>𝑎</m:t>
                          </m:r>
                        </m:sub>
                      </m:sSub>
                      <m:r>
                        <a:rPr lang="es-ES_tradnl" sz="1000" b="0" i="1" smtClean="0">
                          <a:latin typeface="Cambria Math" panose="02040503050406030204" pitchFamily="18" charset="0"/>
                        </a:rPr>
                        <m:t>=</m:t>
                      </m:r>
                      <m:r>
                        <a:rPr lang="en-US" sz="1000" b="0" i="1" smtClean="0">
                          <a:latin typeface="Cambria Math" panose="02040503050406030204" pitchFamily="18" charset="0"/>
                        </a:rPr>
                        <m:t>𝐸𝑚𝑖𝑠𝑖𝑣𝑖𝑑𝑎𝑑</m:t>
                      </m:r>
                      <m:r>
                        <a:rPr lang="en-US" sz="1000" b="0" i="1" smtClean="0">
                          <a:latin typeface="Cambria Math" panose="02040503050406030204" pitchFamily="18" charset="0"/>
                        </a:rPr>
                        <m:t> </m:t>
                      </m:r>
                      <m:r>
                        <a:rPr lang="en-US" sz="1000" b="0" i="1" smtClean="0">
                          <a:latin typeface="Cambria Math" panose="02040503050406030204" pitchFamily="18" charset="0"/>
                        </a:rPr>
                        <m:t>𝑦</m:t>
                      </m:r>
                      <m:r>
                        <a:rPr lang="en-US" sz="1000" b="0" i="1" smtClean="0">
                          <a:latin typeface="Cambria Math" panose="02040503050406030204" pitchFamily="18" charset="0"/>
                        </a:rPr>
                        <m:t> </m:t>
                      </m:r>
                      <m:r>
                        <a:rPr lang="en-US" sz="1000" b="0" i="1" smtClean="0">
                          <a:latin typeface="Cambria Math" panose="02040503050406030204" pitchFamily="18" charset="0"/>
                        </a:rPr>
                        <m:t>𝑡𝑒𝑚𝑝𝑒𝑟𝑎𝑡𝑢𝑟𝑎</m:t>
                      </m:r>
                      <m:r>
                        <a:rPr lang="en-US" sz="1000" b="0" i="1" smtClean="0">
                          <a:latin typeface="Cambria Math" panose="02040503050406030204" pitchFamily="18" charset="0"/>
                        </a:rPr>
                        <m:t> </m:t>
                      </m:r>
                      <m:r>
                        <a:rPr lang="en-US" sz="1000" b="0" i="1" smtClean="0">
                          <a:latin typeface="Cambria Math" panose="02040503050406030204" pitchFamily="18" charset="0"/>
                        </a:rPr>
                        <m:t>𝑎𝑡𝑚𝑜𝑠</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S_tradnl" sz="1000" i="1">
                              <a:latin typeface="Cambria Math" panose="02040503050406030204" pitchFamily="18" charset="0"/>
                            </a:rPr>
                          </m:ctrlPr>
                        </m:sSubPr>
                        <m:e>
                          <m:r>
                            <a:rPr lang="es-ES_tradnl" sz="1000" i="1">
                              <a:latin typeface="Cambria Math" panose="02040503050406030204" pitchFamily="18" charset="0"/>
                              <a:ea typeface="Cambria Math" panose="02040503050406030204" pitchFamily="18" charset="0"/>
                            </a:rPr>
                            <m:t>∈</m:t>
                          </m:r>
                        </m:e>
                        <m:sub>
                          <m:r>
                            <a:rPr lang="en-US" sz="1000" b="0" i="1" smtClean="0">
                              <a:latin typeface="Cambria Math" panose="02040503050406030204" pitchFamily="18" charset="0"/>
                              <a:ea typeface="Cambria Math" panose="02040503050406030204" pitchFamily="18" charset="0"/>
                            </a:rPr>
                            <m:t>𝑔</m:t>
                          </m:r>
                        </m:sub>
                      </m:sSub>
                      <m:sSub>
                        <m:sSubPr>
                          <m:ctrlPr>
                            <a:rPr lang="es-ES_tradnl" sz="1000" i="1">
                              <a:latin typeface="Cambria Math" panose="02040503050406030204" pitchFamily="18" charset="0"/>
                            </a:rPr>
                          </m:ctrlPr>
                        </m:sSubPr>
                        <m:e>
                          <m:r>
                            <a:rPr lang="en-US" sz="1000" i="1">
                              <a:latin typeface="Cambria Math" panose="02040503050406030204" pitchFamily="18" charset="0"/>
                            </a:rPr>
                            <m:t>𝑇</m:t>
                          </m:r>
                        </m:e>
                        <m:sub>
                          <m:r>
                            <a:rPr lang="en-US" sz="1000" b="0" i="1" smtClean="0">
                              <a:latin typeface="Cambria Math" panose="02040503050406030204" pitchFamily="18" charset="0"/>
                            </a:rPr>
                            <m:t>𝑔</m:t>
                          </m:r>
                        </m:sub>
                      </m:sSub>
                      <m:r>
                        <a:rPr lang="es-ES_tradnl" sz="1000" i="1">
                          <a:latin typeface="Cambria Math" panose="02040503050406030204" pitchFamily="18" charset="0"/>
                        </a:rPr>
                        <m:t>=</m:t>
                      </m:r>
                      <m:r>
                        <a:rPr lang="en-US" sz="1000" i="1">
                          <a:latin typeface="Cambria Math" panose="02040503050406030204" pitchFamily="18" charset="0"/>
                        </a:rPr>
                        <m:t>𝐸𝑚𝑖𝑠𝑖𝑣𝑖𝑑𝑎𝑑</m:t>
                      </m:r>
                      <m:r>
                        <a:rPr lang="en-US" sz="1000" i="1">
                          <a:latin typeface="Cambria Math" panose="02040503050406030204" pitchFamily="18" charset="0"/>
                        </a:rPr>
                        <m:t> </m:t>
                      </m:r>
                      <m:r>
                        <a:rPr lang="en-US" sz="1000" i="1">
                          <a:latin typeface="Cambria Math" panose="02040503050406030204" pitchFamily="18" charset="0"/>
                        </a:rPr>
                        <m:t>𝑦</m:t>
                      </m:r>
                      <m:r>
                        <a:rPr lang="en-US" sz="1000" i="1">
                          <a:latin typeface="Cambria Math" panose="02040503050406030204" pitchFamily="18" charset="0"/>
                        </a:rPr>
                        <m:t> </m:t>
                      </m:r>
                      <m:r>
                        <a:rPr lang="en-US" sz="1000" i="1">
                          <a:latin typeface="Cambria Math" panose="02040503050406030204" pitchFamily="18" charset="0"/>
                        </a:rPr>
                        <m:t>𝑡𝑒𝑚𝑝𝑒𝑟𝑎𝑡𝑢𝑟𝑎</m:t>
                      </m:r>
                      <m:r>
                        <a:rPr lang="en-US" sz="1000" i="1">
                          <a:latin typeface="Cambria Math" panose="02040503050406030204" pitchFamily="18" charset="0"/>
                        </a:rPr>
                        <m:t> </m:t>
                      </m:r>
                      <m:r>
                        <a:rPr lang="en-US" sz="1000" b="0" i="1" smtClean="0">
                          <a:latin typeface="Cambria Math" panose="02040503050406030204" pitchFamily="18" charset="0"/>
                        </a:rPr>
                        <m:t>𝑠𝑓𝑐</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ea typeface="Cambria Math" panose="02040503050406030204" pitchFamily="18" charset="0"/>
                        </a:rPr>
                        <m:t>𝜎</m:t>
                      </m:r>
                      <m:r>
                        <a:rPr lang="en-US" sz="1000" b="0" i="1" smtClean="0">
                          <a:latin typeface="Cambria Math" panose="02040503050406030204" pitchFamily="18" charset="0"/>
                          <a:ea typeface="Cambria Math" panose="02040503050406030204" pitchFamily="18" charset="0"/>
                        </a:rPr>
                        <m:t>=</m:t>
                      </m:r>
                      <m:r>
                        <a:rPr lang="en-US" sz="1000" b="0" i="1" smtClean="0">
                          <a:latin typeface="Cambria Math" panose="02040503050406030204" pitchFamily="18" charset="0"/>
                          <a:ea typeface="Cambria Math" panose="02040503050406030204" pitchFamily="18" charset="0"/>
                        </a:rPr>
                        <m:t>𝐶𝑜𝑛𝑠𝑡𝑎𝑛𝑡𝑒</m:t>
                      </m:r>
                      <m:r>
                        <a:rPr lang="en-US" sz="1000" b="0" i="1" smtClean="0">
                          <a:latin typeface="Cambria Math" panose="02040503050406030204" pitchFamily="18" charset="0"/>
                          <a:ea typeface="Cambria Math" panose="02040503050406030204" pitchFamily="18" charset="0"/>
                        </a:rPr>
                        <m:t> </m:t>
                      </m:r>
                      <m:r>
                        <a:rPr lang="en-US" sz="1000" b="0" i="1" smtClean="0">
                          <a:latin typeface="Cambria Math" panose="02040503050406030204" pitchFamily="18" charset="0"/>
                          <a:ea typeface="Cambria Math" panose="02040503050406030204" pitchFamily="18" charset="0"/>
                        </a:rPr>
                        <m:t>𝑆𝐵</m:t>
                      </m:r>
                    </m:oMath>
                  </m:oMathPara>
                </a14:m>
                <a:endParaRPr lang="es-ES_tradnl" sz="1000" b="0" i="1" dirty="0">
                  <a:latin typeface="Cambria Math" panose="02040503050406030204" pitchFamily="18" charset="0"/>
                </a:endParaRPr>
              </a:p>
            </p:txBody>
          </p:sp>
        </mc:Choice>
        <mc:Fallback xmlns="">
          <p:sp>
            <p:nvSpPr>
              <p:cNvPr id="225" name="TextBox 224">
                <a:extLst>
                  <a:ext uri="{FF2B5EF4-FFF2-40B4-BE49-F238E27FC236}">
                    <a16:creationId xmlns:a16="http://schemas.microsoft.com/office/drawing/2014/main" id="{14317151-0EE4-21F2-0978-2A264F24376A}"/>
                  </a:ext>
                </a:extLst>
              </p:cNvPr>
              <p:cNvSpPr txBox="1">
                <a:spLocks noRot="1" noChangeAspect="1" noMove="1" noResize="1" noEditPoints="1" noAdjustHandles="1" noChangeArrowheads="1" noChangeShapeType="1" noTextEdit="1"/>
              </p:cNvSpPr>
              <p:nvPr/>
            </p:nvSpPr>
            <p:spPr>
              <a:xfrm>
                <a:off x="794735" y="4249598"/>
                <a:ext cx="2439450" cy="781945"/>
              </a:xfrm>
              <a:prstGeom prst="rect">
                <a:avLst/>
              </a:prstGeom>
              <a:blipFill>
                <a:blip r:embed="rId11"/>
                <a:stretch>
                  <a:fillRect l="-518" r="-518" b="-6452"/>
                </a:stretch>
              </a:blipFill>
            </p:spPr>
            <p:txBody>
              <a:bodyPr/>
              <a:lstStyle/>
              <a:p>
                <a:r>
                  <a:rPr lang="en-CO">
                    <a:noFill/>
                  </a:rPr>
                  <a:t> </a:t>
                </a:r>
              </a:p>
            </p:txBody>
          </p:sp>
        </mc:Fallback>
      </mc:AlternateContent>
      <p:cxnSp>
        <p:nvCxnSpPr>
          <p:cNvPr id="226" name="Straight Arrow Connector 225">
            <a:extLst>
              <a:ext uri="{FF2B5EF4-FFF2-40B4-BE49-F238E27FC236}">
                <a16:creationId xmlns:a16="http://schemas.microsoft.com/office/drawing/2014/main" id="{EEA63834-4EE0-C972-D20A-FE25FFFD8745}"/>
              </a:ext>
            </a:extLst>
          </p:cNvPr>
          <p:cNvCxnSpPr>
            <a:cxnSpLocks/>
            <a:stCxn id="201" idx="2"/>
            <a:endCxn id="225" idx="0"/>
          </p:cNvCxnSpPr>
          <p:nvPr/>
        </p:nvCxnSpPr>
        <p:spPr>
          <a:xfrm flipH="1">
            <a:off x="2014460" y="3982818"/>
            <a:ext cx="1" cy="266780"/>
          </a:xfrm>
          <a:prstGeom prst="straightConnector1">
            <a:avLst/>
          </a:prstGeom>
          <a:ln w="19050">
            <a:solidFill>
              <a:schemeClr val="accent6">
                <a:lumMod val="50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0" name="TextBox 229">
            <a:extLst>
              <a:ext uri="{FF2B5EF4-FFF2-40B4-BE49-F238E27FC236}">
                <a16:creationId xmlns:a16="http://schemas.microsoft.com/office/drawing/2014/main" id="{B987D636-1A5B-B21D-013B-7A9F3172E9FB}"/>
              </a:ext>
            </a:extLst>
          </p:cNvPr>
          <p:cNvSpPr txBox="1"/>
          <p:nvPr/>
        </p:nvSpPr>
        <p:spPr>
          <a:xfrm>
            <a:off x="89865" y="2457202"/>
            <a:ext cx="2619564" cy="646331"/>
          </a:xfrm>
          <a:prstGeom prst="rect">
            <a:avLst/>
          </a:prstGeom>
          <a:noFill/>
        </p:spPr>
        <p:txBody>
          <a:bodyPr wrap="square">
            <a:spAutoFit/>
          </a:bodyPr>
          <a:lstStyle/>
          <a:p>
            <a:pPr algn="ctr"/>
            <a:r>
              <a:rPr lang="es-ES_tradnl" sz="900" dirty="0">
                <a:highlight>
                  <a:srgbClr val="FFFF00"/>
                </a:highlight>
                <a:latin typeface="Avenir Book" panose="02000503020000020003" pitchFamily="2" charset="0"/>
              </a:rPr>
              <a:t>La radiación neta puede ser un dato de entrada</a:t>
            </a:r>
            <a:r>
              <a:rPr lang="es-ES_tradnl" sz="900" dirty="0">
                <a:latin typeface="Avenir Book" panose="02000503020000020003" pitchFamily="2" charset="0"/>
              </a:rPr>
              <a:t> suministrado por un modelo radiativo (Parametrización) o se puede proponer un modelo sencillo</a:t>
            </a:r>
          </a:p>
        </p:txBody>
      </p:sp>
      <p:cxnSp>
        <p:nvCxnSpPr>
          <p:cNvPr id="231" name="Elbow Connector 230">
            <a:extLst>
              <a:ext uri="{FF2B5EF4-FFF2-40B4-BE49-F238E27FC236}">
                <a16:creationId xmlns:a16="http://schemas.microsoft.com/office/drawing/2014/main" id="{9C575F2E-F835-64BE-2C2C-7F8884ADB72C}"/>
              </a:ext>
            </a:extLst>
          </p:cNvPr>
          <p:cNvCxnSpPr>
            <a:cxnSpLocks/>
            <a:stCxn id="230" idx="2"/>
            <a:endCxn id="201" idx="1"/>
          </p:cNvCxnSpPr>
          <p:nvPr/>
        </p:nvCxnSpPr>
        <p:spPr>
          <a:xfrm rot="5400000">
            <a:off x="665067" y="3130097"/>
            <a:ext cx="761144" cy="708016"/>
          </a:xfrm>
          <a:prstGeom prst="bentConnector4">
            <a:avLst>
              <a:gd name="adj1" fmla="val 42239"/>
              <a:gd name="adj2" fmla="val 132287"/>
            </a:avLst>
          </a:prstGeom>
          <a:ln w="19050">
            <a:solidFill>
              <a:schemeClr val="accent6">
                <a:lumMod val="50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2" name="TextBox 241">
            <a:extLst>
              <a:ext uri="{FF2B5EF4-FFF2-40B4-BE49-F238E27FC236}">
                <a16:creationId xmlns:a16="http://schemas.microsoft.com/office/drawing/2014/main" id="{A64BEBA0-5D55-9628-5793-E737748D1216}"/>
              </a:ext>
            </a:extLst>
          </p:cNvPr>
          <p:cNvSpPr txBox="1"/>
          <p:nvPr/>
        </p:nvSpPr>
        <p:spPr>
          <a:xfrm>
            <a:off x="366348" y="1760791"/>
            <a:ext cx="1545976"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Flujo de energía al interior del suelo</a:t>
            </a:r>
          </a:p>
        </p:txBody>
      </p:sp>
      <p:cxnSp>
        <p:nvCxnSpPr>
          <p:cNvPr id="243" name="Elbow Connector 242">
            <a:extLst>
              <a:ext uri="{FF2B5EF4-FFF2-40B4-BE49-F238E27FC236}">
                <a16:creationId xmlns:a16="http://schemas.microsoft.com/office/drawing/2014/main" id="{94D13EA0-5138-3301-70BB-5AF7EB7076B2}"/>
              </a:ext>
            </a:extLst>
          </p:cNvPr>
          <p:cNvCxnSpPr>
            <a:cxnSpLocks/>
            <a:stCxn id="11" idx="0"/>
            <a:endCxn id="242" idx="3"/>
          </p:cNvCxnSpPr>
          <p:nvPr/>
        </p:nvCxnSpPr>
        <p:spPr>
          <a:xfrm rot="16200000" flipV="1">
            <a:off x="2408581" y="1495368"/>
            <a:ext cx="277887" cy="1270399"/>
          </a:xfrm>
          <a:prstGeom prst="bentConnector2">
            <a:avLst/>
          </a:prstGeom>
          <a:ln w="19050">
            <a:solidFill>
              <a:schemeClr val="accent4">
                <a:lumMod val="75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5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30" grpId="0"/>
      <p:bldP spid="41" grpId="0"/>
      <p:bldP spid="42" grpId="0"/>
      <p:bldP spid="47" grpId="0"/>
      <p:bldP spid="55" grpId="0"/>
      <p:bldP spid="57" grpId="0"/>
      <p:bldP spid="58" grpId="0"/>
      <p:bldP spid="59" grpId="0" animBg="1"/>
      <p:bldP spid="60" grpId="0" animBg="1"/>
      <p:bldP spid="196" grpId="0"/>
      <p:bldP spid="201" grpId="0"/>
      <p:bldP spid="202" grpId="0"/>
      <p:bldP spid="225" grpId="0"/>
      <p:bldP spid="230"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13" name="Google Shape;215;p36">
            <a:extLst>
              <a:ext uri="{FF2B5EF4-FFF2-40B4-BE49-F238E27FC236}">
                <a16:creationId xmlns:a16="http://schemas.microsoft.com/office/drawing/2014/main" id="{4A52D0B1-7C5F-2DE5-C985-C3CF49F2DF30}"/>
              </a:ext>
            </a:extLst>
          </p:cNvPr>
          <p:cNvSpPr txBox="1">
            <a:spLocks/>
          </p:cNvSpPr>
          <p:nvPr/>
        </p:nvSpPr>
        <p:spPr>
          <a:xfrm>
            <a:off x="115503" y="420959"/>
            <a:ext cx="8716797" cy="8650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lnSpc>
                <a:spcPct val="115000"/>
              </a:lnSpc>
              <a:spcAft>
                <a:spcPts val="1200"/>
              </a:spcAft>
              <a:buSzPts val="1100"/>
            </a:pPr>
            <a:r>
              <a:rPr lang="es-ES_tradnl" kern="1200" dirty="0">
                <a:solidFill>
                  <a:srgbClr val="304B72"/>
                </a:solidFill>
                <a:latin typeface="Avenir Book" panose="02000503020000020003" pitchFamily="2" charset="0"/>
                <a:ea typeface="+mn-ea"/>
                <a:cs typeface="+mn-cs"/>
              </a:rPr>
              <a:t>Ecuaciones – Balance de agua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1FBD192-88B5-497F-D905-69EBB6D5A395}"/>
                  </a:ext>
                </a:extLst>
              </p:cNvPr>
              <p:cNvSpPr txBox="1"/>
              <p:nvPr/>
            </p:nvSpPr>
            <p:spPr>
              <a:xfrm>
                <a:off x="2978987" y="2279137"/>
                <a:ext cx="2300117" cy="585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O" sz="2000" i="1" smtClean="0">
                              <a:latin typeface="Cambria Math" panose="02040503050406030204" pitchFamily="18" charset="0"/>
                            </a:rPr>
                          </m:ctrlPr>
                        </m:fPr>
                        <m:num>
                          <m:r>
                            <a:rPr lang="en-CO"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𝑆</m:t>
                          </m:r>
                        </m:num>
                        <m:den>
                          <m:r>
                            <a:rPr lang="en-CO"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den>
                      </m:f>
                      <m:r>
                        <a:rPr lang="en-US" sz="2000" b="0" i="1" smtClean="0">
                          <a:latin typeface="Cambria Math" panose="02040503050406030204" pitchFamily="18" charset="0"/>
                        </a:rPr>
                        <m:t>=</m:t>
                      </m:r>
                      <m:r>
                        <a:rPr lang="en-US" sz="2000" b="0" i="1" smtClean="0">
                          <a:latin typeface="Cambria Math" panose="02040503050406030204" pitchFamily="18" charset="0"/>
                        </a:rPr>
                        <m:t>𝑃</m:t>
                      </m:r>
                      <m:r>
                        <a:rPr lang="en-US" sz="2000" b="0" i="1" smtClean="0">
                          <a:latin typeface="Cambria Math" panose="02040503050406030204" pitchFamily="18" charset="0"/>
                        </a:rPr>
                        <m:t>−</m:t>
                      </m:r>
                      <m:r>
                        <a:rPr lang="en-US" sz="2000" b="0" i="1" smtClean="0">
                          <a:latin typeface="Cambria Math" panose="02040503050406030204" pitchFamily="18" charset="0"/>
                        </a:rPr>
                        <m:t>𝑅</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𝐸</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𝐷</m:t>
                      </m:r>
                    </m:oMath>
                  </m:oMathPara>
                </a14:m>
                <a:endParaRPr lang="en-CO" sz="2000" dirty="0"/>
              </a:p>
            </p:txBody>
          </p:sp>
        </mc:Choice>
        <mc:Fallback xmlns="">
          <p:sp>
            <p:nvSpPr>
              <p:cNvPr id="16" name="TextBox 15">
                <a:extLst>
                  <a:ext uri="{FF2B5EF4-FFF2-40B4-BE49-F238E27FC236}">
                    <a16:creationId xmlns:a16="http://schemas.microsoft.com/office/drawing/2014/main" id="{A1FBD192-88B5-497F-D905-69EBB6D5A395}"/>
                  </a:ext>
                </a:extLst>
              </p:cNvPr>
              <p:cNvSpPr txBox="1">
                <a:spLocks noRot="1" noChangeAspect="1" noMove="1" noResize="1" noEditPoints="1" noAdjustHandles="1" noChangeArrowheads="1" noChangeShapeType="1" noTextEdit="1"/>
              </p:cNvSpPr>
              <p:nvPr/>
            </p:nvSpPr>
            <p:spPr>
              <a:xfrm>
                <a:off x="2978987" y="2279137"/>
                <a:ext cx="2300117" cy="585225"/>
              </a:xfrm>
              <a:prstGeom prst="rect">
                <a:avLst/>
              </a:prstGeom>
              <a:blipFill>
                <a:blip r:embed="rId3"/>
                <a:stretch>
                  <a:fillRect l="-2198" t="-2128" r="-1648" b="-12766"/>
                </a:stretch>
              </a:blipFill>
            </p:spPr>
            <p:txBody>
              <a:bodyPr/>
              <a:lstStyle/>
              <a:p>
                <a:r>
                  <a:rPr lang="en-CO">
                    <a:noFill/>
                  </a:rPr>
                  <a:t> </a:t>
                </a:r>
              </a:p>
            </p:txBody>
          </p:sp>
        </mc:Fallback>
      </mc:AlternateContent>
      <p:sp>
        <p:nvSpPr>
          <p:cNvPr id="18" name="Rectangle 17">
            <a:extLst>
              <a:ext uri="{FF2B5EF4-FFF2-40B4-BE49-F238E27FC236}">
                <a16:creationId xmlns:a16="http://schemas.microsoft.com/office/drawing/2014/main" id="{8D26E9C6-A427-2763-9189-563FBDDDB855}"/>
              </a:ext>
            </a:extLst>
          </p:cNvPr>
          <p:cNvSpPr/>
          <p:nvPr/>
        </p:nvSpPr>
        <p:spPr>
          <a:xfrm>
            <a:off x="4047229" y="2398494"/>
            <a:ext cx="240631" cy="385010"/>
          </a:xfrm>
          <a:prstGeom prst="rect">
            <a:avLst/>
          </a:prstGeom>
          <a:solidFill>
            <a:srgbClr val="FF0000">
              <a:alpha val="16508"/>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EA0CD2D-FDA2-9D5F-8691-94187DD3469D}"/>
                  </a:ext>
                </a:extLst>
              </p:cNvPr>
              <p:cNvSpPr txBox="1"/>
              <p:nvPr/>
            </p:nvSpPr>
            <p:spPr>
              <a:xfrm>
                <a:off x="6499940" y="3419576"/>
                <a:ext cx="1913601"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max</m:t>
                          </m:r>
                          <m:r>
                            <a:rPr lang="en-US" b="0" i="1" smtClean="0">
                              <a:latin typeface="Cambria Math" panose="02040503050406030204" pitchFamily="18" charset="0"/>
                            </a:rPr>
                            <m:t>⁡(0,</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𝐸</m:t>
                          </m:r>
                        </m:e>
                        <m:sub>
                          <m:r>
                            <a:rPr lang="en-US" b="0" i="1" smtClean="0">
                              <a:latin typeface="Cambria Math" panose="02040503050406030204" pitchFamily="18" charset="0"/>
                            </a:rPr>
                            <m:t>𝑔</m:t>
                          </m:r>
                        </m:sub>
                      </m:sSub>
                      <m:r>
                        <a:rPr lang="en-US" b="0" i="1" smtClean="0">
                          <a:latin typeface="Cambria Math" panose="02040503050406030204" pitchFamily="18" charset="0"/>
                        </a:rPr>
                        <m:t>)</m:t>
                      </m:r>
                    </m:oMath>
                  </m:oMathPara>
                </a14:m>
                <a:endParaRPr lang="en-CO" sz="2000" dirty="0"/>
              </a:p>
            </p:txBody>
          </p:sp>
        </mc:Choice>
        <mc:Fallback xmlns="">
          <p:sp>
            <p:nvSpPr>
              <p:cNvPr id="20" name="TextBox 19">
                <a:extLst>
                  <a:ext uri="{FF2B5EF4-FFF2-40B4-BE49-F238E27FC236}">
                    <a16:creationId xmlns:a16="http://schemas.microsoft.com/office/drawing/2014/main" id="{1EA0CD2D-FDA2-9D5F-8691-94187DD3469D}"/>
                  </a:ext>
                </a:extLst>
              </p:cNvPr>
              <p:cNvSpPr txBox="1">
                <a:spLocks noRot="1" noChangeAspect="1" noMove="1" noResize="1" noEditPoints="1" noAdjustHandles="1" noChangeArrowheads="1" noChangeShapeType="1" noTextEdit="1"/>
              </p:cNvSpPr>
              <p:nvPr/>
            </p:nvSpPr>
            <p:spPr>
              <a:xfrm>
                <a:off x="6499940" y="3419576"/>
                <a:ext cx="1913601" cy="232949"/>
              </a:xfrm>
              <a:prstGeom prst="rect">
                <a:avLst/>
              </a:prstGeom>
              <a:blipFill>
                <a:blip r:embed="rId4"/>
                <a:stretch>
                  <a:fillRect l="-1316" t="-10526" r="-2632" b="-26316"/>
                </a:stretch>
              </a:blipFill>
            </p:spPr>
            <p:txBody>
              <a:bodyPr/>
              <a:lstStyle/>
              <a:p>
                <a:r>
                  <a:rPr lang="en-CO">
                    <a:noFill/>
                  </a:rPr>
                  <a:t> </a:t>
                </a:r>
              </a:p>
            </p:txBody>
          </p:sp>
        </mc:Fallback>
      </mc:AlternateContent>
      <p:sp>
        <p:nvSpPr>
          <p:cNvPr id="22" name="TextBox 21">
            <a:extLst>
              <a:ext uri="{FF2B5EF4-FFF2-40B4-BE49-F238E27FC236}">
                <a16:creationId xmlns:a16="http://schemas.microsoft.com/office/drawing/2014/main" id="{091AC9D4-08CA-F2C7-584B-AA251D0334C7}"/>
              </a:ext>
            </a:extLst>
          </p:cNvPr>
          <p:cNvSpPr txBox="1"/>
          <p:nvPr/>
        </p:nvSpPr>
        <p:spPr>
          <a:xfrm>
            <a:off x="728402" y="3895695"/>
            <a:ext cx="3745499" cy="646331"/>
          </a:xfrm>
          <a:prstGeom prst="rect">
            <a:avLst/>
          </a:prstGeom>
          <a:noFill/>
        </p:spPr>
        <p:txBody>
          <a:bodyPr wrap="square">
            <a:spAutoFit/>
          </a:bodyPr>
          <a:lstStyle/>
          <a:p>
            <a:pPr algn="ctr"/>
            <a:r>
              <a:rPr lang="es-ES_tradnl" sz="900" dirty="0">
                <a:latin typeface="Avenir Book" panose="02000503020000020003" pitchFamily="2" charset="0"/>
              </a:rPr>
              <a:t>Los autores suponen que la cantidad de agua de escorrentía desemboca finalmente en el mar por la red de drenaje, sin tener en cuenta la interacción de este exceso de agua con el suelo por donde escurre</a:t>
            </a:r>
          </a:p>
        </p:txBody>
      </p:sp>
      <p:sp>
        <p:nvSpPr>
          <p:cNvPr id="23" name="TextBox 22">
            <a:extLst>
              <a:ext uri="{FF2B5EF4-FFF2-40B4-BE49-F238E27FC236}">
                <a16:creationId xmlns:a16="http://schemas.microsoft.com/office/drawing/2014/main" id="{182C50F2-9D07-C730-3714-765A7D2C6A9B}"/>
              </a:ext>
            </a:extLst>
          </p:cNvPr>
          <p:cNvSpPr txBox="1"/>
          <p:nvPr/>
        </p:nvSpPr>
        <p:spPr>
          <a:xfrm>
            <a:off x="4536112" y="3318476"/>
            <a:ext cx="950288"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Escorrentía superficial </a:t>
            </a:r>
          </a:p>
        </p:txBody>
      </p:sp>
      <p:cxnSp>
        <p:nvCxnSpPr>
          <p:cNvPr id="24" name="Elbow Connector 23">
            <a:extLst>
              <a:ext uri="{FF2B5EF4-FFF2-40B4-BE49-F238E27FC236}">
                <a16:creationId xmlns:a16="http://schemas.microsoft.com/office/drawing/2014/main" id="{D5D49720-6EE0-7656-9304-4C702513CBAB}"/>
              </a:ext>
            </a:extLst>
          </p:cNvPr>
          <p:cNvCxnSpPr>
            <a:cxnSpLocks/>
            <a:stCxn id="16" idx="2"/>
            <a:endCxn id="23" idx="1"/>
          </p:cNvCxnSpPr>
          <p:nvPr/>
        </p:nvCxnSpPr>
        <p:spPr>
          <a:xfrm rot="16200000" flipH="1">
            <a:off x="3990106" y="3003302"/>
            <a:ext cx="684947" cy="407066"/>
          </a:xfrm>
          <a:prstGeom prst="bentConnector2">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4558AFC-FC65-553C-8053-EEEB569A9394}"/>
              </a:ext>
            </a:extLst>
          </p:cNvPr>
          <p:cNvSpPr txBox="1"/>
          <p:nvPr/>
        </p:nvSpPr>
        <p:spPr>
          <a:xfrm>
            <a:off x="3822501" y="4580642"/>
            <a:ext cx="2372627" cy="507831"/>
          </a:xfrm>
          <a:prstGeom prst="rect">
            <a:avLst/>
          </a:prstGeom>
          <a:noFill/>
        </p:spPr>
        <p:txBody>
          <a:bodyPr wrap="square">
            <a:spAutoFit/>
          </a:bodyPr>
          <a:lstStyle/>
          <a:p>
            <a:pPr algn="ctr"/>
            <a:r>
              <a:rPr lang="es-ES_tradnl" sz="900" dirty="0">
                <a:latin typeface="Avenir Book" panose="02000503020000020003" pitchFamily="2" charset="0"/>
              </a:rPr>
              <a:t>Modelo de un único tanque cuyos parámetros son la porosidad del suelo o humedad de saturación</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9CF9E96-2F33-BF20-A7CE-B041C1EADDCE}"/>
                  </a:ext>
                </a:extLst>
              </p:cNvPr>
              <p:cNvSpPr txBox="1"/>
              <p:nvPr/>
            </p:nvSpPr>
            <p:spPr>
              <a:xfrm>
                <a:off x="4536112" y="4092809"/>
                <a:ext cx="950288" cy="2192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𝜃</m:t>
                          </m:r>
                        </m:e>
                        <m:sup>
                          <m:r>
                            <a:rPr lang="en-US" b="0" i="1" smtClean="0">
                              <a:latin typeface="Cambria Math" panose="02040503050406030204" pitchFamily="18" charset="0"/>
                            </a:rPr>
                            <m:t>2</m:t>
                          </m:r>
                          <m:r>
                            <a:rPr lang="en-US" b="0" i="1" smtClean="0">
                              <a:latin typeface="Cambria Math" panose="02040503050406030204" pitchFamily="18" charset="0"/>
                            </a:rPr>
                            <m:t>𝑏</m:t>
                          </m:r>
                          <m:r>
                            <a:rPr lang="en-US" b="0" i="1" smtClean="0">
                              <a:latin typeface="Cambria Math" panose="02040503050406030204" pitchFamily="18" charset="0"/>
                            </a:rPr>
                            <m:t>+3</m:t>
                          </m:r>
                        </m:sup>
                      </m:sSup>
                    </m:oMath>
                  </m:oMathPara>
                </a14:m>
                <a:endParaRPr lang="en-CO" sz="2000" dirty="0"/>
              </a:p>
            </p:txBody>
          </p:sp>
        </mc:Choice>
        <mc:Fallback xmlns="">
          <p:sp>
            <p:nvSpPr>
              <p:cNvPr id="31" name="TextBox 30">
                <a:extLst>
                  <a:ext uri="{FF2B5EF4-FFF2-40B4-BE49-F238E27FC236}">
                    <a16:creationId xmlns:a16="http://schemas.microsoft.com/office/drawing/2014/main" id="{19CF9E96-2F33-BF20-A7CE-B041C1EADDCE}"/>
                  </a:ext>
                </a:extLst>
              </p:cNvPr>
              <p:cNvSpPr txBox="1">
                <a:spLocks noRot="1" noChangeAspect="1" noMove="1" noResize="1" noEditPoints="1" noAdjustHandles="1" noChangeArrowheads="1" noChangeShapeType="1" noTextEdit="1"/>
              </p:cNvSpPr>
              <p:nvPr/>
            </p:nvSpPr>
            <p:spPr>
              <a:xfrm>
                <a:off x="4536112" y="4092809"/>
                <a:ext cx="950288" cy="219227"/>
              </a:xfrm>
              <a:prstGeom prst="rect">
                <a:avLst/>
              </a:prstGeom>
              <a:blipFill>
                <a:blip r:embed="rId5"/>
                <a:stretch>
                  <a:fillRect b="-11111"/>
                </a:stretch>
              </a:blipFill>
            </p:spPr>
            <p:txBody>
              <a:bodyPr/>
              <a:lstStyle/>
              <a:p>
                <a:r>
                  <a:rPr lang="en-CO">
                    <a:noFill/>
                  </a:rPr>
                  <a:t> </a:t>
                </a:r>
              </a:p>
            </p:txBody>
          </p:sp>
        </mc:Fallback>
      </mc:AlternateContent>
      <p:cxnSp>
        <p:nvCxnSpPr>
          <p:cNvPr id="32" name="Straight Arrow Connector 31">
            <a:extLst>
              <a:ext uri="{FF2B5EF4-FFF2-40B4-BE49-F238E27FC236}">
                <a16:creationId xmlns:a16="http://schemas.microsoft.com/office/drawing/2014/main" id="{A4B0BE83-3F8A-338D-11C2-E50C46AC809A}"/>
              </a:ext>
            </a:extLst>
          </p:cNvPr>
          <p:cNvCxnSpPr>
            <a:cxnSpLocks/>
            <a:stCxn id="23" idx="3"/>
            <a:endCxn id="20" idx="1"/>
          </p:cNvCxnSpPr>
          <p:nvPr/>
        </p:nvCxnSpPr>
        <p:spPr>
          <a:xfrm flipV="1">
            <a:off x="5486400" y="3536051"/>
            <a:ext cx="1013540" cy="13258"/>
          </a:xfrm>
          <a:prstGeom prst="straightConnector1">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686A6D1-304B-075E-B229-0D38578B5D49}"/>
              </a:ext>
            </a:extLst>
          </p:cNvPr>
          <p:cNvCxnSpPr>
            <a:cxnSpLocks/>
            <a:stCxn id="23" idx="2"/>
            <a:endCxn id="31" idx="0"/>
          </p:cNvCxnSpPr>
          <p:nvPr/>
        </p:nvCxnSpPr>
        <p:spPr>
          <a:xfrm>
            <a:off x="5011256" y="3780141"/>
            <a:ext cx="0" cy="312668"/>
          </a:xfrm>
          <a:prstGeom prst="straightConnector1">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41F5C9B-E8C4-6678-E342-D54A146645E3}"/>
                  </a:ext>
                </a:extLst>
              </p:cNvPr>
              <p:cNvSpPr txBox="1"/>
              <p:nvPr/>
            </p:nvSpPr>
            <p:spPr>
              <a:xfrm>
                <a:off x="6640397" y="2393960"/>
                <a:ext cx="1799210" cy="7694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_tradnl" sz="1000" b="0" i="1" smtClean="0">
                          <a:latin typeface="Cambria Math" panose="02040503050406030204" pitchFamily="18" charset="0"/>
                          <a:ea typeface="Cambria Math" panose="02040503050406030204" pitchFamily="18" charset="0"/>
                        </a:rPr>
                        <m:t>𝜃</m:t>
                      </m:r>
                      <m:r>
                        <a:rPr lang="es-ES_tradnl" sz="1000" b="0" i="1" smtClean="0">
                          <a:latin typeface="Cambria Math" panose="02040503050406030204" pitchFamily="18" charset="0"/>
                        </a:rPr>
                        <m:t>=</m:t>
                      </m:r>
                      <m:r>
                        <a:rPr lang="en-US" sz="1000" b="0" i="1" smtClean="0">
                          <a:latin typeface="Cambria Math" panose="02040503050406030204" pitchFamily="18" charset="0"/>
                        </a:rPr>
                        <m:t>𝐶𝑜𝑛𝑡𝑒𝑛𝑖𝑑𝑜</m:t>
                      </m:r>
                      <m:r>
                        <a:rPr lang="en-US" sz="1000" b="0" i="1" smtClean="0">
                          <a:latin typeface="Cambria Math" panose="02040503050406030204" pitchFamily="18" charset="0"/>
                        </a:rPr>
                        <m:t> </m:t>
                      </m:r>
                      <m:r>
                        <a:rPr lang="en-US" sz="1000" b="0" i="1" smtClean="0">
                          <a:latin typeface="Cambria Math" panose="02040503050406030204" pitchFamily="18" charset="0"/>
                        </a:rPr>
                        <m:t>𝑑𝑒</m:t>
                      </m:r>
                      <m:r>
                        <a:rPr lang="en-US" sz="1000" b="0" i="1" smtClean="0">
                          <a:latin typeface="Cambria Math" panose="02040503050406030204" pitchFamily="18" charset="0"/>
                        </a:rPr>
                        <m:t> </m:t>
                      </m:r>
                      <m:r>
                        <a:rPr lang="en-US" sz="1000" b="0" i="1" smtClean="0">
                          <a:latin typeface="Cambria Math" panose="02040503050406030204" pitchFamily="18" charset="0"/>
                        </a:rPr>
                        <m:t>𝐻𝑢𝑚𝑒𝑑𝑎𝑑</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𝐾</m:t>
                      </m:r>
                      <m:r>
                        <a:rPr lang="es-ES_tradnl" sz="1000" b="0" i="1" smtClean="0">
                          <a:latin typeface="Cambria Math" panose="02040503050406030204" pitchFamily="18" charset="0"/>
                        </a:rPr>
                        <m:t>=</m:t>
                      </m:r>
                      <m:r>
                        <a:rPr lang="en-US" sz="1000" b="0" i="1" smtClean="0">
                          <a:latin typeface="Cambria Math" panose="02040503050406030204" pitchFamily="18" charset="0"/>
                        </a:rPr>
                        <m:t>𝐶𝑜𝑛𝑑𝑢𝑐𝑡𝑖𝑣𝑖𝑑𝑎𝑑</m:t>
                      </m:r>
                      <m:r>
                        <a:rPr lang="en-US" sz="1000" b="0" i="1" smtClean="0">
                          <a:latin typeface="Cambria Math" panose="02040503050406030204" pitchFamily="18" charset="0"/>
                        </a:rPr>
                        <m:t> </m:t>
                      </m:r>
                      <m:r>
                        <a:rPr lang="en-US" sz="1000" b="0" i="1" smtClean="0">
                          <a:latin typeface="Cambria Math" panose="02040503050406030204" pitchFamily="18" charset="0"/>
                        </a:rPr>
                        <m:t>𝐻𝑖𝑑𝑟𝑎𝑢𝑙𝑖𝑐𝑎</m:t>
                      </m:r>
                    </m:oMath>
                  </m:oMathPara>
                </a14:m>
                <a:endParaRPr lang="es-ES_tradnl"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𝐵</m:t>
                      </m:r>
                      <m:r>
                        <a:rPr lang="es-ES_tradnl" sz="1000" b="0" i="1" smtClean="0">
                          <a:latin typeface="Cambria Math" panose="02040503050406030204" pitchFamily="18" charset="0"/>
                        </a:rPr>
                        <m:t>=</m:t>
                      </m:r>
                      <m:r>
                        <a:rPr lang="en-US" sz="1000" b="0" i="1" smtClean="0">
                          <a:latin typeface="Cambria Math" panose="02040503050406030204" pitchFamily="18" charset="0"/>
                        </a:rPr>
                        <m:t>𝐶𝑜𝑛𝑠𝑡𝑎𝑛𝑡𝑒</m:t>
                      </m:r>
                      <m:r>
                        <a:rPr lang="en-US" sz="1000" b="0" i="1" smtClean="0">
                          <a:latin typeface="Cambria Math" panose="02040503050406030204" pitchFamily="18" charset="0"/>
                        </a:rPr>
                        <m:t> </m:t>
                      </m:r>
                      <m:d>
                        <m:dPr>
                          <m:ctrlPr>
                            <a:rPr lang="en-US" sz="1000" b="0" i="1" smtClean="0">
                              <a:latin typeface="Cambria Math" panose="02040503050406030204" pitchFamily="18" charset="0"/>
                            </a:rPr>
                          </m:ctrlPr>
                        </m:dPr>
                        <m:e>
                          <m:r>
                            <a:rPr lang="en-US" sz="1000" b="0" i="1" smtClean="0">
                              <a:latin typeface="Cambria Math" panose="02040503050406030204" pitchFamily="18" charset="0"/>
                            </a:rPr>
                            <m:t>𝑇𝑖𝑝𝑜</m:t>
                          </m:r>
                          <m:r>
                            <a:rPr lang="en-US" sz="1000" b="0" i="1" smtClean="0">
                              <a:latin typeface="Cambria Math" panose="02040503050406030204" pitchFamily="18" charset="0"/>
                            </a:rPr>
                            <m:t> </m:t>
                          </m:r>
                          <m:r>
                            <a:rPr lang="en-US" sz="1000" b="0" i="1" smtClean="0">
                              <a:latin typeface="Cambria Math" panose="02040503050406030204" pitchFamily="18" charset="0"/>
                            </a:rPr>
                            <m:t>𝑠𝑢𝑒𝑙𝑜</m:t>
                          </m:r>
                        </m:e>
                      </m:d>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𝐷</m:t>
                      </m:r>
                      <m:r>
                        <a:rPr lang="en-US" sz="1000" b="0" i="1" smtClean="0">
                          <a:latin typeface="Cambria Math" panose="02040503050406030204" pitchFamily="18" charset="0"/>
                        </a:rPr>
                        <m:t>=</m:t>
                      </m:r>
                      <m:r>
                        <a:rPr lang="en-US" sz="1000" b="0" i="1" smtClean="0">
                          <a:latin typeface="Cambria Math" panose="02040503050406030204" pitchFamily="18" charset="0"/>
                        </a:rPr>
                        <m:t>𝐸𝑠𝑐𝑜𝑟𝑟𝑒𝑛𝑡𝑖𝑎</m:t>
                      </m:r>
                      <m:r>
                        <a:rPr lang="en-US" sz="1000" b="0" i="1" smtClean="0">
                          <a:latin typeface="Cambria Math" panose="02040503050406030204" pitchFamily="18" charset="0"/>
                        </a:rPr>
                        <m:t> </m:t>
                      </m:r>
                      <m:r>
                        <a:rPr lang="en-US" sz="1000" b="0" i="1" smtClean="0">
                          <a:latin typeface="Cambria Math" panose="02040503050406030204" pitchFamily="18" charset="0"/>
                        </a:rPr>
                        <m:t>𝑉𝑒𝑔𝑒𝑡𝑎𝑐𝑖𝑜𝑛</m:t>
                      </m:r>
                    </m:oMath>
                  </m:oMathPara>
                </a14:m>
                <a:endParaRPr lang="en-US" sz="1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𝐿𝐴𝐼</m:t>
                      </m:r>
                      <m:r>
                        <a:rPr lang="en-US" sz="1000" b="0" i="1" smtClean="0">
                          <a:latin typeface="Cambria Math" panose="02040503050406030204" pitchFamily="18" charset="0"/>
                        </a:rPr>
                        <m:t>=</m:t>
                      </m:r>
                      <m:r>
                        <a:rPr lang="en-US" sz="1000" b="0" i="1" smtClean="0">
                          <a:latin typeface="Cambria Math" panose="02040503050406030204" pitchFamily="18" charset="0"/>
                        </a:rPr>
                        <m:t>𝑙𝑒𝑎𝑓</m:t>
                      </m:r>
                      <m:r>
                        <a:rPr lang="en-US" sz="1000" b="0" i="1" smtClean="0">
                          <a:latin typeface="Cambria Math" panose="02040503050406030204" pitchFamily="18" charset="0"/>
                        </a:rPr>
                        <m:t> </m:t>
                      </m:r>
                      <m:r>
                        <a:rPr lang="en-US" sz="1000" b="0" i="1" smtClean="0">
                          <a:latin typeface="Cambria Math" panose="02040503050406030204" pitchFamily="18" charset="0"/>
                        </a:rPr>
                        <m:t>𝑎𝑟𝑒𝑎</m:t>
                      </m:r>
                      <m:r>
                        <a:rPr lang="en-US" sz="1000" b="0" i="1" smtClean="0">
                          <a:latin typeface="Cambria Math" panose="02040503050406030204" pitchFamily="18" charset="0"/>
                        </a:rPr>
                        <m:t> </m:t>
                      </m:r>
                      <m:r>
                        <a:rPr lang="en-US" sz="1000" b="0" i="1" smtClean="0">
                          <a:latin typeface="Cambria Math" panose="02040503050406030204" pitchFamily="18" charset="0"/>
                        </a:rPr>
                        <m:t>𝑖𝑛𝑑𝑒𝑥</m:t>
                      </m:r>
                    </m:oMath>
                  </m:oMathPara>
                </a14:m>
                <a:endParaRPr lang="es-ES_tradnl" sz="1000" b="0" i="1" dirty="0">
                  <a:latin typeface="Cambria Math" panose="02040503050406030204" pitchFamily="18" charset="0"/>
                </a:endParaRPr>
              </a:p>
            </p:txBody>
          </p:sp>
        </mc:Choice>
        <mc:Fallback xmlns="">
          <p:sp>
            <p:nvSpPr>
              <p:cNvPr id="43" name="TextBox 42">
                <a:extLst>
                  <a:ext uri="{FF2B5EF4-FFF2-40B4-BE49-F238E27FC236}">
                    <a16:creationId xmlns:a16="http://schemas.microsoft.com/office/drawing/2014/main" id="{A41F5C9B-E8C4-6678-E342-D54A146645E3}"/>
                  </a:ext>
                </a:extLst>
              </p:cNvPr>
              <p:cNvSpPr txBox="1">
                <a:spLocks noRot="1" noChangeAspect="1" noMove="1" noResize="1" noEditPoints="1" noAdjustHandles="1" noChangeArrowheads="1" noChangeShapeType="1" noTextEdit="1"/>
              </p:cNvSpPr>
              <p:nvPr/>
            </p:nvSpPr>
            <p:spPr>
              <a:xfrm>
                <a:off x="6640397" y="2393960"/>
                <a:ext cx="1799210" cy="769441"/>
              </a:xfrm>
              <a:prstGeom prst="rect">
                <a:avLst/>
              </a:prstGeom>
              <a:blipFill>
                <a:blip r:embed="rId6"/>
                <a:stretch>
                  <a:fillRect l="-1399" t="-1613" r="-1399" b="-4839"/>
                </a:stretch>
              </a:blipFill>
            </p:spPr>
            <p:txBody>
              <a:bodyPr/>
              <a:lstStyle/>
              <a:p>
                <a:r>
                  <a:rPr lang="en-CO">
                    <a:noFill/>
                  </a:rPr>
                  <a:t> </a:t>
                </a:r>
              </a:p>
            </p:txBody>
          </p:sp>
        </mc:Fallback>
      </mc:AlternateContent>
      <p:sp>
        <p:nvSpPr>
          <p:cNvPr id="45" name="TextBox 44">
            <a:extLst>
              <a:ext uri="{FF2B5EF4-FFF2-40B4-BE49-F238E27FC236}">
                <a16:creationId xmlns:a16="http://schemas.microsoft.com/office/drawing/2014/main" id="{9B19F7E7-AF25-511F-0DD1-3B51C2D54C03}"/>
              </a:ext>
            </a:extLst>
          </p:cNvPr>
          <p:cNvSpPr txBox="1"/>
          <p:nvPr/>
        </p:nvSpPr>
        <p:spPr>
          <a:xfrm>
            <a:off x="6060547" y="4342859"/>
            <a:ext cx="2958911" cy="646331"/>
          </a:xfrm>
          <a:prstGeom prst="rect">
            <a:avLst/>
          </a:prstGeom>
          <a:noFill/>
        </p:spPr>
        <p:txBody>
          <a:bodyPr wrap="square">
            <a:spAutoFit/>
          </a:bodyPr>
          <a:lstStyle/>
          <a:p>
            <a:pPr algn="ctr"/>
            <a:r>
              <a:rPr lang="es-ES_tradnl" sz="900" dirty="0">
                <a:latin typeface="Avenir Book" panose="02000503020000020003" pitchFamily="2" charset="0"/>
              </a:rPr>
              <a:t>Cuando el tanque se llena o llega al punto de saturación el exceso de agua queda disponible para ser evaporada y lo que sobra se convierte en escorrentía superficial</a:t>
            </a:r>
          </a:p>
        </p:txBody>
      </p:sp>
      <p:cxnSp>
        <p:nvCxnSpPr>
          <p:cNvPr id="52" name="Straight Arrow Connector 51">
            <a:extLst>
              <a:ext uri="{FF2B5EF4-FFF2-40B4-BE49-F238E27FC236}">
                <a16:creationId xmlns:a16="http://schemas.microsoft.com/office/drawing/2014/main" id="{D5DA48E6-B61E-B37D-22E0-4CDDB1BC79A6}"/>
              </a:ext>
            </a:extLst>
          </p:cNvPr>
          <p:cNvCxnSpPr>
            <a:cxnSpLocks/>
            <a:stCxn id="31" idx="2"/>
            <a:endCxn id="29" idx="0"/>
          </p:cNvCxnSpPr>
          <p:nvPr/>
        </p:nvCxnSpPr>
        <p:spPr>
          <a:xfrm flipH="1">
            <a:off x="5008815" y="4312036"/>
            <a:ext cx="2441" cy="268606"/>
          </a:xfrm>
          <a:prstGeom prst="straightConnector1">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7F6249FF-2C04-5426-4D2F-C0737DB34645}"/>
              </a:ext>
            </a:extLst>
          </p:cNvPr>
          <p:cNvCxnSpPr>
            <a:cxnSpLocks/>
            <a:stCxn id="31" idx="3"/>
            <a:endCxn id="20" idx="2"/>
          </p:cNvCxnSpPr>
          <p:nvPr/>
        </p:nvCxnSpPr>
        <p:spPr>
          <a:xfrm flipV="1">
            <a:off x="5486400" y="3652525"/>
            <a:ext cx="1970341" cy="549898"/>
          </a:xfrm>
          <a:prstGeom prst="bentConnector2">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9076403-C374-49F1-C044-F468DC4C840B}"/>
              </a:ext>
            </a:extLst>
          </p:cNvPr>
          <p:cNvSpPr/>
          <p:nvPr/>
        </p:nvSpPr>
        <p:spPr>
          <a:xfrm>
            <a:off x="4536112" y="2398494"/>
            <a:ext cx="240631" cy="385010"/>
          </a:xfrm>
          <a:prstGeom prst="rect">
            <a:avLst/>
          </a:prstGeom>
          <a:solidFill>
            <a:srgbClr val="00B0F0">
              <a:alpha val="16508"/>
            </a:srgbClr>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92" name="TextBox 191">
            <a:extLst>
              <a:ext uri="{FF2B5EF4-FFF2-40B4-BE49-F238E27FC236}">
                <a16:creationId xmlns:a16="http://schemas.microsoft.com/office/drawing/2014/main" id="{C2566F00-CEB9-5AEA-99DD-321C98E0D6F1}"/>
              </a:ext>
            </a:extLst>
          </p:cNvPr>
          <p:cNvSpPr txBox="1"/>
          <p:nvPr/>
        </p:nvSpPr>
        <p:spPr>
          <a:xfrm>
            <a:off x="2689838" y="1629187"/>
            <a:ext cx="1583552" cy="276999"/>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Evapotranspiración</a:t>
            </a:r>
          </a:p>
        </p:txBody>
      </p:sp>
      <p:cxnSp>
        <p:nvCxnSpPr>
          <p:cNvPr id="197" name="Elbow Connector 196">
            <a:extLst>
              <a:ext uri="{FF2B5EF4-FFF2-40B4-BE49-F238E27FC236}">
                <a16:creationId xmlns:a16="http://schemas.microsoft.com/office/drawing/2014/main" id="{202B1E7E-AFBD-3876-8E86-A68930F8D9EB}"/>
              </a:ext>
            </a:extLst>
          </p:cNvPr>
          <p:cNvCxnSpPr>
            <a:cxnSpLocks/>
            <a:stCxn id="63" idx="0"/>
            <a:endCxn id="192" idx="2"/>
          </p:cNvCxnSpPr>
          <p:nvPr/>
        </p:nvCxnSpPr>
        <p:spPr>
          <a:xfrm rot="16200000" flipV="1">
            <a:off x="3822867" y="1564933"/>
            <a:ext cx="492308" cy="1174814"/>
          </a:xfrm>
          <a:prstGeom prst="bentConnector3">
            <a:avLst>
              <a:gd name="adj1" fmla="val 50000"/>
            </a:avLst>
          </a:prstGeom>
          <a:ln w="19050">
            <a:solidFill>
              <a:srgbClr val="00B0F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EA47E4C9-2D09-9987-9346-665BCBEDD80E}"/>
              </a:ext>
            </a:extLst>
          </p:cNvPr>
          <p:cNvSpPr txBox="1"/>
          <p:nvPr/>
        </p:nvSpPr>
        <p:spPr>
          <a:xfrm>
            <a:off x="2710360" y="978412"/>
            <a:ext cx="1545976"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Mismo enfoque Balance de energía</a:t>
            </a:r>
          </a:p>
        </p:txBody>
      </p:sp>
      <p:cxnSp>
        <p:nvCxnSpPr>
          <p:cNvPr id="203" name="Straight Arrow Connector 202">
            <a:extLst>
              <a:ext uri="{FF2B5EF4-FFF2-40B4-BE49-F238E27FC236}">
                <a16:creationId xmlns:a16="http://schemas.microsoft.com/office/drawing/2014/main" id="{601F91BF-CF69-0208-A763-EE311BF38A21}"/>
              </a:ext>
            </a:extLst>
          </p:cNvPr>
          <p:cNvCxnSpPr>
            <a:cxnSpLocks/>
            <a:stCxn id="192" idx="0"/>
            <a:endCxn id="202" idx="2"/>
          </p:cNvCxnSpPr>
          <p:nvPr/>
        </p:nvCxnSpPr>
        <p:spPr>
          <a:xfrm flipV="1">
            <a:off x="3481614" y="1440077"/>
            <a:ext cx="1734" cy="189110"/>
          </a:xfrm>
          <a:prstGeom prst="straightConnector1">
            <a:avLst/>
          </a:prstGeom>
          <a:ln w="19050">
            <a:solidFill>
              <a:srgbClr val="00B0F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08B6910D-C5CA-017C-A1BA-49EDD464A88E}"/>
                  </a:ext>
                </a:extLst>
              </p:cNvPr>
              <p:cNvSpPr txBox="1"/>
              <p:nvPr/>
            </p:nvSpPr>
            <p:spPr>
              <a:xfrm>
                <a:off x="5042163" y="1288344"/>
                <a:ext cx="165453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𝑚𝑎𝑥</m:t>
                          </m:r>
                        </m:sub>
                      </m:sSub>
                      <m:r>
                        <a:rPr lang="en-US" b="0" i="1" smtClean="0">
                          <a:latin typeface="Cambria Math" panose="02040503050406030204" pitchFamily="18" charset="0"/>
                        </a:rPr>
                        <m:t>=0.2</m:t>
                      </m:r>
                      <m:r>
                        <a:rPr lang="en-US" b="0" i="1" smtClean="0">
                          <a:latin typeface="Cambria Math" panose="02040503050406030204" pitchFamily="18" charset="0"/>
                        </a:rPr>
                        <m:t>𝑣𝑒𝑔𝐿𝐴𝐼</m:t>
                      </m:r>
                    </m:oMath>
                  </m:oMathPara>
                </a14:m>
                <a:endParaRPr lang="en-CO" sz="2000" dirty="0"/>
              </a:p>
            </p:txBody>
          </p:sp>
        </mc:Choice>
        <mc:Fallback xmlns="">
          <p:sp>
            <p:nvSpPr>
              <p:cNvPr id="207" name="TextBox 206">
                <a:extLst>
                  <a:ext uri="{FF2B5EF4-FFF2-40B4-BE49-F238E27FC236}">
                    <a16:creationId xmlns:a16="http://schemas.microsoft.com/office/drawing/2014/main" id="{08B6910D-C5CA-017C-A1BA-49EDD464A88E}"/>
                  </a:ext>
                </a:extLst>
              </p:cNvPr>
              <p:cNvSpPr txBox="1">
                <a:spLocks noRot="1" noChangeAspect="1" noMove="1" noResize="1" noEditPoints="1" noAdjustHandles="1" noChangeArrowheads="1" noChangeShapeType="1" noTextEdit="1"/>
              </p:cNvSpPr>
              <p:nvPr/>
            </p:nvSpPr>
            <p:spPr>
              <a:xfrm>
                <a:off x="5042163" y="1288344"/>
                <a:ext cx="1654537" cy="215444"/>
              </a:xfrm>
              <a:prstGeom prst="rect">
                <a:avLst/>
              </a:prstGeom>
              <a:blipFill>
                <a:blip r:embed="rId7"/>
                <a:stretch>
                  <a:fillRect b="-33333"/>
                </a:stretch>
              </a:blipFill>
            </p:spPr>
            <p:txBody>
              <a:bodyPr/>
              <a:lstStyle/>
              <a:p>
                <a:r>
                  <a:rPr lang="en-CO">
                    <a:noFill/>
                  </a:rPr>
                  <a:t> </a:t>
                </a:r>
              </a:p>
            </p:txBody>
          </p:sp>
        </mc:Fallback>
      </mc:AlternateContent>
      <p:sp>
        <p:nvSpPr>
          <p:cNvPr id="209" name="TextBox 208">
            <a:extLst>
              <a:ext uri="{FF2B5EF4-FFF2-40B4-BE49-F238E27FC236}">
                <a16:creationId xmlns:a16="http://schemas.microsoft.com/office/drawing/2014/main" id="{361829AC-30DC-3FA9-AFD3-0C11DA01CF37}"/>
              </a:ext>
            </a:extLst>
          </p:cNvPr>
          <p:cNvSpPr txBox="1"/>
          <p:nvPr/>
        </p:nvSpPr>
        <p:spPr>
          <a:xfrm>
            <a:off x="5008814" y="1803749"/>
            <a:ext cx="1713297"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Escorrentía en la superficie de las hojas</a:t>
            </a:r>
          </a:p>
        </p:txBody>
      </p:sp>
      <p:cxnSp>
        <p:nvCxnSpPr>
          <p:cNvPr id="210" name="Straight Arrow Connector 209">
            <a:extLst>
              <a:ext uri="{FF2B5EF4-FFF2-40B4-BE49-F238E27FC236}">
                <a16:creationId xmlns:a16="http://schemas.microsoft.com/office/drawing/2014/main" id="{833C19F0-9625-A81A-62A1-F26F2C005E5F}"/>
              </a:ext>
            </a:extLst>
          </p:cNvPr>
          <p:cNvCxnSpPr>
            <a:cxnSpLocks/>
            <a:stCxn id="209" idx="0"/>
            <a:endCxn id="207" idx="2"/>
          </p:cNvCxnSpPr>
          <p:nvPr/>
        </p:nvCxnSpPr>
        <p:spPr>
          <a:xfrm flipV="1">
            <a:off x="5865463" y="1503788"/>
            <a:ext cx="3969" cy="299961"/>
          </a:xfrm>
          <a:prstGeom prst="straightConnector1">
            <a:avLst/>
          </a:prstGeom>
          <a:ln w="19050">
            <a:solidFill>
              <a:srgbClr val="00B05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3" name="Elbow Connector 212">
            <a:extLst>
              <a:ext uri="{FF2B5EF4-FFF2-40B4-BE49-F238E27FC236}">
                <a16:creationId xmlns:a16="http://schemas.microsoft.com/office/drawing/2014/main" id="{3E17957F-4929-8831-0DCA-50EB6C1205D5}"/>
              </a:ext>
            </a:extLst>
          </p:cNvPr>
          <p:cNvCxnSpPr>
            <a:cxnSpLocks/>
            <a:stCxn id="224" idx="3"/>
            <a:endCxn id="209" idx="2"/>
          </p:cNvCxnSpPr>
          <p:nvPr/>
        </p:nvCxnSpPr>
        <p:spPr>
          <a:xfrm flipV="1">
            <a:off x="5266887" y="2265414"/>
            <a:ext cx="598576" cy="325235"/>
          </a:xfrm>
          <a:prstGeom prst="bentConnector2">
            <a:avLst/>
          </a:prstGeom>
          <a:ln w="19050">
            <a:solidFill>
              <a:srgbClr val="00B05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FDC71DC2-ECF0-2FFB-460F-498BC069FBF9}"/>
                  </a:ext>
                </a:extLst>
              </p:cNvPr>
              <p:cNvSpPr txBox="1"/>
              <p:nvPr/>
            </p:nvSpPr>
            <p:spPr>
              <a:xfrm>
                <a:off x="7108197" y="1922386"/>
                <a:ext cx="1305344"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𝑣𝑒𝑔𝑃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𝑣</m:t>
                          </m:r>
                        </m:sub>
                      </m:sSub>
                    </m:oMath>
                  </m:oMathPara>
                </a14:m>
                <a:endParaRPr lang="en-CO" sz="2000" dirty="0"/>
              </a:p>
            </p:txBody>
          </p:sp>
        </mc:Choice>
        <mc:Fallback xmlns="">
          <p:sp>
            <p:nvSpPr>
              <p:cNvPr id="218" name="TextBox 217">
                <a:extLst>
                  <a:ext uri="{FF2B5EF4-FFF2-40B4-BE49-F238E27FC236}">
                    <a16:creationId xmlns:a16="http://schemas.microsoft.com/office/drawing/2014/main" id="{FDC71DC2-ECF0-2FFB-460F-498BC069FBF9}"/>
                  </a:ext>
                </a:extLst>
              </p:cNvPr>
              <p:cNvSpPr txBox="1">
                <a:spLocks noRot="1" noChangeAspect="1" noMove="1" noResize="1" noEditPoints="1" noAdjustHandles="1" noChangeArrowheads="1" noChangeShapeType="1" noTextEdit="1"/>
              </p:cNvSpPr>
              <p:nvPr/>
            </p:nvSpPr>
            <p:spPr>
              <a:xfrm>
                <a:off x="7108197" y="1922386"/>
                <a:ext cx="1305344" cy="215444"/>
              </a:xfrm>
              <a:prstGeom prst="rect">
                <a:avLst/>
              </a:prstGeom>
              <a:blipFill>
                <a:blip r:embed="rId8"/>
                <a:stretch>
                  <a:fillRect b="-33333"/>
                </a:stretch>
              </a:blipFill>
            </p:spPr>
            <p:txBody>
              <a:bodyPr/>
              <a:lstStyle/>
              <a:p>
                <a:r>
                  <a:rPr lang="en-CO">
                    <a:noFill/>
                  </a:rPr>
                  <a:t> </a:t>
                </a:r>
              </a:p>
            </p:txBody>
          </p:sp>
        </mc:Fallback>
      </mc:AlternateContent>
      <p:cxnSp>
        <p:nvCxnSpPr>
          <p:cNvPr id="219" name="Straight Arrow Connector 218">
            <a:extLst>
              <a:ext uri="{FF2B5EF4-FFF2-40B4-BE49-F238E27FC236}">
                <a16:creationId xmlns:a16="http://schemas.microsoft.com/office/drawing/2014/main" id="{78DCE4B9-FE0D-8928-9476-C1C655195D96}"/>
              </a:ext>
            </a:extLst>
          </p:cNvPr>
          <p:cNvCxnSpPr>
            <a:cxnSpLocks/>
            <a:stCxn id="209" idx="3"/>
            <a:endCxn id="218" idx="1"/>
          </p:cNvCxnSpPr>
          <p:nvPr/>
        </p:nvCxnSpPr>
        <p:spPr>
          <a:xfrm flipV="1">
            <a:off x="6722111" y="2030108"/>
            <a:ext cx="386086" cy="4474"/>
          </a:xfrm>
          <a:prstGeom prst="straightConnector1">
            <a:avLst/>
          </a:prstGeom>
          <a:ln w="19050">
            <a:solidFill>
              <a:srgbClr val="00B05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3F6A635F-5770-44B1-B535-FA26FBF4727E}"/>
              </a:ext>
            </a:extLst>
          </p:cNvPr>
          <p:cNvSpPr/>
          <p:nvPr/>
        </p:nvSpPr>
        <p:spPr>
          <a:xfrm>
            <a:off x="5026256" y="2398144"/>
            <a:ext cx="240631" cy="385010"/>
          </a:xfrm>
          <a:prstGeom prst="rect">
            <a:avLst/>
          </a:prstGeom>
          <a:solidFill>
            <a:srgbClr val="00B050">
              <a:alpha val="16508"/>
            </a:srgbClr>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227" name="TextBox 226">
            <a:extLst>
              <a:ext uri="{FF2B5EF4-FFF2-40B4-BE49-F238E27FC236}">
                <a16:creationId xmlns:a16="http://schemas.microsoft.com/office/drawing/2014/main" id="{5CF74C64-1A7A-5158-21FC-5E89632869A8}"/>
              </a:ext>
            </a:extLst>
          </p:cNvPr>
          <p:cNvSpPr txBox="1"/>
          <p:nvPr/>
        </p:nvSpPr>
        <p:spPr>
          <a:xfrm>
            <a:off x="6822815" y="1216754"/>
            <a:ext cx="2133695" cy="507831"/>
          </a:xfrm>
          <a:prstGeom prst="rect">
            <a:avLst/>
          </a:prstGeom>
          <a:noFill/>
        </p:spPr>
        <p:txBody>
          <a:bodyPr wrap="square">
            <a:spAutoFit/>
          </a:bodyPr>
          <a:lstStyle/>
          <a:p>
            <a:pPr algn="ctr"/>
            <a:r>
              <a:rPr lang="es-ES_tradnl" sz="900" dirty="0">
                <a:latin typeface="Avenir Book" panose="02000503020000020003" pitchFamily="2" charset="0"/>
              </a:rPr>
              <a:t>Modelo de tanque cuya capacidad máxima es el único parámetro, al cual llamaremos </a:t>
            </a:r>
            <a:r>
              <a:rPr lang="es-ES_tradnl" sz="900" dirty="0" err="1">
                <a:latin typeface="Avenir Book" panose="02000503020000020003" pitchFamily="2" charset="0"/>
              </a:rPr>
              <a:t>W</a:t>
            </a:r>
            <a:r>
              <a:rPr lang="es-ES_tradnl" sz="900" baseline="-25000" dirty="0" err="1">
                <a:latin typeface="Avenir Book" panose="02000503020000020003" pitchFamily="2" charset="0"/>
              </a:rPr>
              <a:t>max</a:t>
            </a:r>
            <a:endParaRPr lang="es-ES_tradnl" sz="900" baseline="-25000" dirty="0">
              <a:latin typeface="Avenir Book" panose="02000503020000020003" pitchFamily="2" charset="0"/>
            </a:endParaRPr>
          </a:p>
        </p:txBody>
      </p:sp>
      <p:cxnSp>
        <p:nvCxnSpPr>
          <p:cNvPr id="228" name="Elbow Connector 227">
            <a:extLst>
              <a:ext uri="{FF2B5EF4-FFF2-40B4-BE49-F238E27FC236}">
                <a16:creationId xmlns:a16="http://schemas.microsoft.com/office/drawing/2014/main" id="{5EB902E4-B456-1045-E821-6F81B5A9CAE7}"/>
              </a:ext>
            </a:extLst>
          </p:cNvPr>
          <p:cNvCxnSpPr>
            <a:cxnSpLocks/>
            <a:stCxn id="16" idx="2"/>
            <a:endCxn id="22" idx="0"/>
          </p:cNvCxnSpPr>
          <p:nvPr/>
        </p:nvCxnSpPr>
        <p:spPr>
          <a:xfrm rot="5400000">
            <a:off x="2849433" y="2616081"/>
            <a:ext cx="1031333" cy="1527894"/>
          </a:xfrm>
          <a:prstGeom prst="bentConnector3">
            <a:avLst>
              <a:gd name="adj1" fmla="val 66800"/>
            </a:avLst>
          </a:prstGeom>
          <a:ln w="19050">
            <a:solidFill>
              <a:srgbClr val="FF0000">
                <a:alpha val="44771"/>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5" name="Rectangle 234">
            <a:extLst>
              <a:ext uri="{FF2B5EF4-FFF2-40B4-BE49-F238E27FC236}">
                <a16:creationId xmlns:a16="http://schemas.microsoft.com/office/drawing/2014/main" id="{D27406D4-DD05-D4DA-8E0D-79226ED1A16D}"/>
              </a:ext>
            </a:extLst>
          </p:cNvPr>
          <p:cNvSpPr/>
          <p:nvPr/>
        </p:nvSpPr>
        <p:spPr>
          <a:xfrm>
            <a:off x="3591798" y="2398144"/>
            <a:ext cx="240631" cy="385010"/>
          </a:xfrm>
          <a:prstGeom prst="rect">
            <a:avLst/>
          </a:prstGeom>
          <a:solidFill>
            <a:srgbClr val="7030A0">
              <a:alpha val="16508"/>
            </a:srgbClr>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236" name="TextBox 235">
            <a:extLst>
              <a:ext uri="{FF2B5EF4-FFF2-40B4-BE49-F238E27FC236}">
                <a16:creationId xmlns:a16="http://schemas.microsoft.com/office/drawing/2014/main" id="{F35112D3-5294-FC03-7845-980D1F390E44}"/>
              </a:ext>
            </a:extLst>
          </p:cNvPr>
          <p:cNvSpPr txBox="1"/>
          <p:nvPr/>
        </p:nvSpPr>
        <p:spPr>
          <a:xfrm>
            <a:off x="1364920" y="2918556"/>
            <a:ext cx="1438342"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Precipitación</a:t>
            </a:r>
          </a:p>
          <a:p>
            <a:pPr algn="ctr"/>
            <a:r>
              <a:rPr lang="es-ES_tradnl" sz="1200" dirty="0">
                <a:solidFill>
                  <a:schemeClr val="tx1"/>
                </a:solidFill>
                <a:highlight>
                  <a:schemeClr val="lt1"/>
                </a:highlight>
                <a:latin typeface="Avenir Book" panose="02000503020000020003" pitchFamily="2" charset="0"/>
                <a:cs typeface="Courier New"/>
              </a:rPr>
              <a:t>No interceptada </a:t>
            </a:r>
          </a:p>
        </p:txBody>
      </p:sp>
      <p:sp>
        <p:nvSpPr>
          <p:cNvPr id="237" name="TextBox 236">
            <a:extLst>
              <a:ext uri="{FF2B5EF4-FFF2-40B4-BE49-F238E27FC236}">
                <a16:creationId xmlns:a16="http://schemas.microsoft.com/office/drawing/2014/main" id="{9A2A26B1-73DE-4907-07BE-3816581B50D1}"/>
              </a:ext>
            </a:extLst>
          </p:cNvPr>
          <p:cNvSpPr txBox="1"/>
          <p:nvPr/>
        </p:nvSpPr>
        <p:spPr>
          <a:xfrm>
            <a:off x="185195" y="3016404"/>
            <a:ext cx="854235" cy="276999"/>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Forzador </a:t>
            </a:r>
          </a:p>
        </p:txBody>
      </p:sp>
      <p:cxnSp>
        <p:nvCxnSpPr>
          <p:cNvPr id="238" name="Elbow Connector 237">
            <a:extLst>
              <a:ext uri="{FF2B5EF4-FFF2-40B4-BE49-F238E27FC236}">
                <a16:creationId xmlns:a16="http://schemas.microsoft.com/office/drawing/2014/main" id="{44B5AD0F-A71E-F825-FCE3-EB81495A1D44}"/>
              </a:ext>
            </a:extLst>
          </p:cNvPr>
          <p:cNvCxnSpPr>
            <a:cxnSpLocks/>
            <a:stCxn id="235" idx="2"/>
            <a:endCxn id="236" idx="3"/>
          </p:cNvCxnSpPr>
          <p:nvPr/>
        </p:nvCxnSpPr>
        <p:spPr>
          <a:xfrm rot="5400000">
            <a:off x="3074571" y="2511845"/>
            <a:ext cx="366235" cy="908852"/>
          </a:xfrm>
          <a:prstGeom prst="bentConnector2">
            <a:avLst/>
          </a:prstGeom>
          <a:ln w="19050">
            <a:solidFill>
              <a:srgbClr val="7030A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10573EF9-3585-1828-06E0-EADDA5650FC7}"/>
              </a:ext>
            </a:extLst>
          </p:cNvPr>
          <p:cNvCxnSpPr>
            <a:cxnSpLocks/>
            <a:stCxn id="236" idx="1"/>
            <a:endCxn id="237" idx="3"/>
          </p:cNvCxnSpPr>
          <p:nvPr/>
        </p:nvCxnSpPr>
        <p:spPr>
          <a:xfrm flipH="1">
            <a:off x="1039430" y="3149389"/>
            <a:ext cx="325490" cy="5515"/>
          </a:xfrm>
          <a:prstGeom prst="straightConnector1">
            <a:avLst/>
          </a:prstGeom>
          <a:ln w="19050">
            <a:solidFill>
              <a:srgbClr val="7030A0">
                <a:alpha val="45000"/>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AD81CE81-FD61-59C0-E755-2117347D3844}"/>
              </a:ext>
            </a:extLst>
          </p:cNvPr>
          <p:cNvSpPr txBox="1"/>
          <p:nvPr/>
        </p:nvSpPr>
        <p:spPr>
          <a:xfrm>
            <a:off x="914982" y="1694928"/>
            <a:ext cx="1583552"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Almacenamiento de humedad del suelo </a:t>
            </a:r>
          </a:p>
        </p:txBody>
      </p:sp>
      <p:cxnSp>
        <p:nvCxnSpPr>
          <p:cNvPr id="254" name="Elbow Connector 253">
            <a:extLst>
              <a:ext uri="{FF2B5EF4-FFF2-40B4-BE49-F238E27FC236}">
                <a16:creationId xmlns:a16="http://schemas.microsoft.com/office/drawing/2014/main" id="{14F96F6A-D1A7-8CB6-F394-6E053DBF4F48}"/>
              </a:ext>
            </a:extLst>
          </p:cNvPr>
          <p:cNvCxnSpPr>
            <a:cxnSpLocks/>
            <a:stCxn id="258" idx="1"/>
            <a:endCxn id="253" idx="2"/>
          </p:cNvCxnSpPr>
          <p:nvPr/>
        </p:nvCxnSpPr>
        <p:spPr>
          <a:xfrm rot="10800000">
            <a:off x="1706759" y="2156593"/>
            <a:ext cx="1272229" cy="435392"/>
          </a:xfrm>
          <a:prstGeom prst="bentConnector2">
            <a:avLst/>
          </a:prstGeom>
          <a:ln w="19050">
            <a:solidFill>
              <a:schemeClr val="accent4">
                <a:lumMod val="75000"/>
                <a:alpha val="4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8" name="Rectangle 257">
            <a:extLst>
              <a:ext uri="{FF2B5EF4-FFF2-40B4-BE49-F238E27FC236}">
                <a16:creationId xmlns:a16="http://schemas.microsoft.com/office/drawing/2014/main" id="{3D7E0146-A1FF-C104-4F8B-8A83C6E5D927}"/>
              </a:ext>
            </a:extLst>
          </p:cNvPr>
          <p:cNvSpPr/>
          <p:nvPr/>
        </p:nvSpPr>
        <p:spPr>
          <a:xfrm>
            <a:off x="2978987" y="2265414"/>
            <a:ext cx="363298" cy="653141"/>
          </a:xfrm>
          <a:prstGeom prst="rect">
            <a:avLst/>
          </a:prstGeom>
          <a:solidFill>
            <a:schemeClr val="accent4">
              <a:lumMod val="75000"/>
              <a:alpha val="16508"/>
            </a:schemeClr>
          </a:solid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Tree>
    <p:extLst>
      <p:ext uri="{BB962C8B-B14F-4D97-AF65-F5344CB8AC3E}">
        <p14:creationId xmlns:p14="http://schemas.microsoft.com/office/powerpoint/2010/main" val="171864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9" grpId="0"/>
      <p:bldP spid="31" grpId="0"/>
      <p:bldP spid="43" grpId="0"/>
      <p:bldP spid="45" grpId="0"/>
      <p:bldP spid="192" grpId="0"/>
      <p:bldP spid="202" grpId="0"/>
      <p:bldP spid="207" grpId="0"/>
      <p:bldP spid="209" grpId="0"/>
      <p:bldP spid="218" grpId="0"/>
      <p:bldP spid="227" grpId="0"/>
      <p:bldP spid="236" grpId="0"/>
      <p:bldP spid="237" grpId="0"/>
      <p:bldP spid="2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8FA9335-D931-0E43-17CD-054B8DD456C6}"/>
              </a:ext>
            </a:extLst>
          </p:cNvPr>
          <p:cNvPicPr>
            <a:picLocks noChangeAspect="1"/>
          </p:cNvPicPr>
          <p:nvPr/>
        </p:nvPicPr>
        <p:blipFill>
          <a:blip r:embed="rId3"/>
          <a:stretch>
            <a:fillRect/>
          </a:stretch>
        </p:blipFill>
        <p:spPr>
          <a:xfrm>
            <a:off x="1020724" y="387104"/>
            <a:ext cx="7102552" cy="4495579"/>
          </a:xfrm>
          <a:prstGeom prst="rect">
            <a:avLst/>
          </a:prstGeom>
        </p:spPr>
      </p:pic>
    </p:spTree>
    <p:extLst>
      <p:ext uri="{BB962C8B-B14F-4D97-AF65-F5344CB8AC3E}">
        <p14:creationId xmlns:p14="http://schemas.microsoft.com/office/powerpoint/2010/main" val="142217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3CE49A-D69A-4C93-B920-976690F99075}"/>
              </a:ext>
            </a:extLst>
          </p:cNvPr>
          <p:cNvPicPr>
            <a:picLocks noChangeAspect="1"/>
          </p:cNvPicPr>
          <p:nvPr/>
        </p:nvPicPr>
        <p:blipFill>
          <a:blip r:embed="rId3"/>
          <a:stretch>
            <a:fillRect/>
          </a:stretch>
        </p:blipFill>
        <p:spPr>
          <a:xfrm>
            <a:off x="414779" y="1054017"/>
            <a:ext cx="8212215" cy="4089483"/>
          </a:xfrm>
          <a:prstGeom prst="rect">
            <a:avLst/>
          </a:prstGeom>
        </p:spPr>
      </p:pic>
      <p:sp>
        <p:nvSpPr>
          <p:cNvPr id="5" name="Google Shape;215;p36">
            <a:extLst>
              <a:ext uri="{FF2B5EF4-FFF2-40B4-BE49-F238E27FC236}">
                <a16:creationId xmlns:a16="http://schemas.microsoft.com/office/drawing/2014/main" id="{11D0939D-BA5C-02CC-EF26-E0BFD3AD0773}"/>
              </a:ext>
            </a:extLst>
          </p:cNvPr>
          <p:cNvSpPr txBox="1">
            <a:spLocks/>
          </p:cNvSpPr>
          <p:nvPr/>
        </p:nvSpPr>
        <p:spPr>
          <a:xfrm>
            <a:off x="115503" y="420959"/>
            <a:ext cx="8716797" cy="8650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lnSpc>
                <a:spcPct val="115000"/>
              </a:lnSpc>
              <a:spcAft>
                <a:spcPts val="1200"/>
              </a:spcAft>
              <a:buSzPts val="1100"/>
            </a:pPr>
            <a:r>
              <a:rPr lang="es-ES_tradnl" kern="1200" dirty="0" err="1">
                <a:solidFill>
                  <a:srgbClr val="304B72"/>
                </a:solidFill>
                <a:latin typeface="Avenir Book" panose="02000503020000020003" pitchFamily="2" charset="0"/>
                <a:ea typeface="+mn-ea"/>
                <a:cs typeface="+mn-cs"/>
              </a:rPr>
              <a:t>Seasonal</a:t>
            </a:r>
            <a:r>
              <a:rPr lang="es-ES_tradnl" kern="1200" dirty="0">
                <a:solidFill>
                  <a:srgbClr val="304B72"/>
                </a:solidFill>
                <a:latin typeface="Avenir Book" panose="02000503020000020003" pitchFamily="2" charset="0"/>
                <a:ea typeface="+mn-ea"/>
                <a:cs typeface="+mn-cs"/>
              </a:rPr>
              <a:t> Albedo </a:t>
            </a:r>
            <a:r>
              <a:rPr lang="es-ES_tradnl" kern="1200" dirty="0" err="1">
                <a:solidFill>
                  <a:srgbClr val="304B72"/>
                </a:solidFill>
                <a:latin typeface="Avenir Book" panose="02000503020000020003" pitchFamily="2" charset="0"/>
                <a:ea typeface="+mn-ea"/>
                <a:cs typeface="+mn-cs"/>
              </a:rPr>
              <a:t>change</a:t>
            </a:r>
            <a:r>
              <a:rPr lang="es-ES_tradnl" kern="1200" dirty="0">
                <a:solidFill>
                  <a:srgbClr val="304B72"/>
                </a:solidFill>
                <a:latin typeface="Avenir Book" panose="02000503020000020003" pitchFamily="2" charset="0"/>
                <a:ea typeface="+mn-ea"/>
                <a:cs typeface="+mn-cs"/>
              </a:rPr>
              <a:t> </a:t>
            </a:r>
          </a:p>
        </p:txBody>
      </p:sp>
    </p:spTree>
    <p:extLst>
      <p:ext uri="{BB962C8B-B14F-4D97-AF65-F5344CB8AC3E}">
        <p14:creationId xmlns:p14="http://schemas.microsoft.com/office/powerpoint/2010/main" val="391674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561900" y="464275"/>
            <a:ext cx="8270400" cy="865050"/>
          </a:xfrm>
          <a:prstGeom prst="rect">
            <a:avLst/>
          </a:prstGeom>
        </p:spPr>
        <p:txBody>
          <a:bodyPr spcFirstLastPara="1" wrap="square" lIns="91425" tIns="91425" rIns="91425" bIns="91425" anchor="t" anchorCtr="0">
            <a:normAutofit/>
          </a:bodyPr>
          <a:lstStyle/>
          <a:p>
            <a:pPr marL="0" lvl="0" indent="0" algn="r" rtl="0">
              <a:lnSpc>
                <a:spcPct val="115000"/>
              </a:lnSpc>
              <a:spcBef>
                <a:spcPts val="0"/>
              </a:spcBef>
              <a:spcAft>
                <a:spcPts val="1200"/>
              </a:spcAft>
              <a:buClr>
                <a:schemeClr val="dk1"/>
              </a:buClr>
              <a:buSzPts val="1100"/>
              <a:buFont typeface="Arial"/>
              <a:buNone/>
            </a:pPr>
            <a:r>
              <a:rPr lang="es" kern="1200" dirty="0">
                <a:solidFill>
                  <a:srgbClr val="304B72"/>
                </a:solidFill>
                <a:latin typeface="Avenir Book" panose="02000503020000020003" pitchFamily="2" charset="0"/>
                <a:ea typeface="+mn-ea"/>
                <a:cs typeface="+mn-cs"/>
              </a:rPr>
              <a:t>Parametros – Land Surface models </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A0DC1F0-226B-0726-DA55-AA451E7D7FBF}"/>
              </a:ext>
            </a:extLst>
          </p:cNvPr>
          <p:cNvPicPr>
            <a:picLocks noChangeAspect="1"/>
          </p:cNvPicPr>
          <p:nvPr/>
        </p:nvPicPr>
        <p:blipFill>
          <a:blip r:embed="rId3"/>
          <a:stretch>
            <a:fillRect/>
          </a:stretch>
        </p:blipFill>
        <p:spPr>
          <a:xfrm>
            <a:off x="869909" y="1149018"/>
            <a:ext cx="3176999" cy="3394106"/>
          </a:xfrm>
          <a:prstGeom prst="rect">
            <a:avLst/>
          </a:prstGeom>
        </p:spPr>
      </p:pic>
      <p:pic>
        <p:nvPicPr>
          <p:cNvPr id="9" name="Picture 8">
            <a:extLst>
              <a:ext uri="{FF2B5EF4-FFF2-40B4-BE49-F238E27FC236}">
                <a16:creationId xmlns:a16="http://schemas.microsoft.com/office/drawing/2014/main" id="{88210CE0-DAC5-4D36-69AE-1E6FB5704FD1}"/>
              </a:ext>
            </a:extLst>
          </p:cNvPr>
          <p:cNvPicPr>
            <a:picLocks noChangeAspect="1"/>
          </p:cNvPicPr>
          <p:nvPr/>
        </p:nvPicPr>
        <p:blipFill>
          <a:blip r:embed="rId4"/>
          <a:stretch>
            <a:fillRect/>
          </a:stretch>
        </p:blipFill>
        <p:spPr>
          <a:xfrm>
            <a:off x="4697100" y="1562100"/>
            <a:ext cx="3587750" cy="2019300"/>
          </a:xfrm>
          <a:prstGeom prst="rect">
            <a:avLst/>
          </a:prstGeom>
        </p:spPr>
      </p:pic>
      <p:sp>
        <p:nvSpPr>
          <p:cNvPr id="10" name="TextBox 9">
            <a:extLst>
              <a:ext uri="{FF2B5EF4-FFF2-40B4-BE49-F238E27FC236}">
                <a16:creationId xmlns:a16="http://schemas.microsoft.com/office/drawing/2014/main" id="{F64CD11C-4EAB-E0B9-E636-D05C6CAE5BF4}"/>
              </a:ext>
            </a:extLst>
          </p:cNvPr>
          <p:cNvSpPr txBox="1"/>
          <p:nvPr/>
        </p:nvSpPr>
        <p:spPr>
          <a:xfrm>
            <a:off x="636744" y="4513351"/>
            <a:ext cx="3643328" cy="369332"/>
          </a:xfrm>
          <a:prstGeom prst="rect">
            <a:avLst/>
          </a:prstGeom>
          <a:noFill/>
        </p:spPr>
        <p:txBody>
          <a:bodyPr wrap="square">
            <a:spAutoFit/>
          </a:bodyPr>
          <a:lstStyle/>
          <a:p>
            <a:pPr algn="ctr"/>
            <a:r>
              <a:rPr lang="es-ES_tradnl" sz="1800" dirty="0">
                <a:solidFill>
                  <a:schemeClr val="tx1"/>
                </a:solidFill>
                <a:highlight>
                  <a:schemeClr val="lt1"/>
                </a:highlight>
                <a:latin typeface="Avenir Book" panose="02000503020000020003" pitchFamily="2" charset="0"/>
                <a:cs typeface="Courier New"/>
              </a:rPr>
              <a:t>Parámetros Uso del suelo </a:t>
            </a:r>
          </a:p>
        </p:txBody>
      </p:sp>
      <p:sp>
        <p:nvSpPr>
          <p:cNvPr id="12" name="TextBox 11">
            <a:extLst>
              <a:ext uri="{FF2B5EF4-FFF2-40B4-BE49-F238E27FC236}">
                <a16:creationId xmlns:a16="http://schemas.microsoft.com/office/drawing/2014/main" id="{097BEBA8-CCB5-CD34-2A60-B37A4C60A87D}"/>
              </a:ext>
            </a:extLst>
          </p:cNvPr>
          <p:cNvSpPr txBox="1"/>
          <p:nvPr/>
        </p:nvSpPr>
        <p:spPr>
          <a:xfrm>
            <a:off x="4669311" y="3629509"/>
            <a:ext cx="3643328" cy="369332"/>
          </a:xfrm>
          <a:prstGeom prst="rect">
            <a:avLst/>
          </a:prstGeom>
          <a:noFill/>
        </p:spPr>
        <p:txBody>
          <a:bodyPr wrap="square">
            <a:spAutoFit/>
          </a:bodyPr>
          <a:lstStyle/>
          <a:p>
            <a:pPr algn="ctr"/>
            <a:r>
              <a:rPr lang="es-ES_tradnl" sz="1800" dirty="0">
                <a:solidFill>
                  <a:schemeClr val="tx1"/>
                </a:solidFill>
                <a:highlight>
                  <a:schemeClr val="lt1"/>
                </a:highlight>
                <a:latin typeface="Avenir Book" panose="02000503020000020003" pitchFamily="2" charset="0"/>
                <a:cs typeface="Courier New"/>
              </a:rPr>
              <a:t>Parámetros Tipo de suelo **</a:t>
            </a:r>
          </a:p>
        </p:txBody>
      </p:sp>
      <p:sp>
        <p:nvSpPr>
          <p:cNvPr id="13" name="TextBox 12">
            <a:extLst>
              <a:ext uri="{FF2B5EF4-FFF2-40B4-BE49-F238E27FC236}">
                <a16:creationId xmlns:a16="http://schemas.microsoft.com/office/drawing/2014/main" id="{1850E313-BFC8-6FA2-2A8D-9201606AE2DD}"/>
              </a:ext>
            </a:extLst>
          </p:cNvPr>
          <p:cNvSpPr txBox="1"/>
          <p:nvPr/>
        </p:nvSpPr>
        <p:spPr>
          <a:xfrm>
            <a:off x="4186989" y="4053659"/>
            <a:ext cx="4870384" cy="307777"/>
          </a:xfrm>
          <a:prstGeom prst="rect">
            <a:avLst/>
          </a:prstGeom>
          <a:noFill/>
        </p:spPr>
        <p:txBody>
          <a:bodyPr wrap="square">
            <a:spAutoFit/>
          </a:bodyPr>
          <a:lstStyle/>
          <a:p>
            <a:pPr algn="ctr"/>
            <a:r>
              <a:rPr lang="es-ES_tradnl" dirty="0">
                <a:solidFill>
                  <a:schemeClr val="tx1"/>
                </a:solidFill>
                <a:highlight>
                  <a:srgbClr val="FFFF00"/>
                </a:highlight>
                <a:latin typeface="Avenir Book" panose="02000503020000020003" pitchFamily="2" charset="0"/>
                <a:cs typeface="Courier New"/>
              </a:rPr>
              <a:t>** Los tipos de suelo sin son representativos de la región ? </a:t>
            </a:r>
          </a:p>
        </p:txBody>
      </p:sp>
    </p:spTree>
    <p:extLst>
      <p:ext uri="{BB962C8B-B14F-4D97-AF65-F5344CB8AC3E}">
        <p14:creationId xmlns:p14="http://schemas.microsoft.com/office/powerpoint/2010/main" val="361207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561900" y="464275"/>
            <a:ext cx="8270400" cy="865050"/>
          </a:xfrm>
          <a:prstGeom prst="rect">
            <a:avLst/>
          </a:prstGeom>
        </p:spPr>
        <p:txBody>
          <a:bodyPr spcFirstLastPara="1" wrap="square" lIns="91425" tIns="91425" rIns="91425" bIns="91425" anchor="t" anchorCtr="0">
            <a:normAutofit/>
          </a:bodyPr>
          <a:lstStyle/>
          <a:p>
            <a:pPr marL="0" lvl="0" indent="0" algn="r" rtl="0">
              <a:lnSpc>
                <a:spcPct val="115000"/>
              </a:lnSpc>
              <a:spcBef>
                <a:spcPts val="0"/>
              </a:spcBef>
              <a:spcAft>
                <a:spcPts val="1200"/>
              </a:spcAft>
              <a:buClr>
                <a:schemeClr val="dk1"/>
              </a:buClr>
              <a:buSzPts val="1100"/>
              <a:buFont typeface="Arial"/>
              <a:buNone/>
            </a:pPr>
            <a:r>
              <a:rPr lang="es" kern="1200" dirty="0">
                <a:solidFill>
                  <a:srgbClr val="304B72"/>
                </a:solidFill>
                <a:latin typeface="Avenir Book" panose="02000503020000020003" pitchFamily="2" charset="0"/>
                <a:ea typeface="+mn-ea"/>
                <a:cs typeface="+mn-cs"/>
              </a:rPr>
              <a:t>Diferencias entre parametrizaciones</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9A679FBE-5206-62FA-64B9-8B352619E46B}"/>
              </a:ext>
            </a:extLst>
          </p:cNvPr>
          <p:cNvGraphicFramePr>
            <a:graphicFrameLocks noGrp="1"/>
          </p:cNvGraphicFramePr>
          <p:nvPr>
            <p:extLst>
              <p:ext uri="{D42A27DB-BD31-4B8C-83A1-F6EECF244321}">
                <p14:modId xmlns:p14="http://schemas.microsoft.com/office/powerpoint/2010/main" val="2407184736"/>
              </p:ext>
            </p:extLst>
          </p:nvPr>
        </p:nvGraphicFramePr>
        <p:xfrm>
          <a:off x="1142279" y="1714033"/>
          <a:ext cx="7109641" cy="1854200"/>
        </p:xfrm>
        <a:graphic>
          <a:graphicData uri="http://schemas.openxmlformats.org/drawingml/2006/table">
            <a:tbl>
              <a:tblPr firstRow="1" bandRow="1">
                <a:tableStyleId>{1FECB4D8-DB02-4DC6-A0A2-4F2EBAE1DC90}</a:tableStyleId>
              </a:tblPr>
              <a:tblGrid>
                <a:gridCol w="1728912">
                  <a:extLst>
                    <a:ext uri="{9D8B030D-6E8A-4147-A177-3AD203B41FA5}">
                      <a16:colId xmlns:a16="http://schemas.microsoft.com/office/drawing/2014/main" val="3108073038"/>
                    </a:ext>
                  </a:extLst>
                </a:gridCol>
                <a:gridCol w="2204185">
                  <a:extLst>
                    <a:ext uri="{9D8B030D-6E8A-4147-A177-3AD203B41FA5}">
                      <a16:colId xmlns:a16="http://schemas.microsoft.com/office/drawing/2014/main" val="438906376"/>
                    </a:ext>
                  </a:extLst>
                </a:gridCol>
                <a:gridCol w="702644">
                  <a:extLst>
                    <a:ext uri="{9D8B030D-6E8A-4147-A177-3AD203B41FA5}">
                      <a16:colId xmlns:a16="http://schemas.microsoft.com/office/drawing/2014/main" val="3977083556"/>
                    </a:ext>
                  </a:extLst>
                </a:gridCol>
                <a:gridCol w="808522">
                  <a:extLst>
                    <a:ext uri="{9D8B030D-6E8A-4147-A177-3AD203B41FA5}">
                      <a16:colId xmlns:a16="http://schemas.microsoft.com/office/drawing/2014/main" val="1741259998"/>
                    </a:ext>
                  </a:extLst>
                </a:gridCol>
                <a:gridCol w="490889">
                  <a:extLst>
                    <a:ext uri="{9D8B030D-6E8A-4147-A177-3AD203B41FA5}">
                      <a16:colId xmlns:a16="http://schemas.microsoft.com/office/drawing/2014/main" val="3091231349"/>
                    </a:ext>
                  </a:extLst>
                </a:gridCol>
                <a:gridCol w="606391">
                  <a:extLst>
                    <a:ext uri="{9D8B030D-6E8A-4147-A177-3AD203B41FA5}">
                      <a16:colId xmlns:a16="http://schemas.microsoft.com/office/drawing/2014/main" val="2866881308"/>
                    </a:ext>
                  </a:extLst>
                </a:gridCol>
                <a:gridCol w="568098">
                  <a:extLst>
                    <a:ext uri="{9D8B030D-6E8A-4147-A177-3AD203B41FA5}">
                      <a16:colId xmlns:a16="http://schemas.microsoft.com/office/drawing/2014/main" val="1429205572"/>
                    </a:ext>
                  </a:extLst>
                </a:gridCol>
              </a:tblGrid>
              <a:tr h="370840">
                <a:tc>
                  <a:txBody>
                    <a:bodyPr/>
                    <a:lstStyle/>
                    <a:p>
                      <a:pPr algn="ctr"/>
                      <a:r>
                        <a:rPr lang="en-CO" sz="1100" dirty="0">
                          <a:latin typeface="Avenir Book" panose="02000503020000020003" pitchFamily="2" charset="0"/>
                        </a:rPr>
                        <a:t>Name</a:t>
                      </a:r>
                    </a:p>
                  </a:txBody>
                  <a:tcPr anchor="ctr"/>
                </a:tc>
                <a:tc>
                  <a:txBody>
                    <a:bodyPr/>
                    <a:lstStyle/>
                    <a:p>
                      <a:pPr algn="ctr"/>
                      <a:r>
                        <a:rPr lang="en-CO" sz="1100" dirty="0">
                          <a:latin typeface="Avenir Book" panose="02000503020000020003" pitchFamily="2" charset="0"/>
                        </a:rPr>
                        <a:t>Reference</a:t>
                      </a:r>
                    </a:p>
                  </a:txBody>
                  <a:tcPr anchor="ctr"/>
                </a:tc>
                <a:tc>
                  <a:txBody>
                    <a:bodyPr/>
                    <a:lstStyle/>
                    <a:p>
                      <a:pPr algn="ctr"/>
                      <a:r>
                        <a:rPr lang="en-CO" sz="1100" dirty="0">
                          <a:latin typeface="Avenir Book" panose="02000503020000020003" pitchFamily="2" charset="0"/>
                        </a:rPr>
                        <a:t>Layers</a:t>
                      </a:r>
                    </a:p>
                  </a:txBody>
                  <a:tcPr anchor="ctr"/>
                </a:tc>
                <a:tc>
                  <a:txBody>
                    <a:bodyPr/>
                    <a:lstStyle/>
                    <a:p>
                      <a:pPr algn="ctr"/>
                      <a:r>
                        <a:rPr lang="en-CO" sz="1100" dirty="0">
                          <a:latin typeface="Avenir Book" panose="02000503020000020003" pitchFamily="2" charset="0"/>
                        </a:rPr>
                        <a:t>Forecast</a:t>
                      </a:r>
                    </a:p>
                  </a:txBody>
                  <a:tcPr anchor="ctr"/>
                </a:tc>
                <a:tc>
                  <a:txBody>
                    <a:bodyPr/>
                    <a:lstStyle/>
                    <a:p>
                      <a:pPr algn="ctr"/>
                      <a:r>
                        <a:rPr lang="en-CO" sz="1100" dirty="0">
                          <a:latin typeface="Avenir Book" panose="02000503020000020003" pitchFamily="2" charset="0"/>
                        </a:rPr>
                        <a:t>Veg</a:t>
                      </a:r>
                    </a:p>
                  </a:txBody>
                  <a:tcPr anchor="ctr"/>
                </a:tc>
                <a:tc>
                  <a:txBody>
                    <a:bodyPr/>
                    <a:lstStyle/>
                    <a:p>
                      <a:pPr algn="ctr"/>
                      <a:r>
                        <a:rPr lang="en-CO" sz="1100" dirty="0">
                          <a:latin typeface="Avenir Book" panose="02000503020000020003" pitchFamily="2" charset="0"/>
                        </a:rPr>
                        <a:t>Urban</a:t>
                      </a:r>
                    </a:p>
                  </a:txBody>
                  <a:tcPr anchor="ctr"/>
                </a:tc>
                <a:tc>
                  <a:txBody>
                    <a:bodyPr/>
                    <a:lstStyle/>
                    <a:p>
                      <a:pPr algn="ctr"/>
                      <a:r>
                        <a:rPr lang="en-CO" sz="1100" dirty="0">
                          <a:latin typeface="Avenir Book" panose="02000503020000020003" pitchFamily="2" charset="0"/>
                        </a:rPr>
                        <a:t>Nieve</a:t>
                      </a:r>
                    </a:p>
                  </a:txBody>
                  <a:tcPr anchor="ctr"/>
                </a:tc>
                <a:extLst>
                  <a:ext uri="{0D108BD9-81ED-4DB2-BD59-A6C34878D82A}">
                    <a16:rowId xmlns:a16="http://schemas.microsoft.com/office/drawing/2014/main" val="3358331657"/>
                  </a:ext>
                </a:extLst>
              </a:tr>
              <a:tr h="370840">
                <a:tc>
                  <a:txBody>
                    <a:bodyPr/>
                    <a:lstStyle/>
                    <a:p>
                      <a:pPr algn="ctr"/>
                      <a:r>
                        <a:rPr lang="en-CO" sz="1100" dirty="0">
                          <a:latin typeface="Avenir Book" panose="02000503020000020003" pitchFamily="2" charset="0"/>
                        </a:rPr>
                        <a:t>Themal Diffusion</a:t>
                      </a:r>
                    </a:p>
                  </a:txBody>
                  <a:tcPr anchor="ctr"/>
                </a:tc>
                <a:tc>
                  <a:txBody>
                    <a:bodyPr/>
                    <a:lstStyle/>
                    <a:p>
                      <a:pPr algn="ctr"/>
                      <a:r>
                        <a:rPr lang="en-CO" sz="1100" dirty="0">
                          <a:latin typeface="Avenir Book" panose="02000503020000020003" pitchFamily="2" charset="0"/>
                        </a:rPr>
                        <a:t>Dudhia (1996)</a:t>
                      </a:r>
                    </a:p>
                  </a:txBody>
                  <a:tcPr anchor="ctr"/>
                </a:tc>
                <a:tc>
                  <a:txBody>
                    <a:bodyPr/>
                    <a:lstStyle/>
                    <a:p>
                      <a:pPr algn="ctr"/>
                      <a:r>
                        <a:rPr lang="en-CO" sz="1100" dirty="0">
                          <a:latin typeface="Avenir Book" panose="02000503020000020003" pitchFamily="2" charset="0"/>
                        </a:rPr>
                        <a:t>5</a:t>
                      </a:r>
                    </a:p>
                  </a:txBody>
                  <a:tcPr anchor="ctr"/>
                </a:tc>
                <a:tc>
                  <a:txBody>
                    <a:bodyPr/>
                    <a:lstStyle/>
                    <a:p>
                      <a:pPr algn="ctr"/>
                      <a:r>
                        <a:rPr lang="en-CO" sz="1100" dirty="0">
                          <a:latin typeface="Avenir Book" panose="02000503020000020003" pitchFamily="2" charset="0"/>
                        </a:rPr>
                        <a:t>5</a:t>
                      </a:r>
                    </a:p>
                  </a:txBody>
                  <a:tcPr anchor="ctr"/>
                </a:tc>
                <a:tc>
                  <a:txBody>
                    <a:bodyPr/>
                    <a:lstStyle/>
                    <a:p>
                      <a:pPr algn="ctr"/>
                      <a:endParaRPr lang="en-CO" sz="1100" dirty="0">
                        <a:latin typeface="Avenir Book" panose="02000503020000020003" pitchFamily="2" charset="0"/>
                      </a:endParaRPr>
                    </a:p>
                  </a:txBody>
                  <a:tcPr anchor="ctr"/>
                </a:tc>
                <a:tc>
                  <a:txBody>
                    <a:bodyPr/>
                    <a:lstStyle/>
                    <a:p>
                      <a:pPr algn="ctr"/>
                      <a:endParaRPr lang="en-CO" sz="1100" dirty="0">
                        <a:latin typeface="Avenir Book" panose="02000503020000020003" pitchFamily="2" charset="0"/>
                      </a:endParaRPr>
                    </a:p>
                  </a:txBody>
                  <a:tcPr anchor="ctr"/>
                </a:tc>
                <a:tc>
                  <a:txBody>
                    <a:bodyPr/>
                    <a:lstStyle/>
                    <a:p>
                      <a:pPr algn="ctr"/>
                      <a:endParaRPr lang="en-CO" sz="1100" dirty="0">
                        <a:latin typeface="Avenir Book" panose="02000503020000020003" pitchFamily="2" charset="0"/>
                      </a:endParaRPr>
                    </a:p>
                  </a:txBody>
                  <a:tcPr anchor="ctr"/>
                </a:tc>
                <a:extLst>
                  <a:ext uri="{0D108BD9-81ED-4DB2-BD59-A6C34878D82A}">
                    <a16:rowId xmlns:a16="http://schemas.microsoft.com/office/drawing/2014/main" val="596034973"/>
                  </a:ext>
                </a:extLst>
              </a:tr>
              <a:tr h="370840">
                <a:tc>
                  <a:txBody>
                    <a:bodyPr/>
                    <a:lstStyle/>
                    <a:p>
                      <a:pPr algn="ctr"/>
                      <a:r>
                        <a:rPr lang="en-CO" sz="1100" dirty="0">
                          <a:latin typeface="Avenir Book" panose="02000503020000020003" pitchFamily="2" charset="0"/>
                        </a:rPr>
                        <a:t>Pleim-Xiu</a:t>
                      </a:r>
                    </a:p>
                  </a:txBody>
                  <a:tcPr anchor="ctr"/>
                </a:tc>
                <a:tc>
                  <a:txBody>
                    <a:bodyPr/>
                    <a:lstStyle/>
                    <a:p>
                      <a:pPr algn="ctr"/>
                      <a:r>
                        <a:rPr lang="en-CO" sz="1100" dirty="0">
                          <a:latin typeface="Avenir Book" panose="02000503020000020003" pitchFamily="2" charset="0"/>
                        </a:rPr>
                        <a:t>Xiu and Pleim (2001)</a:t>
                      </a:r>
                    </a:p>
                  </a:txBody>
                  <a:tcPr anchor="ctr"/>
                </a:tc>
                <a:tc>
                  <a:txBody>
                    <a:bodyPr/>
                    <a:lstStyle/>
                    <a:p>
                      <a:pPr algn="ctr"/>
                      <a:r>
                        <a:rPr lang="en-CO" sz="1100" dirty="0">
                          <a:latin typeface="Avenir Book" panose="02000503020000020003" pitchFamily="2" charset="0"/>
                        </a:rPr>
                        <a:t>2</a:t>
                      </a:r>
                    </a:p>
                  </a:txBody>
                  <a:tcPr anchor="ctr"/>
                </a:tc>
                <a:tc>
                  <a:txBody>
                    <a:bodyPr/>
                    <a:lstStyle/>
                    <a:p>
                      <a:pPr algn="ctr"/>
                      <a:r>
                        <a:rPr lang="en-CO" sz="1100" dirty="0">
                          <a:latin typeface="Avenir Book" panose="02000503020000020003" pitchFamily="2" charset="0"/>
                        </a:rPr>
                        <a:t>5</a:t>
                      </a:r>
                    </a:p>
                  </a:txBody>
                  <a:tcPr anchor="ctr"/>
                </a:tc>
                <a:tc>
                  <a:txBody>
                    <a:bodyPr/>
                    <a:lstStyle/>
                    <a:p>
                      <a:pPr algn="ctr"/>
                      <a:r>
                        <a:rPr lang="en-CO" sz="1100" dirty="0">
                          <a:latin typeface="Avenir Book" panose="02000503020000020003" pitchFamily="2" charset="0"/>
                        </a:rPr>
                        <a:t>x</a:t>
                      </a:r>
                    </a:p>
                  </a:txBody>
                  <a:tcPr anchor="ctr"/>
                </a:tc>
                <a:tc>
                  <a:txBody>
                    <a:bodyPr/>
                    <a:lstStyle/>
                    <a:p>
                      <a:pPr algn="ctr"/>
                      <a:endParaRPr lang="en-CO" sz="1100" dirty="0">
                        <a:latin typeface="Avenir Book" panose="02000503020000020003" pitchFamily="2" charset="0"/>
                      </a:endParaRPr>
                    </a:p>
                  </a:txBody>
                  <a:tcPr anchor="ctr"/>
                </a:tc>
                <a:tc>
                  <a:txBody>
                    <a:bodyPr/>
                    <a:lstStyle/>
                    <a:p>
                      <a:pPr algn="ctr"/>
                      <a:endParaRPr lang="en-CO" sz="1100" dirty="0">
                        <a:latin typeface="Avenir Book" panose="02000503020000020003" pitchFamily="2" charset="0"/>
                      </a:endParaRPr>
                    </a:p>
                  </a:txBody>
                  <a:tcPr anchor="ctr"/>
                </a:tc>
                <a:extLst>
                  <a:ext uri="{0D108BD9-81ED-4DB2-BD59-A6C34878D82A}">
                    <a16:rowId xmlns:a16="http://schemas.microsoft.com/office/drawing/2014/main" val="4286614033"/>
                  </a:ext>
                </a:extLst>
              </a:tr>
              <a:tr h="370840">
                <a:tc>
                  <a:txBody>
                    <a:bodyPr/>
                    <a:lstStyle/>
                    <a:p>
                      <a:pPr algn="ctr"/>
                      <a:r>
                        <a:rPr lang="en-CO" sz="1100" dirty="0">
                          <a:latin typeface="Avenir Book" panose="02000503020000020003" pitchFamily="2" charset="0"/>
                        </a:rPr>
                        <a:t>Rapid Update Cycle</a:t>
                      </a:r>
                    </a:p>
                  </a:txBody>
                  <a:tcPr anchor="ctr"/>
                </a:tc>
                <a:tc>
                  <a:txBody>
                    <a:bodyPr/>
                    <a:lstStyle/>
                    <a:p>
                      <a:pPr algn="ctr"/>
                      <a:r>
                        <a:rPr lang="en-CO" sz="1100" dirty="0">
                          <a:latin typeface="Avenir Book" panose="02000503020000020003" pitchFamily="2" charset="0"/>
                        </a:rPr>
                        <a:t>Smirnova and Brown (1996)</a:t>
                      </a:r>
                    </a:p>
                  </a:txBody>
                  <a:tcPr anchor="ctr"/>
                </a:tc>
                <a:tc>
                  <a:txBody>
                    <a:bodyPr/>
                    <a:lstStyle/>
                    <a:p>
                      <a:pPr algn="ctr"/>
                      <a:r>
                        <a:rPr lang="en-CO" sz="1100" dirty="0">
                          <a:latin typeface="Avenir Book" panose="02000503020000020003" pitchFamily="2" charset="0"/>
                        </a:rPr>
                        <a:t>6</a:t>
                      </a:r>
                    </a:p>
                  </a:txBody>
                  <a:tcPr anchor="ctr"/>
                </a:tc>
                <a:tc>
                  <a:txBody>
                    <a:bodyPr/>
                    <a:lstStyle/>
                    <a:p>
                      <a:pPr algn="ctr"/>
                      <a:r>
                        <a:rPr lang="en-CO" sz="1100" dirty="0">
                          <a:latin typeface="Avenir Book" panose="02000503020000020003" pitchFamily="2" charset="0"/>
                        </a:rPr>
                        <a:t>13</a:t>
                      </a:r>
                    </a:p>
                  </a:txBody>
                  <a:tcPr anchor="ctr"/>
                </a:tc>
                <a:tc>
                  <a:txBody>
                    <a:bodyPr/>
                    <a:lstStyle/>
                    <a:p>
                      <a:pPr algn="ctr"/>
                      <a:r>
                        <a:rPr lang="en-CO" sz="1100" dirty="0">
                          <a:latin typeface="Avenir Book" panose="02000503020000020003" pitchFamily="2" charset="0"/>
                        </a:rPr>
                        <a:t>x</a:t>
                      </a:r>
                    </a:p>
                  </a:txBody>
                  <a:tcPr anchor="ctr"/>
                </a:tc>
                <a:tc>
                  <a:txBody>
                    <a:bodyPr/>
                    <a:lstStyle/>
                    <a:p>
                      <a:pPr algn="ctr"/>
                      <a:endParaRPr lang="en-CO" sz="1100" dirty="0">
                        <a:latin typeface="Avenir Book" panose="02000503020000020003" pitchFamily="2" charset="0"/>
                      </a:endParaRPr>
                    </a:p>
                  </a:txBody>
                  <a:tcPr anchor="ctr"/>
                </a:tc>
                <a:tc>
                  <a:txBody>
                    <a:bodyPr/>
                    <a:lstStyle/>
                    <a:p>
                      <a:pPr algn="ctr"/>
                      <a:endParaRPr lang="en-CO" sz="1100" dirty="0">
                        <a:latin typeface="Avenir Book" panose="02000503020000020003" pitchFamily="2" charset="0"/>
                      </a:endParaRPr>
                    </a:p>
                  </a:txBody>
                  <a:tcPr anchor="ctr"/>
                </a:tc>
                <a:extLst>
                  <a:ext uri="{0D108BD9-81ED-4DB2-BD59-A6C34878D82A}">
                    <a16:rowId xmlns:a16="http://schemas.microsoft.com/office/drawing/2014/main" val="209089086"/>
                  </a:ext>
                </a:extLst>
              </a:tr>
              <a:tr h="370840">
                <a:tc>
                  <a:txBody>
                    <a:bodyPr/>
                    <a:lstStyle/>
                    <a:p>
                      <a:pPr algn="ctr"/>
                      <a:r>
                        <a:rPr lang="en-CO" sz="1100" dirty="0">
                          <a:latin typeface="Avenir Book" panose="02000503020000020003" pitchFamily="2" charset="0"/>
                        </a:rPr>
                        <a:t>Noah-LSM</a:t>
                      </a:r>
                    </a:p>
                  </a:txBody>
                  <a:tcPr anchor="ctr"/>
                </a:tc>
                <a:tc>
                  <a:txBody>
                    <a:bodyPr/>
                    <a:lstStyle/>
                    <a:p>
                      <a:pPr algn="ctr"/>
                      <a:r>
                        <a:rPr lang="en-CO" sz="1100" dirty="0">
                          <a:latin typeface="Avenir Book" panose="02000503020000020003" pitchFamily="2" charset="0"/>
                        </a:rPr>
                        <a:t>Niu et al (2011)</a:t>
                      </a:r>
                    </a:p>
                  </a:txBody>
                  <a:tcPr anchor="ctr"/>
                </a:tc>
                <a:tc>
                  <a:txBody>
                    <a:bodyPr/>
                    <a:lstStyle/>
                    <a:p>
                      <a:pPr algn="ctr"/>
                      <a:r>
                        <a:rPr lang="en-CO" sz="1100" dirty="0">
                          <a:latin typeface="Avenir Book" panose="02000503020000020003" pitchFamily="2" charset="0"/>
                        </a:rPr>
                        <a:t>4</a:t>
                      </a:r>
                    </a:p>
                  </a:txBody>
                  <a:tcPr anchor="ctr"/>
                </a:tc>
                <a:tc>
                  <a:txBody>
                    <a:bodyPr/>
                    <a:lstStyle/>
                    <a:p>
                      <a:pPr algn="ctr"/>
                      <a:r>
                        <a:rPr lang="en-CO" sz="1100" dirty="0">
                          <a:latin typeface="Avenir Book" panose="02000503020000020003" pitchFamily="2" charset="0"/>
                        </a:rPr>
                        <a:t>10</a:t>
                      </a:r>
                    </a:p>
                  </a:txBody>
                  <a:tcPr anchor="ctr"/>
                </a:tc>
                <a:tc>
                  <a:txBody>
                    <a:bodyPr/>
                    <a:lstStyle/>
                    <a:p>
                      <a:pPr algn="ctr"/>
                      <a:r>
                        <a:rPr lang="en-CO" sz="1100" dirty="0">
                          <a:latin typeface="Avenir Book" panose="02000503020000020003" pitchFamily="2" charset="0"/>
                        </a:rPr>
                        <a:t>x</a:t>
                      </a:r>
                    </a:p>
                  </a:txBody>
                  <a:tcPr anchor="ctr"/>
                </a:tc>
                <a:tc>
                  <a:txBody>
                    <a:bodyPr/>
                    <a:lstStyle/>
                    <a:p>
                      <a:pPr algn="ctr"/>
                      <a:r>
                        <a:rPr lang="en-CO" sz="1100" dirty="0">
                          <a:latin typeface="Avenir Book" panose="02000503020000020003" pitchFamily="2" charset="0"/>
                        </a:rPr>
                        <a:t>x**</a:t>
                      </a:r>
                    </a:p>
                  </a:txBody>
                  <a:tcPr anchor="ctr"/>
                </a:tc>
                <a:tc>
                  <a:txBody>
                    <a:bodyPr/>
                    <a:lstStyle/>
                    <a:p>
                      <a:pPr algn="ctr"/>
                      <a:r>
                        <a:rPr lang="en-CO" sz="1100" dirty="0">
                          <a:latin typeface="Avenir Book" panose="02000503020000020003" pitchFamily="2" charset="0"/>
                        </a:rPr>
                        <a:t>x</a:t>
                      </a:r>
                    </a:p>
                  </a:txBody>
                  <a:tcPr anchor="ctr"/>
                </a:tc>
                <a:extLst>
                  <a:ext uri="{0D108BD9-81ED-4DB2-BD59-A6C34878D82A}">
                    <a16:rowId xmlns:a16="http://schemas.microsoft.com/office/drawing/2014/main" val="4020166445"/>
                  </a:ext>
                </a:extLst>
              </a:tr>
            </a:tbl>
          </a:graphicData>
        </a:graphic>
      </p:graphicFrame>
      <p:sp>
        <p:nvSpPr>
          <p:cNvPr id="5" name="TextBox 4">
            <a:extLst>
              <a:ext uri="{FF2B5EF4-FFF2-40B4-BE49-F238E27FC236}">
                <a16:creationId xmlns:a16="http://schemas.microsoft.com/office/drawing/2014/main" id="{FA04FFA3-CF17-E7EA-4F93-BE8B65442E05}"/>
              </a:ext>
            </a:extLst>
          </p:cNvPr>
          <p:cNvSpPr txBox="1"/>
          <p:nvPr/>
        </p:nvSpPr>
        <p:spPr>
          <a:xfrm>
            <a:off x="2261907" y="3952941"/>
            <a:ext cx="4870384" cy="523220"/>
          </a:xfrm>
          <a:prstGeom prst="rect">
            <a:avLst/>
          </a:prstGeom>
          <a:noFill/>
        </p:spPr>
        <p:txBody>
          <a:bodyPr wrap="square">
            <a:spAutoFit/>
          </a:bodyPr>
          <a:lstStyle/>
          <a:p>
            <a:pPr algn="ctr"/>
            <a:r>
              <a:rPr lang="es-ES_tradnl" dirty="0">
                <a:solidFill>
                  <a:schemeClr val="tx1"/>
                </a:solidFill>
                <a:highlight>
                  <a:srgbClr val="FFFF00"/>
                </a:highlight>
                <a:latin typeface="Avenir Book" panose="02000503020000020003" pitchFamily="2" charset="0"/>
                <a:cs typeface="Courier New"/>
              </a:rPr>
              <a:t>** Modificaciones en los parámetros asociados al suelo urbano, el tratamiento no es muy detallado </a:t>
            </a:r>
          </a:p>
        </p:txBody>
      </p:sp>
    </p:spTree>
    <p:extLst>
      <p:ext uri="{BB962C8B-B14F-4D97-AF65-F5344CB8AC3E}">
        <p14:creationId xmlns:p14="http://schemas.microsoft.com/office/powerpoint/2010/main" val="1609597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688C67B5-36B2-F5C4-C524-6AAAAE82BC75}"/>
            </a:ext>
          </a:extLst>
        </p:cNvPr>
        <p:cNvGrpSpPr/>
        <p:nvPr/>
      </p:nvGrpSpPr>
      <p:grpSpPr>
        <a:xfrm>
          <a:off x="0" y="0"/>
          <a:ext cx="0" cy="0"/>
          <a:chOff x="0" y="0"/>
          <a:chExt cx="0" cy="0"/>
        </a:xfrm>
      </p:grpSpPr>
      <p:sp>
        <p:nvSpPr>
          <p:cNvPr id="215" name="Google Shape;215;p36">
            <a:extLst>
              <a:ext uri="{FF2B5EF4-FFF2-40B4-BE49-F238E27FC236}">
                <a16:creationId xmlns:a16="http://schemas.microsoft.com/office/drawing/2014/main" id="{FD3A1F7B-799B-1F36-1C40-D1D6416FAF5A}"/>
              </a:ext>
            </a:extLst>
          </p:cNvPr>
          <p:cNvSpPr txBox="1">
            <a:spLocks noGrp="1"/>
          </p:cNvSpPr>
          <p:nvPr>
            <p:ph type="title"/>
          </p:nvPr>
        </p:nvSpPr>
        <p:spPr>
          <a:xfrm>
            <a:off x="561900" y="464275"/>
            <a:ext cx="8270400" cy="865050"/>
          </a:xfrm>
          <a:prstGeom prst="rect">
            <a:avLst/>
          </a:prstGeom>
        </p:spPr>
        <p:txBody>
          <a:bodyPr spcFirstLastPara="1" wrap="square" lIns="91425" tIns="91425" rIns="91425" bIns="91425" anchor="t" anchorCtr="0">
            <a:normAutofit/>
          </a:bodyPr>
          <a:lstStyle/>
          <a:p>
            <a:pPr marL="0" lvl="0" indent="0" algn="r" rtl="0">
              <a:lnSpc>
                <a:spcPct val="115000"/>
              </a:lnSpc>
              <a:spcBef>
                <a:spcPts val="0"/>
              </a:spcBef>
              <a:spcAft>
                <a:spcPts val="1200"/>
              </a:spcAft>
              <a:buClr>
                <a:schemeClr val="dk1"/>
              </a:buClr>
              <a:buSzPts val="1100"/>
              <a:buFont typeface="Arial"/>
              <a:buNone/>
            </a:pPr>
            <a:r>
              <a:rPr lang="es" kern="1200" dirty="0">
                <a:solidFill>
                  <a:srgbClr val="304B72"/>
                </a:solidFill>
                <a:latin typeface="Avenir Book" panose="02000503020000020003" pitchFamily="2" charset="0"/>
                <a:ea typeface="+mn-ea"/>
                <a:cs typeface="+mn-cs"/>
              </a:rPr>
              <a:t>Diferencias entre parametrizaciones</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4CEE9759-4E04-D886-C265-2A0E32926FAD}"/>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37A08BF-C3C3-0D88-65CE-895D5B3E3098}"/>
              </a:ext>
            </a:extLst>
          </p:cNvPr>
          <p:cNvPicPr>
            <a:picLocks noChangeAspect="1"/>
          </p:cNvPicPr>
          <p:nvPr/>
        </p:nvPicPr>
        <p:blipFill>
          <a:blip r:embed="rId3"/>
          <a:stretch>
            <a:fillRect/>
          </a:stretch>
        </p:blipFill>
        <p:spPr>
          <a:xfrm>
            <a:off x="685800" y="1329325"/>
            <a:ext cx="7772400" cy="3003951"/>
          </a:xfrm>
          <a:prstGeom prst="rect">
            <a:avLst/>
          </a:prstGeom>
        </p:spPr>
      </p:pic>
      <p:sp>
        <p:nvSpPr>
          <p:cNvPr id="6" name="TextBox 5">
            <a:extLst>
              <a:ext uri="{FF2B5EF4-FFF2-40B4-BE49-F238E27FC236}">
                <a16:creationId xmlns:a16="http://schemas.microsoft.com/office/drawing/2014/main" id="{17AC13B0-D84D-5F34-356B-55FE579CC497}"/>
              </a:ext>
            </a:extLst>
          </p:cNvPr>
          <p:cNvSpPr txBox="1"/>
          <p:nvPr/>
        </p:nvSpPr>
        <p:spPr>
          <a:xfrm>
            <a:off x="2261908" y="4417615"/>
            <a:ext cx="4870384" cy="307777"/>
          </a:xfrm>
          <a:prstGeom prst="rect">
            <a:avLst/>
          </a:prstGeom>
          <a:noFill/>
        </p:spPr>
        <p:txBody>
          <a:bodyPr wrap="square">
            <a:spAutoFit/>
          </a:bodyPr>
          <a:lstStyle/>
          <a:p>
            <a:pPr algn="ctr"/>
            <a:r>
              <a:rPr lang="es-ES_tradnl" dirty="0">
                <a:solidFill>
                  <a:schemeClr val="tx1"/>
                </a:solidFill>
                <a:highlight>
                  <a:srgbClr val="FFFF00"/>
                </a:highlight>
                <a:latin typeface="Avenir Book" panose="02000503020000020003" pitchFamily="2" charset="0"/>
                <a:cs typeface="Courier New"/>
              </a:rPr>
              <a:t>** </a:t>
            </a:r>
            <a:r>
              <a:rPr lang="es-ES_tradnl" dirty="0" err="1">
                <a:solidFill>
                  <a:schemeClr val="tx1"/>
                </a:solidFill>
                <a:highlight>
                  <a:srgbClr val="FFFF00"/>
                </a:highlight>
                <a:latin typeface="Avenir Book" panose="02000503020000020003" pitchFamily="2" charset="0"/>
                <a:cs typeface="Courier New"/>
              </a:rPr>
              <a:t>Without</a:t>
            </a:r>
            <a:r>
              <a:rPr lang="es-ES_tradnl" dirty="0">
                <a:solidFill>
                  <a:schemeClr val="tx1"/>
                </a:solidFill>
                <a:highlight>
                  <a:srgbClr val="FFFF00"/>
                </a:highlight>
                <a:latin typeface="Avenir Book" panose="02000503020000020003" pitchFamily="2" charset="0"/>
                <a:cs typeface="Courier New"/>
              </a:rPr>
              <a:t> Dynamic </a:t>
            </a:r>
            <a:r>
              <a:rPr lang="es-ES_tradnl" dirty="0" err="1">
                <a:solidFill>
                  <a:schemeClr val="tx1"/>
                </a:solidFill>
                <a:highlight>
                  <a:srgbClr val="FFFF00"/>
                </a:highlight>
                <a:latin typeface="Avenir Book" panose="02000503020000020003" pitchFamily="2" charset="0"/>
                <a:cs typeface="Courier New"/>
              </a:rPr>
              <a:t>vegetation</a:t>
            </a:r>
            <a:r>
              <a:rPr lang="es-ES_tradnl" dirty="0">
                <a:solidFill>
                  <a:schemeClr val="tx1"/>
                </a:solidFill>
                <a:highlight>
                  <a:srgbClr val="FFFF00"/>
                </a:highlight>
                <a:latin typeface="Avenir Book" panose="02000503020000020003" pitchFamily="2" charset="0"/>
                <a:cs typeface="Courier New"/>
              </a:rPr>
              <a:t> and </a:t>
            </a:r>
            <a:r>
              <a:rPr lang="es-ES_tradnl" dirty="0" err="1">
                <a:solidFill>
                  <a:schemeClr val="tx1"/>
                </a:solidFill>
                <a:highlight>
                  <a:srgbClr val="FFFF00"/>
                </a:highlight>
                <a:latin typeface="Avenir Book" panose="02000503020000020003" pitchFamily="2" charset="0"/>
                <a:cs typeface="Courier New"/>
              </a:rPr>
              <a:t>Carbon</a:t>
            </a:r>
            <a:r>
              <a:rPr lang="es-ES_tradnl" dirty="0">
                <a:solidFill>
                  <a:schemeClr val="tx1"/>
                </a:solidFill>
                <a:highlight>
                  <a:srgbClr val="FFFF00"/>
                </a:highlight>
                <a:latin typeface="Avenir Book" panose="02000503020000020003" pitchFamily="2" charset="0"/>
                <a:cs typeface="Courier New"/>
              </a:rPr>
              <a:t> Budget</a:t>
            </a:r>
          </a:p>
        </p:txBody>
      </p:sp>
    </p:spTree>
    <p:extLst>
      <p:ext uri="{BB962C8B-B14F-4D97-AF65-F5344CB8AC3E}">
        <p14:creationId xmlns:p14="http://schemas.microsoft.com/office/powerpoint/2010/main" val="264225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452904" y="1931374"/>
            <a:ext cx="8238191" cy="830997"/>
          </a:xfrm>
          <a:prstGeom prst="rect">
            <a:avLst/>
          </a:prstGeom>
          <a:noFill/>
        </p:spPr>
        <p:txBody>
          <a:bodyPr wrap="square">
            <a:spAutoFit/>
          </a:bodyPr>
          <a:lstStyle/>
          <a:p>
            <a:pPr algn="ctr"/>
            <a:r>
              <a:rPr lang="en-US" sz="4800" dirty="0">
                <a:solidFill>
                  <a:srgbClr val="304B72"/>
                </a:solidFill>
                <a:latin typeface="Avenir Book" panose="02000503020000020003" pitchFamily="2" charset="0"/>
              </a:rPr>
              <a:t>Ocean Model Options</a:t>
            </a:r>
            <a:endParaRPr lang="es-ES_tradnl" sz="4800" dirty="0">
              <a:solidFill>
                <a:srgbClr val="304B72"/>
              </a:solidFill>
              <a:latin typeface="Avenir Book" panose="02000503020000020003" pitchFamily="2" charset="0"/>
            </a:endParaRP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09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9830-8B6A-6BFF-8D9C-D61DA155C396}"/>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0394D763-0415-B2AD-F8A0-A95DDB289870}"/>
              </a:ext>
            </a:extLst>
          </p:cNvPr>
          <p:cNvSpPr/>
          <p:nvPr/>
        </p:nvSpPr>
        <p:spPr>
          <a:xfrm>
            <a:off x="2635587" y="1922613"/>
            <a:ext cx="2965756" cy="1452990"/>
          </a:xfrm>
          <a:prstGeom prst="rect">
            <a:avLst/>
          </a:prstGeom>
          <a:solidFill>
            <a:srgbClr val="7030A0">
              <a:alpha val="3000"/>
            </a:srgbClr>
          </a:solidFill>
          <a:ln w="127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4" name="Rectangle 3">
            <a:extLst>
              <a:ext uri="{FF2B5EF4-FFF2-40B4-BE49-F238E27FC236}">
                <a16:creationId xmlns:a16="http://schemas.microsoft.com/office/drawing/2014/main" id="{06725D18-4622-2378-85A5-1B71086F3420}"/>
              </a:ext>
            </a:extLst>
          </p:cNvPr>
          <p:cNvSpPr/>
          <p:nvPr/>
        </p:nvSpPr>
        <p:spPr>
          <a:xfrm>
            <a:off x="2755607" y="2145194"/>
            <a:ext cx="952107" cy="332170"/>
          </a:xfrm>
          <a:prstGeom prst="rect">
            <a:avLst/>
          </a:prstGeom>
          <a:solidFill>
            <a:schemeClr val="accent1">
              <a:alpha val="10104"/>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6" name="Oval 5">
            <a:extLst>
              <a:ext uri="{FF2B5EF4-FFF2-40B4-BE49-F238E27FC236}">
                <a16:creationId xmlns:a16="http://schemas.microsoft.com/office/drawing/2014/main" id="{4B965D25-1A28-3ACE-9155-1FA4E64290D6}"/>
              </a:ext>
            </a:extLst>
          </p:cNvPr>
          <p:cNvSpPr/>
          <p:nvPr/>
        </p:nvSpPr>
        <p:spPr>
          <a:xfrm>
            <a:off x="7481800" y="2320539"/>
            <a:ext cx="1197204" cy="641022"/>
          </a:xfrm>
          <a:prstGeom prst="ellipse">
            <a:avLst/>
          </a:prstGeom>
          <a:solidFill>
            <a:srgbClr val="FF0000">
              <a:alpha val="10104"/>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7" name="TextBox 6">
            <a:extLst>
              <a:ext uri="{FF2B5EF4-FFF2-40B4-BE49-F238E27FC236}">
                <a16:creationId xmlns:a16="http://schemas.microsoft.com/office/drawing/2014/main" id="{7218E5A0-AC2E-EE09-4C7C-944301DDFF0E}"/>
              </a:ext>
            </a:extLst>
          </p:cNvPr>
          <p:cNvSpPr txBox="1"/>
          <p:nvPr/>
        </p:nvSpPr>
        <p:spPr>
          <a:xfrm>
            <a:off x="7444092" y="2487161"/>
            <a:ext cx="1272619" cy="307777"/>
          </a:xfrm>
          <a:prstGeom prst="rect">
            <a:avLst/>
          </a:prstGeom>
          <a:noFill/>
        </p:spPr>
        <p:txBody>
          <a:bodyPr wrap="square" rtlCol="0">
            <a:spAutoFit/>
          </a:bodyPr>
          <a:lstStyle/>
          <a:p>
            <a:pPr algn="ctr"/>
            <a:r>
              <a:rPr lang="en-CO" dirty="0">
                <a:latin typeface="Avenir Book" panose="02000503020000020003" pitchFamily="2" charset="0"/>
              </a:rPr>
              <a:t>ARW-Model</a:t>
            </a:r>
          </a:p>
        </p:txBody>
      </p:sp>
      <p:sp>
        <p:nvSpPr>
          <p:cNvPr id="8" name="TextBox 7">
            <a:extLst>
              <a:ext uri="{FF2B5EF4-FFF2-40B4-BE49-F238E27FC236}">
                <a16:creationId xmlns:a16="http://schemas.microsoft.com/office/drawing/2014/main" id="{10B05601-3BE6-BF0B-A975-A98387F67479}"/>
              </a:ext>
            </a:extLst>
          </p:cNvPr>
          <p:cNvSpPr txBox="1"/>
          <p:nvPr/>
        </p:nvSpPr>
        <p:spPr>
          <a:xfrm>
            <a:off x="2755607" y="2157331"/>
            <a:ext cx="952107" cy="307777"/>
          </a:xfrm>
          <a:prstGeom prst="rect">
            <a:avLst/>
          </a:prstGeom>
          <a:noFill/>
        </p:spPr>
        <p:txBody>
          <a:bodyPr wrap="square" rtlCol="0">
            <a:spAutoFit/>
          </a:bodyPr>
          <a:lstStyle/>
          <a:p>
            <a:pPr algn="ctr"/>
            <a:r>
              <a:rPr lang="en-CO" dirty="0">
                <a:latin typeface="Avenir Book" panose="02000503020000020003" pitchFamily="2" charset="0"/>
              </a:rPr>
              <a:t>Geogrid </a:t>
            </a:r>
          </a:p>
        </p:txBody>
      </p:sp>
      <p:sp>
        <p:nvSpPr>
          <p:cNvPr id="9" name="Rectangle 8">
            <a:extLst>
              <a:ext uri="{FF2B5EF4-FFF2-40B4-BE49-F238E27FC236}">
                <a16:creationId xmlns:a16="http://schemas.microsoft.com/office/drawing/2014/main" id="{1496689B-C6ED-C29E-5621-C1AC9C03979F}"/>
              </a:ext>
            </a:extLst>
          </p:cNvPr>
          <p:cNvSpPr/>
          <p:nvPr/>
        </p:nvSpPr>
        <p:spPr>
          <a:xfrm>
            <a:off x="2755607" y="2806620"/>
            <a:ext cx="952107" cy="332170"/>
          </a:xfrm>
          <a:prstGeom prst="rect">
            <a:avLst/>
          </a:prstGeom>
          <a:solidFill>
            <a:schemeClr val="accent1">
              <a:alpha val="10104"/>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0" name="TextBox 9">
            <a:extLst>
              <a:ext uri="{FF2B5EF4-FFF2-40B4-BE49-F238E27FC236}">
                <a16:creationId xmlns:a16="http://schemas.microsoft.com/office/drawing/2014/main" id="{BCD8B088-80D0-407C-EB46-239846787F7C}"/>
              </a:ext>
            </a:extLst>
          </p:cNvPr>
          <p:cNvSpPr txBox="1"/>
          <p:nvPr/>
        </p:nvSpPr>
        <p:spPr>
          <a:xfrm>
            <a:off x="2755607" y="2818816"/>
            <a:ext cx="952107" cy="307777"/>
          </a:xfrm>
          <a:prstGeom prst="rect">
            <a:avLst/>
          </a:prstGeom>
          <a:noFill/>
        </p:spPr>
        <p:txBody>
          <a:bodyPr wrap="square" rtlCol="0">
            <a:spAutoFit/>
          </a:bodyPr>
          <a:lstStyle/>
          <a:p>
            <a:pPr algn="ctr"/>
            <a:r>
              <a:rPr lang="en-CO" dirty="0">
                <a:latin typeface="Avenir Book" panose="02000503020000020003" pitchFamily="2" charset="0"/>
              </a:rPr>
              <a:t>Ungrib</a:t>
            </a:r>
          </a:p>
        </p:txBody>
      </p:sp>
      <p:sp>
        <p:nvSpPr>
          <p:cNvPr id="11" name="Rectangle 10">
            <a:extLst>
              <a:ext uri="{FF2B5EF4-FFF2-40B4-BE49-F238E27FC236}">
                <a16:creationId xmlns:a16="http://schemas.microsoft.com/office/drawing/2014/main" id="{09CFF6C2-ED86-3FE8-E014-6110E253339D}"/>
              </a:ext>
            </a:extLst>
          </p:cNvPr>
          <p:cNvSpPr/>
          <p:nvPr/>
        </p:nvSpPr>
        <p:spPr>
          <a:xfrm>
            <a:off x="4444987" y="2477156"/>
            <a:ext cx="952107" cy="332170"/>
          </a:xfrm>
          <a:prstGeom prst="rect">
            <a:avLst/>
          </a:prstGeom>
          <a:solidFill>
            <a:schemeClr val="accent1">
              <a:alpha val="10104"/>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2" name="TextBox 11">
            <a:extLst>
              <a:ext uri="{FF2B5EF4-FFF2-40B4-BE49-F238E27FC236}">
                <a16:creationId xmlns:a16="http://schemas.microsoft.com/office/drawing/2014/main" id="{779FD9B3-C3AC-6595-ECEB-834D7830D7AC}"/>
              </a:ext>
            </a:extLst>
          </p:cNvPr>
          <p:cNvSpPr txBox="1"/>
          <p:nvPr/>
        </p:nvSpPr>
        <p:spPr>
          <a:xfrm>
            <a:off x="4444987" y="2494355"/>
            <a:ext cx="952107" cy="307777"/>
          </a:xfrm>
          <a:prstGeom prst="rect">
            <a:avLst/>
          </a:prstGeom>
          <a:noFill/>
        </p:spPr>
        <p:txBody>
          <a:bodyPr wrap="square" rtlCol="0">
            <a:spAutoFit/>
          </a:bodyPr>
          <a:lstStyle/>
          <a:p>
            <a:pPr algn="ctr"/>
            <a:r>
              <a:rPr lang="en-CO" dirty="0">
                <a:latin typeface="Avenir Book" panose="02000503020000020003" pitchFamily="2" charset="0"/>
              </a:rPr>
              <a:t>Metgrid </a:t>
            </a:r>
          </a:p>
        </p:txBody>
      </p:sp>
      <p:cxnSp>
        <p:nvCxnSpPr>
          <p:cNvPr id="15" name="Elbow Connector 14">
            <a:extLst>
              <a:ext uri="{FF2B5EF4-FFF2-40B4-BE49-F238E27FC236}">
                <a16:creationId xmlns:a16="http://schemas.microsoft.com/office/drawing/2014/main" id="{0B658F39-ADCA-51F7-FAEB-A8346808DD13}"/>
              </a:ext>
            </a:extLst>
          </p:cNvPr>
          <p:cNvCxnSpPr>
            <a:cxnSpLocks/>
            <a:stCxn id="10" idx="3"/>
            <a:endCxn id="12" idx="1"/>
          </p:cNvCxnSpPr>
          <p:nvPr/>
        </p:nvCxnSpPr>
        <p:spPr>
          <a:xfrm flipV="1">
            <a:off x="3707714" y="2648244"/>
            <a:ext cx="737273" cy="324461"/>
          </a:xfrm>
          <a:prstGeom prst="bentConnector3">
            <a:avLst>
              <a:gd name="adj1" fmla="val 50000"/>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BBFF9646-5EBB-4B81-C9B5-0430AF02008F}"/>
              </a:ext>
            </a:extLst>
          </p:cNvPr>
          <p:cNvCxnSpPr>
            <a:cxnSpLocks/>
            <a:stCxn id="8" idx="3"/>
            <a:endCxn id="12" idx="1"/>
          </p:cNvCxnSpPr>
          <p:nvPr/>
        </p:nvCxnSpPr>
        <p:spPr>
          <a:xfrm>
            <a:off x="3707714" y="2311220"/>
            <a:ext cx="737273" cy="337024"/>
          </a:xfrm>
          <a:prstGeom prst="bentConnector3">
            <a:avLst>
              <a:gd name="adj1" fmla="val 50000"/>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28568D5-6930-2589-AD33-5E5E491B4487}"/>
              </a:ext>
            </a:extLst>
          </p:cNvPr>
          <p:cNvSpPr txBox="1"/>
          <p:nvPr/>
        </p:nvSpPr>
        <p:spPr>
          <a:xfrm>
            <a:off x="5796" y="2910592"/>
            <a:ext cx="2326812" cy="1046440"/>
          </a:xfrm>
          <a:prstGeom prst="rect">
            <a:avLst/>
          </a:prstGeom>
          <a:noFill/>
        </p:spPr>
        <p:txBody>
          <a:bodyPr wrap="square" rtlCol="0">
            <a:spAutoFit/>
          </a:bodyPr>
          <a:lstStyle/>
          <a:p>
            <a:pPr algn="ctr"/>
            <a:r>
              <a:rPr lang="en-CO" sz="1200" b="1" dirty="0">
                <a:latin typeface="Avenir Book" panose="02000503020000020003" pitchFamily="2" charset="0"/>
              </a:rPr>
              <a:t>Gridded Meteorological data: </a:t>
            </a:r>
          </a:p>
          <a:p>
            <a:pPr algn="ctr"/>
            <a:endParaRPr lang="en-CO" sz="1200" b="1" dirty="0">
              <a:latin typeface="Avenir Book" panose="02000503020000020003" pitchFamily="2" charset="0"/>
            </a:endParaRPr>
          </a:p>
          <a:p>
            <a:pPr marL="285750" indent="-285750" algn="ctr">
              <a:buFont typeface="Arial" panose="020B0604020202020204" pitchFamily="34" charset="0"/>
              <a:buChar char="•"/>
            </a:pPr>
            <a:r>
              <a:rPr lang="en-CO" sz="1200" dirty="0">
                <a:latin typeface="Avenir Book" panose="02000503020000020003" pitchFamily="2" charset="0"/>
              </a:rPr>
              <a:t>Global Forecast System </a:t>
            </a:r>
          </a:p>
          <a:p>
            <a:pPr marL="285750" indent="-285750" algn="ctr">
              <a:buFont typeface="Arial" panose="020B0604020202020204" pitchFamily="34" charset="0"/>
              <a:buChar char="•"/>
            </a:pPr>
            <a:r>
              <a:rPr lang="en-CO" sz="1200" dirty="0">
                <a:latin typeface="Avenir Book" panose="02000503020000020003" pitchFamily="2" charset="0"/>
              </a:rPr>
              <a:t>Final Analysis </a:t>
            </a:r>
          </a:p>
          <a:p>
            <a:pPr marL="285750" indent="-285750" algn="ctr">
              <a:buFont typeface="Arial" panose="020B0604020202020204" pitchFamily="34" charset="0"/>
              <a:buChar char="•"/>
            </a:pPr>
            <a:r>
              <a:rPr lang="en-CO" sz="1200" dirty="0">
                <a:latin typeface="Avenir Book" panose="02000503020000020003" pitchFamily="2" charset="0"/>
              </a:rPr>
              <a:t>ERA5 – ERA interim </a:t>
            </a:r>
          </a:p>
        </p:txBody>
      </p:sp>
      <p:sp>
        <p:nvSpPr>
          <p:cNvPr id="29" name="TextBox 28">
            <a:extLst>
              <a:ext uri="{FF2B5EF4-FFF2-40B4-BE49-F238E27FC236}">
                <a16:creationId xmlns:a16="http://schemas.microsoft.com/office/drawing/2014/main" id="{E05311DD-94EE-BAB4-3723-6BC4B18D5786}"/>
              </a:ext>
            </a:extLst>
          </p:cNvPr>
          <p:cNvSpPr txBox="1"/>
          <p:nvPr/>
        </p:nvSpPr>
        <p:spPr>
          <a:xfrm>
            <a:off x="229230" y="1405026"/>
            <a:ext cx="1884629" cy="830997"/>
          </a:xfrm>
          <a:prstGeom prst="rect">
            <a:avLst/>
          </a:prstGeom>
          <a:noFill/>
        </p:spPr>
        <p:txBody>
          <a:bodyPr wrap="square" rtlCol="0">
            <a:spAutoFit/>
          </a:bodyPr>
          <a:lstStyle/>
          <a:p>
            <a:pPr algn="ctr"/>
            <a:r>
              <a:rPr lang="en-CO" sz="1200" b="1" dirty="0">
                <a:latin typeface="Avenir Book" panose="02000503020000020003" pitchFamily="2" charset="0"/>
              </a:rPr>
              <a:t>Gridded Terrestrial data: </a:t>
            </a:r>
          </a:p>
          <a:p>
            <a:pPr algn="ctr"/>
            <a:endParaRPr lang="en-CO" sz="1200" b="1" dirty="0">
              <a:latin typeface="Avenir Book" panose="02000503020000020003" pitchFamily="2" charset="0"/>
            </a:endParaRPr>
          </a:p>
          <a:p>
            <a:pPr marL="285750" indent="-285750" algn="ctr">
              <a:buFont typeface="Arial" panose="020B0604020202020204" pitchFamily="34" charset="0"/>
              <a:buChar char="•"/>
            </a:pPr>
            <a:r>
              <a:rPr lang="en-CO" sz="1200" dirty="0">
                <a:latin typeface="Avenir Book" panose="02000503020000020003" pitchFamily="2" charset="0"/>
              </a:rPr>
              <a:t>MODIS</a:t>
            </a:r>
          </a:p>
          <a:p>
            <a:pPr marL="285750" indent="-285750" algn="ctr">
              <a:buFont typeface="Arial" panose="020B0604020202020204" pitchFamily="34" charset="0"/>
              <a:buChar char="•"/>
            </a:pPr>
            <a:r>
              <a:rPr lang="en-CO" sz="1200" dirty="0">
                <a:latin typeface="Avenir Book" panose="02000503020000020003" pitchFamily="2" charset="0"/>
              </a:rPr>
              <a:t>USGS</a:t>
            </a:r>
          </a:p>
        </p:txBody>
      </p:sp>
      <p:cxnSp>
        <p:nvCxnSpPr>
          <p:cNvPr id="30" name="Elbow Connector 29">
            <a:extLst>
              <a:ext uri="{FF2B5EF4-FFF2-40B4-BE49-F238E27FC236}">
                <a16:creationId xmlns:a16="http://schemas.microsoft.com/office/drawing/2014/main" id="{464B112E-45A3-4D79-52D5-2BBA380638B1}"/>
              </a:ext>
            </a:extLst>
          </p:cNvPr>
          <p:cNvCxnSpPr>
            <a:cxnSpLocks/>
            <a:stCxn id="28" idx="3"/>
            <a:endCxn id="10" idx="1"/>
          </p:cNvCxnSpPr>
          <p:nvPr/>
        </p:nvCxnSpPr>
        <p:spPr>
          <a:xfrm flipV="1">
            <a:off x="2332608" y="2972705"/>
            <a:ext cx="422999" cy="461107"/>
          </a:xfrm>
          <a:prstGeom prst="bentConnector3">
            <a:avLst>
              <a:gd name="adj1" fmla="val 50000"/>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3886D5DB-D10D-64C2-7C27-DBB9CC25AF7B}"/>
              </a:ext>
            </a:extLst>
          </p:cNvPr>
          <p:cNvCxnSpPr>
            <a:cxnSpLocks/>
            <a:stCxn id="29" idx="3"/>
            <a:endCxn id="8" idx="1"/>
          </p:cNvCxnSpPr>
          <p:nvPr/>
        </p:nvCxnSpPr>
        <p:spPr>
          <a:xfrm>
            <a:off x="2113859" y="1820525"/>
            <a:ext cx="641748" cy="490695"/>
          </a:xfrm>
          <a:prstGeom prst="bentConnector3">
            <a:avLst>
              <a:gd name="adj1" fmla="val 66568"/>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D285765-FF97-F2EF-7A60-2A42E65C3CC1}"/>
              </a:ext>
            </a:extLst>
          </p:cNvPr>
          <p:cNvSpPr/>
          <p:nvPr/>
        </p:nvSpPr>
        <p:spPr>
          <a:xfrm>
            <a:off x="5958350" y="2469962"/>
            <a:ext cx="952107" cy="332170"/>
          </a:xfrm>
          <a:prstGeom prst="rect">
            <a:avLst/>
          </a:prstGeom>
          <a:solidFill>
            <a:srgbClr val="92D050">
              <a:alpha val="10104"/>
            </a:srgbClr>
          </a:solidFill>
          <a:ln w="127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38" name="TextBox 37">
            <a:extLst>
              <a:ext uri="{FF2B5EF4-FFF2-40B4-BE49-F238E27FC236}">
                <a16:creationId xmlns:a16="http://schemas.microsoft.com/office/drawing/2014/main" id="{90F02FEC-D7FE-19D0-E9EC-7E2BC5F59E73}"/>
              </a:ext>
            </a:extLst>
          </p:cNvPr>
          <p:cNvSpPr txBox="1"/>
          <p:nvPr/>
        </p:nvSpPr>
        <p:spPr>
          <a:xfrm>
            <a:off x="5958350" y="2487161"/>
            <a:ext cx="952107" cy="307777"/>
          </a:xfrm>
          <a:prstGeom prst="rect">
            <a:avLst/>
          </a:prstGeom>
          <a:noFill/>
        </p:spPr>
        <p:txBody>
          <a:bodyPr wrap="square" rtlCol="0">
            <a:spAutoFit/>
          </a:bodyPr>
          <a:lstStyle/>
          <a:p>
            <a:pPr algn="ctr"/>
            <a:r>
              <a:rPr lang="en-CO" dirty="0">
                <a:latin typeface="Avenir Book" panose="02000503020000020003" pitchFamily="2" charset="0"/>
              </a:rPr>
              <a:t>Real </a:t>
            </a:r>
          </a:p>
        </p:txBody>
      </p:sp>
      <p:cxnSp>
        <p:nvCxnSpPr>
          <p:cNvPr id="40" name="Straight Arrow Connector 39">
            <a:extLst>
              <a:ext uri="{FF2B5EF4-FFF2-40B4-BE49-F238E27FC236}">
                <a16:creationId xmlns:a16="http://schemas.microsoft.com/office/drawing/2014/main" id="{EDB2AA62-4581-8738-4EC6-46A66CE836FB}"/>
              </a:ext>
            </a:extLst>
          </p:cNvPr>
          <p:cNvCxnSpPr>
            <a:cxnSpLocks/>
            <a:stCxn id="12" idx="3"/>
            <a:endCxn id="38" idx="1"/>
          </p:cNvCxnSpPr>
          <p:nvPr/>
        </p:nvCxnSpPr>
        <p:spPr>
          <a:xfrm flipV="1">
            <a:off x="5397094" y="2641050"/>
            <a:ext cx="561256" cy="7194"/>
          </a:xfrm>
          <a:prstGeom prst="straightConnector1">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FB4AE90-17E9-158F-DD66-D7555952E60A}"/>
              </a:ext>
            </a:extLst>
          </p:cNvPr>
          <p:cNvCxnSpPr>
            <a:cxnSpLocks/>
            <a:stCxn id="38" idx="3"/>
            <a:endCxn id="7" idx="1"/>
          </p:cNvCxnSpPr>
          <p:nvPr/>
        </p:nvCxnSpPr>
        <p:spPr>
          <a:xfrm>
            <a:off x="6910457" y="2641050"/>
            <a:ext cx="533635" cy="0"/>
          </a:xfrm>
          <a:prstGeom prst="straightConnector1">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C48F1F0-AC98-AF4E-1EEC-6F4CD9DF5504}"/>
              </a:ext>
            </a:extLst>
          </p:cNvPr>
          <p:cNvSpPr txBox="1"/>
          <p:nvPr/>
        </p:nvSpPr>
        <p:spPr>
          <a:xfrm>
            <a:off x="2593472" y="3462307"/>
            <a:ext cx="2965756" cy="276999"/>
          </a:xfrm>
          <a:prstGeom prst="rect">
            <a:avLst/>
          </a:prstGeom>
          <a:noFill/>
        </p:spPr>
        <p:txBody>
          <a:bodyPr wrap="square" rtlCol="0">
            <a:spAutoFit/>
          </a:bodyPr>
          <a:lstStyle/>
          <a:p>
            <a:pPr algn="ctr"/>
            <a:r>
              <a:rPr lang="en-CO" sz="1200" b="1" dirty="0">
                <a:latin typeface="Avenir Book" panose="02000503020000020003" pitchFamily="2" charset="0"/>
              </a:rPr>
              <a:t>WRF Pre-processing System (WPS)</a:t>
            </a:r>
          </a:p>
        </p:txBody>
      </p:sp>
      <p:sp>
        <p:nvSpPr>
          <p:cNvPr id="60" name="Google Shape;100;p20">
            <a:extLst>
              <a:ext uri="{FF2B5EF4-FFF2-40B4-BE49-F238E27FC236}">
                <a16:creationId xmlns:a16="http://schemas.microsoft.com/office/drawing/2014/main" id="{61028BE9-43B3-9EF9-7F19-08F48D41D0A7}"/>
              </a:ext>
            </a:extLst>
          </p:cNvPr>
          <p:cNvSpPr txBox="1">
            <a:spLocks noGrp="1"/>
          </p:cNvSpPr>
          <p:nvPr>
            <p:ph type="title"/>
          </p:nvPr>
        </p:nvSpPr>
        <p:spPr>
          <a:xfrm>
            <a:off x="311700" y="424200"/>
            <a:ext cx="8520600" cy="640202"/>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US" kern="1200" dirty="0">
                <a:solidFill>
                  <a:srgbClr val="304B72"/>
                </a:solidFill>
                <a:latin typeface="Avenir Book" panose="02000503020000020003" pitchFamily="2" charset="0"/>
                <a:ea typeface="+mn-ea"/>
                <a:cs typeface="+mn-cs"/>
              </a:rPr>
              <a:t>RECAP </a:t>
            </a:r>
            <a:endParaRPr kern="1200" dirty="0">
              <a:solidFill>
                <a:srgbClr val="304B72"/>
              </a:solidFill>
              <a:latin typeface="Avenir Book" panose="02000503020000020003" pitchFamily="2" charset="0"/>
              <a:ea typeface="+mn-ea"/>
              <a:cs typeface="+mn-cs"/>
            </a:endParaRPr>
          </a:p>
        </p:txBody>
      </p:sp>
      <p:cxnSp>
        <p:nvCxnSpPr>
          <p:cNvPr id="61" name="Straight Connector 60">
            <a:extLst>
              <a:ext uri="{FF2B5EF4-FFF2-40B4-BE49-F238E27FC236}">
                <a16:creationId xmlns:a16="http://schemas.microsoft.com/office/drawing/2014/main" id="{3A208823-35F0-2A8C-2178-A61E9D2C5D96}"/>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7D2AF4A-EA07-BB76-BB6C-E33A0325B0ED}"/>
              </a:ext>
            </a:extLst>
          </p:cNvPr>
          <p:cNvSpPr/>
          <p:nvPr/>
        </p:nvSpPr>
        <p:spPr>
          <a:xfrm>
            <a:off x="7212567" y="3435670"/>
            <a:ext cx="1730842" cy="332170"/>
          </a:xfrm>
          <a:prstGeom prst="rect">
            <a:avLst/>
          </a:prstGeom>
          <a:solidFill>
            <a:srgbClr val="FFFF00">
              <a:alpha val="10104"/>
            </a:srgbClr>
          </a:solidFill>
          <a:ln w="127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67" name="TextBox 66">
            <a:extLst>
              <a:ext uri="{FF2B5EF4-FFF2-40B4-BE49-F238E27FC236}">
                <a16:creationId xmlns:a16="http://schemas.microsoft.com/office/drawing/2014/main" id="{78F5010E-5ABE-9B6E-46EE-61FC55C208BB}"/>
              </a:ext>
            </a:extLst>
          </p:cNvPr>
          <p:cNvSpPr txBox="1"/>
          <p:nvPr/>
        </p:nvSpPr>
        <p:spPr>
          <a:xfrm>
            <a:off x="7174861" y="3447194"/>
            <a:ext cx="1768548" cy="307777"/>
          </a:xfrm>
          <a:prstGeom prst="rect">
            <a:avLst/>
          </a:prstGeom>
          <a:noFill/>
        </p:spPr>
        <p:txBody>
          <a:bodyPr wrap="square" rtlCol="0">
            <a:spAutoFit/>
          </a:bodyPr>
          <a:lstStyle/>
          <a:p>
            <a:pPr algn="ctr"/>
            <a:r>
              <a:rPr lang="en-CO" dirty="0">
                <a:latin typeface="Avenir Book" panose="02000503020000020003" pitchFamily="2" charset="0"/>
              </a:rPr>
              <a:t>Post Procesamiento</a:t>
            </a:r>
          </a:p>
        </p:txBody>
      </p:sp>
      <p:cxnSp>
        <p:nvCxnSpPr>
          <p:cNvPr id="68" name="Straight Arrow Connector 67">
            <a:extLst>
              <a:ext uri="{FF2B5EF4-FFF2-40B4-BE49-F238E27FC236}">
                <a16:creationId xmlns:a16="http://schemas.microsoft.com/office/drawing/2014/main" id="{5AABB4D7-FDB5-461F-5B30-515D842D37A8}"/>
              </a:ext>
            </a:extLst>
          </p:cNvPr>
          <p:cNvCxnSpPr>
            <a:cxnSpLocks/>
            <a:stCxn id="6" idx="4"/>
            <a:endCxn id="66" idx="0"/>
          </p:cNvCxnSpPr>
          <p:nvPr/>
        </p:nvCxnSpPr>
        <p:spPr>
          <a:xfrm flipH="1">
            <a:off x="8077988" y="2961561"/>
            <a:ext cx="2414" cy="474109"/>
          </a:xfrm>
          <a:prstGeom prst="straightConnector1">
            <a:avLst/>
          </a:prstGeom>
          <a:ln w="254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5D9046E-EB77-CDF8-9C26-E04D29AB01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0599" y="827942"/>
            <a:ext cx="2326813" cy="2326813"/>
          </a:xfrm>
          <a:prstGeom prst="rect">
            <a:avLst/>
          </a:prstGeom>
        </p:spPr>
      </p:pic>
      <p:pic>
        <p:nvPicPr>
          <p:cNvPr id="2" name="Picture 1">
            <a:extLst>
              <a:ext uri="{FF2B5EF4-FFF2-40B4-BE49-F238E27FC236}">
                <a16:creationId xmlns:a16="http://schemas.microsoft.com/office/drawing/2014/main" id="{8BBB0625-BABC-FA90-3F76-6C246969EF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1746" y="2392487"/>
            <a:ext cx="2326813" cy="2326813"/>
          </a:xfrm>
          <a:prstGeom prst="rect">
            <a:avLst/>
          </a:prstGeom>
        </p:spPr>
      </p:pic>
      <p:pic>
        <p:nvPicPr>
          <p:cNvPr id="5" name="Picture 4">
            <a:extLst>
              <a:ext uri="{FF2B5EF4-FFF2-40B4-BE49-F238E27FC236}">
                <a16:creationId xmlns:a16="http://schemas.microsoft.com/office/drawing/2014/main" id="{DAE886A9-A05C-F20A-96E6-8B6D725B93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817557" y="1506932"/>
            <a:ext cx="2326813" cy="2326813"/>
          </a:xfrm>
          <a:prstGeom prst="rect">
            <a:avLst/>
          </a:prstGeom>
        </p:spPr>
      </p:pic>
      <p:pic>
        <p:nvPicPr>
          <p:cNvPr id="13" name="Picture 12">
            <a:extLst>
              <a:ext uri="{FF2B5EF4-FFF2-40B4-BE49-F238E27FC236}">
                <a16:creationId xmlns:a16="http://schemas.microsoft.com/office/drawing/2014/main" id="{9A54F297-6BC7-6A07-B5BB-54C6A08809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495508" y="1743661"/>
            <a:ext cx="1782731" cy="1782731"/>
          </a:xfrm>
          <a:prstGeom prst="rect">
            <a:avLst/>
          </a:prstGeom>
        </p:spPr>
      </p:pic>
      <p:pic>
        <p:nvPicPr>
          <p:cNvPr id="14" name="Picture 13">
            <a:extLst>
              <a:ext uri="{FF2B5EF4-FFF2-40B4-BE49-F238E27FC236}">
                <a16:creationId xmlns:a16="http://schemas.microsoft.com/office/drawing/2014/main" id="{A49214B8-1DCB-5B60-27EE-18C7E016C6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097475" y="1740720"/>
            <a:ext cx="1782731" cy="1782731"/>
          </a:xfrm>
          <a:prstGeom prst="rect">
            <a:avLst/>
          </a:prstGeom>
        </p:spPr>
      </p:pic>
    </p:spTree>
    <p:extLst>
      <p:ext uri="{BB962C8B-B14F-4D97-AF65-F5344CB8AC3E}">
        <p14:creationId xmlns:p14="http://schemas.microsoft.com/office/powerpoint/2010/main" val="8838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D6A6B-81B2-3A4C-BE8C-7674C2B0A440}"/>
              </a:ext>
            </a:extLst>
          </p:cNvPr>
          <p:cNvPicPr>
            <a:picLocks noChangeAspect="1"/>
          </p:cNvPicPr>
          <p:nvPr/>
        </p:nvPicPr>
        <p:blipFill>
          <a:blip r:embed="rId2"/>
          <a:srcRect/>
          <a:stretch/>
        </p:blipFill>
        <p:spPr>
          <a:xfrm>
            <a:off x="120481" y="952918"/>
            <a:ext cx="4680122" cy="1401455"/>
          </a:xfrm>
          <a:prstGeom prst="rect">
            <a:avLst/>
          </a:prstGeom>
        </p:spPr>
      </p:pic>
      <p:pic>
        <p:nvPicPr>
          <p:cNvPr id="5" name="Picture 4">
            <a:extLst>
              <a:ext uri="{FF2B5EF4-FFF2-40B4-BE49-F238E27FC236}">
                <a16:creationId xmlns:a16="http://schemas.microsoft.com/office/drawing/2014/main" id="{86227711-2A74-224A-AEF9-DC00EED85504}"/>
              </a:ext>
            </a:extLst>
          </p:cNvPr>
          <p:cNvPicPr>
            <a:picLocks noChangeAspect="1"/>
          </p:cNvPicPr>
          <p:nvPr/>
        </p:nvPicPr>
        <p:blipFill>
          <a:blip r:embed="rId3"/>
          <a:srcRect/>
          <a:stretch/>
        </p:blipFill>
        <p:spPr>
          <a:xfrm>
            <a:off x="4463878" y="971883"/>
            <a:ext cx="4680122" cy="1401455"/>
          </a:xfrm>
          <a:prstGeom prst="rect">
            <a:avLst/>
          </a:prstGeom>
        </p:spPr>
      </p:pic>
      <p:sp>
        <p:nvSpPr>
          <p:cNvPr id="6" name="Rectangle 5">
            <a:extLst>
              <a:ext uri="{FF2B5EF4-FFF2-40B4-BE49-F238E27FC236}">
                <a16:creationId xmlns:a16="http://schemas.microsoft.com/office/drawing/2014/main" id="{BC684B42-868A-664E-83F8-8F5DEA23E346}"/>
              </a:ext>
            </a:extLst>
          </p:cNvPr>
          <p:cNvSpPr/>
          <p:nvPr/>
        </p:nvSpPr>
        <p:spPr>
          <a:xfrm>
            <a:off x="1884542" y="2352932"/>
            <a:ext cx="976549" cy="253916"/>
          </a:xfrm>
          <a:prstGeom prst="rect">
            <a:avLst/>
          </a:prstGeom>
        </p:spPr>
        <p:txBody>
          <a:bodyPr wrap="none">
            <a:spAutoFit/>
          </a:bodyPr>
          <a:lstStyle/>
          <a:p>
            <a:r>
              <a:rPr lang="en-US" sz="1050" dirty="0">
                <a:latin typeface="Avenir Book" panose="02000503020000020003" pitchFamily="2" charset="0"/>
              </a:rPr>
              <a:t>29-Aug-2010</a:t>
            </a:r>
          </a:p>
        </p:txBody>
      </p:sp>
      <p:sp>
        <p:nvSpPr>
          <p:cNvPr id="7" name="Rectangle 6">
            <a:extLst>
              <a:ext uri="{FF2B5EF4-FFF2-40B4-BE49-F238E27FC236}">
                <a16:creationId xmlns:a16="http://schemas.microsoft.com/office/drawing/2014/main" id="{5D8C3B64-760A-8148-8CCA-94A899029937}"/>
              </a:ext>
            </a:extLst>
          </p:cNvPr>
          <p:cNvSpPr/>
          <p:nvPr/>
        </p:nvSpPr>
        <p:spPr>
          <a:xfrm>
            <a:off x="6227940" y="2352932"/>
            <a:ext cx="976549" cy="253916"/>
          </a:xfrm>
          <a:prstGeom prst="rect">
            <a:avLst/>
          </a:prstGeom>
        </p:spPr>
        <p:txBody>
          <a:bodyPr wrap="none">
            <a:spAutoFit/>
          </a:bodyPr>
          <a:lstStyle/>
          <a:p>
            <a:r>
              <a:rPr lang="en-US" sz="1050" dirty="0">
                <a:latin typeface="Avenir Book" panose="02000503020000020003" pitchFamily="2" charset="0"/>
              </a:rPr>
              <a:t>30-Aug-2010</a:t>
            </a:r>
          </a:p>
        </p:txBody>
      </p:sp>
      <p:pic>
        <p:nvPicPr>
          <p:cNvPr id="8" name="Picture 7">
            <a:extLst>
              <a:ext uri="{FF2B5EF4-FFF2-40B4-BE49-F238E27FC236}">
                <a16:creationId xmlns:a16="http://schemas.microsoft.com/office/drawing/2014/main" id="{46194200-810D-194A-A005-9DB83D9103C0}"/>
              </a:ext>
            </a:extLst>
          </p:cNvPr>
          <p:cNvPicPr>
            <a:picLocks noChangeAspect="1"/>
          </p:cNvPicPr>
          <p:nvPr/>
        </p:nvPicPr>
        <p:blipFill>
          <a:blip r:embed="rId4"/>
          <a:srcRect/>
          <a:stretch/>
        </p:blipFill>
        <p:spPr>
          <a:xfrm>
            <a:off x="10815" y="2615308"/>
            <a:ext cx="4680120" cy="1401455"/>
          </a:xfrm>
          <a:prstGeom prst="rect">
            <a:avLst/>
          </a:prstGeom>
        </p:spPr>
      </p:pic>
      <p:pic>
        <p:nvPicPr>
          <p:cNvPr id="9" name="Picture 8">
            <a:extLst>
              <a:ext uri="{FF2B5EF4-FFF2-40B4-BE49-F238E27FC236}">
                <a16:creationId xmlns:a16="http://schemas.microsoft.com/office/drawing/2014/main" id="{F54B921B-6163-0B49-A8BD-0677BC73D254}"/>
              </a:ext>
            </a:extLst>
          </p:cNvPr>
          <p:cNvPicPr>
            <a:picLocks noChangeAspect="1"/>
          </p:cNvPicPr>
          <p:nvPr/>
        </p:nvPicPr>
        <p:blipFill>
          <a:blip r:embed="rId5"/>
          <a:srcRect/>
          <a:stretch/>
        </p:blipFill>
        <p:spPr>
          <a:xfrm>
            <a:off x="4354213" y="2634273"/>
            <a:ext cx="4680120" cy="1401455"/>
          </a:xfrm>
          <a:prstGeom prst="rect">
            <a:avLst/>
          </a:prstGeom>
        </p:spPr>
      </p:pic>
      <p:sp>
        <p:nvSpPr>
          <p:cNvPr id="10" name="Rectangle 9">
            <a:extLst>
              <a:ext uri="{FF2B5EF4-FFF2-40B4-BE49-F238E27FC236}">
                <a16:creationId xmlns:a16="http://schemas.microsoft.com/office/drawing/2014/main" id="{AF9C0081-1CBD-9541-A5C7-F630349FC465}"/>
              </a:ext>
            </a:extLst>
          </p:cNvPr>
          <p:cNvSpPr/>
          <p:nvPr/>
        </p:nvSpPr>
        <p:spPr>
          <a:xfrm>
            <a:off x="670931" y="4479751"/>
            <a:ext cx="7802136" cy="369332"/>
          </a:xfrm>
          <a:prstGeom prst="rect">
            <a:avLst/>
          </a:prstGeom>
        </p:spPr>
        <p:txBody>
          <a:bodyPr wrap="none">
            <a:spAutoFit/>
          </a:bodyPr>
          <a:lstStyle/>
          <a:p>
            <a:pPr algn="ctr"/>
            <a:r>
              <a:rPr lang="en-US" sz="1800" dirty="0">
                <a:latin typeface="Avenir Book" panose="02000503020000020003" pitchFamily="2" charset="0"/>
              </a:rPr>
              <a:t>SST Anomalies comparison: WRF Boundary from ERA5, CPL from CROCO</a:t>
            </a:r>
          </a:p>
        </p:txBody>
      </p:sp>
      <p:sp>
        <p:nvSpPr>
          <p:cNvPr id="11" name="Rectangle 10">
            <a:extLst>
              <a:ext uri="{FF2B5EF4-FFF2-40B4-BE49-F238E27FC236}">
                <a16:creationId xmlns:a16="http://schemas.microsoft.com/office/drawing/2014/main" id="{24D4A32C-ECD1-604B-B214-1638BA1BA1DC}"/>
              </a:ext>
            </a:extLst>
          </p:cNvPr>
          <p:cNvSpPr/>
          <p:nvPr/>
        </p:nvSpPr>
        <p:spPr>
          <a:xfrm>
            <a:off x="1884542" y="4016762"/>
            <a:ext cx="976549" cy="253916"/>
          </a:xfrm>
          <a:prstGeom prst="rect">
            <a:avLst/>
          </a:prstGeom>
        </p:spPr>
        <p:txBody>
          <a:bodyPr wrap="none">
            <a:spAutoFit/>
          </a:bodyPr>
          <a:lstStyle/>
          <a:p>
            <a:r>
              <a:rPr lang="en-US" sz="1050" dirty="0">
                <a:latin typeface="Avenir Book" panose="02000503020000020003" pitchFamily="2" charset="0"/>
              </a:rPr>
              <a:t>31-Aug-2010</a:t>
            </a:r>
          </a:p>
        </p:txBody>
      </p:sp>
      <p:sp>
        <p:nvSpPr>
          <p:cNvPr id="12" name="Rectangle 11">
            <a:extLst>
              <a:ext uri="{FF2B5EF4-FFF2-40B4-BE49-F238E27FC236}">
                <a16:creationId xmlns:a16="http://schemas.microsoft.com/office/drawing/2014/main" id="{F6EE3288-0221-D745-8BA2-828042913C69}"/>
              </a:ext>
            </a:extLst>
          </p:cNvPr>
          <p:cNvSpPr/>
          <p:nvPr/>
        </p:nvSpPr>
        <p:spPr>
          <a:xfrm>
            <a:off x="6227940" y="4020070"/>
            <a:ext cx="958917" cy="253916"/>
          </a:xfrm>
          <a:prstGeom prst="rect">
            <a:avLst/>
          </a:prstGeom>
        </p:spPr>
        <p:txBody>
          <a:bodyPr wrap="none">
            <a:spAutoFit/>
          </a:bodyPr>
          <a:lstStyle/>
          <a:p>
            <a:r>
              <a:rPr lang="en-US" sz="1050" dirty="0">
                <a:latin typeface="Avenir Book" panose="02000503020000020003" pitchFamily="2" charset="0"/>
              </a:rPr>
              <a:t>01-Sep-2010</a:t>
            </a:r>
          </a:p>
        </p:txBody>
      </p:sp>
      <p:sp>
        <p:nvSpPr>
          <p:cNvPr id="14" name="Google Shape;139;p26">
            <a:extLst>
              <a:ext uri="{FF2B5EF4-FFF2-40B4-BE49-F238E27FC236}">
                <a16:creationId xmlns:a16="http://schemas.microsoft.com/office/drawing/2014/main" id="{4EC71E16-B1A1-48B1-D100-FB206825F98E}"/>
              </a:ext>
            </a:extLst>
          </p:cNvPr>
          <p:cNvSpPr txBox="1">
            <a:spLocks noGrp="1"/>
          </p:cNvSpPr>
          <p:nvPr>
            <p:ph type="title"/>
          </p:nvPr>
        </p:nvSpPr>
        <p:spPr>
          <a:xfrm>
            <a:off x="311700" y="394953"/>
            <a:ext cx="8520600" cy="572700"/>
          </a:xfrm>
          <a:prstGeom prst="rect">
            <a:avLst/>
          </a:prstGeom>
        </p:spPr>
        <p:txBody>
          <a:bodyPr spcFirstLastPara="1" wrap="square" lIns="91425" tIns="91425" rIns="91425" bIns="91425" anchor="t" anchorCtr="0">
            <a:noAutofit/>
          </a:bodyPr>
          <a:lstStyle/>
          <a:p>
            <a:pPr algn="r"/>
            <a:r>
              <a:rPr lang="en-US" kern="1200" dirty="0">
                <a:solidFill>
                  <a:srgbClr val="304B72"/>
                </a:solidFill>
                <a:latin typeface="Avenir Book" panose="02000503020000020003" pitchFamily="2" charset="0"/>
                <a:ea typeface="+mn-ea"/>
                <a:cs typeface="+mn-cs"/>
              </a:rPr>
              <a:t>Ocean options – No parametrization (Boundary)</a:t>
            </a:r>
            <a:br>
              <a:rPr lang="en-US" kern="1200" dirty="0">
                <a:solidFill>
                  <a:srgbClr val="304B72"/>
                </a:solidFill>
                <a:latin typeface="Avenir Book" panose="02000503020000020003" pitchFamily="2" charset="0"/>
                <a:ea typeface="+mn-ea"/>
                <a:cs typeface="+mn-cs"/>
              </a:rPr>
            </a:br>
            <a:br>
              <a:rPr lang="en-US" dirty="0">
                <a:latin typeface="Avenir Book" panose="02000503020000020003" pitchFamily="2" charset="0"/>
              </a:rPr>
            </a:br>
            <a:endParaRPr kern="1200" dirty="0">
              <a:solidFill>
                <a:srgbClr val="304B72"/>
              </a:solidFill>
              <a:latin typeface="Avenir Book" panose="02000503020000020003" pitchFamily="2" charset="0"/>
              <a:ea typeface="+mn-ea"/>
              <a:cs typeface="+mn-cs"/>
            </a:endParaRPr>
          </a:p>
        </p:txBody>
      </p:sp>
      <p:cxnSp>
        <p:nvCxnSpPr>
          <p:cNvPr id="15" name="Straight Connector 14">
            <a:extLst>
              <a:ext uri="{FF2B5EF4-FFF2-40B4-BE49-F238E27FC236}">
                <a16:creationId xmlns:a16="http://schemas.microsoft.com/office/drawing/2014/main" id="{32A25258-67A4-770E-50B7-85CF4571E199}"/>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D6A6B-81B2-3A4C-BE8C-7674C2B0A440}"/>
              </a:ext>
            </a:extLst>
          </p:cNvPr>
          <p:cNvPicPr>
            <a:picLocks noChangeAspect="1"/>
          </p:cNvPicPr>
          <p:nvPr/>
        </p:nvPicPr>
        <p:blipFill>
          <a:blip r:embed="rId2"/>
          <a:srcRect/>
          <a:stretch/>
        </p:blipFill>
        <p:spPr>
          <a:xfrm>
            <a:off x="120481" y="952918"/>
            <a:ext cx="4680120" cy="1401455"/>
          </a:xfrm>
          <a:prstGeom prst="rect">
            <a:avLst/>
          </a:prstGeom>
        </p:spPr>
      </p:pic>
      <p:pic>
        <p:nvPicPr>
          <p:cNvPr id="5" name="Picture 4">
            <a:extLst>
              <a:ext uri="{FF2B5EF4-FFF2-40B4-BE49-F238E27FC236}">
                <a16:creationId xmlns:a16="http://schemas.microsoft.com/office/drawing/2014/main" id="{86227711-2A74-224A-AEF9-DC00EED85504}"/>
              </a:ext>
            </a:extLst>
          </p:cNvPr>
          <p:cNvPicPr>
            <a:picLocks noChangeAspect="1"/>
          </p:cNvPicPr>
          <p:nvPr/>
        </p:nvPicPr>
        <p:blipFill>
          <a:blip r:embed="rId3"/>
          <a:srcRect/>
          <a:stretch/>
        </p:blipFill>
        <p:spPr>
          <a:xfrm>
            <a:off x="4463879" y="971883"/>
            <a:ext cx="4680120" cy="1401455"/>
          </a:xfrm>
          <a:prstGeom prst="rect">
            <a:avLst/>
          </a:prstGeom>
        </p:spPr>
      </p:pic>
      <p:sp>
        <p:nvSpPr>
          <p:cNvPr id="6" name="Rectangle 5">
            <a:extLst>
              <a:ext uri="{FF2B5EF4-FFF2-40B4-BE49-F238E27FC236}">
                <a16:creationId xmlns:a16="http://schemas.microsoft.com/office/drawing/2014/main" id="{BC684B42-868A-664E-83F8-8F5DEA23E346}"/>
              </a:ext>
            </a:extLst>
          </p:cNvPr>
          <p:cNvSpPr/>
          <p:nvPr/>
        </p:nvSpPr>
        <p:spPr>
          <a:xfrm>
            <a:off x="1884542" y="2352932"/>
            <a:ext cx="958917" cy="253916"/>
          </a:xfrm>
          <a:prstGeom prst="rect">
            <a:avLst/>
          </a:prstGeom>
        </p:spPr>
        <p:txBody>
          <a:bodyPr wrap="none">
            <a:spAutoFit/>
          </a:bodyPr>
          <a:lstStyle/>
          <a:p>
            <a:r>
              <a:rPr lang="en-US" sz="1050" dirty="0">
                <a:latin typeface="Avenir Book" panose="02000503020000020003" pitchFamily="2" charset="0"/>
              </a:rPr>
              <a:t>29-Sep-2016</a:t>
            </a:r>
          </a:p>
        </p:txBody>
      </p:sp>
      <p:sp>
        <p:nvSpPr>
          <p:cNvPr id="7" name="Rectangle 6">
            <a:extLst>
              <a:ext uri="{FF2B5EF4-FFF2-40B4-BE49-F238E27FC236}">
                <a16:creationId xmlns:a16="http://schemas.microsoft.com/office/drawing/2014/main" id="{5D8C3B64-760A-8148-8CCA-94A899029937}"/>
              </a:ext>
            </a:extLst>
          </p:cNvPr>
          <p:cNvSpPr/>
          <p:nvPr/>
        </p:nvSpPr>
        <p:spPr>
          <a:xfrm>
            <a:off x="6227940" y="2352932"/>
            <a:ext cx="947695" cy="253916"/>
          </a:xfrm>
          <a:prstGeom prst="rect">
            <a:avLst/>
          </a:prstGeom>
        </p:spPr>
        <p:txBody>
          <a:bodyPr wrap="none">
            <a:spAutoFit/>
          </a:bodyPr>
          <a:lstStyle/>
          <a:p>
            <a:r>
              <a:rPr lang="en-US" sz="1050" dirty="0">
                <a:latin typeface="Avenir Book" panose="02000503020000020003" pitchFamily="2" charset="0"/>
              </a:rPr>
              <a:t>01-Oct-2016</a:t>
            </a:r>
          </a:p>
        </p:txBody>
      </p:sp>
      <p:pic>
        <p:nvPicPr>
          <p:cNvPr id="9" name="Picture 8">
            <a:extLst>
              <a:ext uri="{FF2B5EF4-FFF2-40B4-BE49-F238E27FC236}">
                <a16:creationId xmlns:a16="http://schemas.microsoft.com/office/drawing/2014/main" id="{F54B921B-6163-0B49-A8BD-0677BC73D254}"/>
              </a:ext>
            </a:extLst>
          </p:cNvPr>
          <p:cNvPicPr>
            <a:picLocks noChangeAspect="1"/>
          </p:cNvPicPr>
          <p:nvPr/>
        </p:nvPicPr>
        <p:blipFill>
          <a:blip r:embed="rId4"/>
          <a:srcRect/>
          <a:stretch/>
        </p:blipFill>
        <p:spPr>
          <a:xfrm>
            <a:off x="0" y="2578556"/>
            <a:ext cx="4680120" cy="1401454"/>
          </a:xfrm>
          <a:prstGeom prst="rect">
            <a:avLst/>
          </a:prstGeom>
        </p:spPr>
      </p:pic>
      <p:sp>
        <p:nvSpPr>
          <p:cNvPr id="10" name="Rectangle 9">
            <a:extLst>
              <a:ext uri="{FF2B5EF4-FFF2-40B4-BE49-F238E27FC236}">
                <a16:creationId xmlns:a16="http://schemas.microsoft.com/office/drawing/2014/main" id="{AF9C0081-1CBD-9541-A5C7-F630349FC465}"/>
              </a:ext>
            </a:extLst>
          </p:cNvPr>
          <p:cNvSpPr/>
          <p:nvPr/>
        </p:nvSpPr>
        <p:spPr>
          <a:xfrm>
            <a:off x="194839" y="4479751"/>
            <a:ext cx="8754321" cy="403957"/>
          </a:xfrm>
          <a:prstGeom prst="rect">
            <a:avLst/>
          </a:prstGeom>
        </p:spPr>
        <p:txBody>
          <a:bodyPr wrap="none">
            <a:spAutoFit/>
          </a:bodyPr>
          <a:lstStyle/>
          <a:p>
            <a:pPr algn="ctr"/>
            <a:r>
              <a:rPr lang="en-US" sz="2025" dirty="0">
                <a:latin typeface="Avenir Book" panose="02000503020000020003" pitchFamily="2" charset="0"/>
              </a:rPr>
              <a:t>SST Anomalies comparison: WRF Boundary from ERA5, CPL from CROCO</a:t>
            </a:r>
          </a:p>
        </p:txBody>
      </p:sp>
      <p:sp>
        <p:nvSpPr>
          <p:cNvPr id="11" name="Rectangle 10">
            <a:extLst>
              <a:ext uri="{FF2B5EF4-FFF2-40B4-BE49-F238E27FC236}">
                <a16:creationId xmlns:a16="http://schemas.microsoft.com/office/drawing/2014/main" id="{24D4A32C-ECD1-604B-B214-1638BA1BA1DC}"/>
              </a:ext>
            </a:extLst>
          </p:cNvPr>
          <p:cNvSpPr/>
          <p:nvPr/>
        </p:nvSpPr>
        <p:spPr>
          <a:xfrm>
            <a:off x="1884542" y="4016762"/>
            <a:ext cx="947695" cy="253916"/>
          </a:xfrm>
          <a:prstGeom prst="rect">
            <a:avLst/>
          </a:prstGeom>
        </p:spPr>
        <p:txBody>
          <a:bodyPr wrap="none">
            <a:spAutoFit/>
          </a:bodyPr>
          <a:lstStyle/>
          <a:p>
            <a:r>
              <a:rPr lang="en-US" sz="1050" dirty="0">
                <a:latin typeface="Avenir Book" panose="02000503020000020003" pitchFamily="2" charset="0"/>
              </a:rPr>
              <a:t>03-Oct-2016</a:t>
            </a:r>
          </a:p>
        </p:txBody>
      </p:sp>
      <p:sp>
        <p:nvSpPr>
          <p:cNvPr id="12" name="Rectangle 11">
            <a:extLst>
              <a:ext uri="{FF2B5EF4-FFF2-40B4-BE49-F238E27FC236}">
                <a16:creationId xmlns:a16="http://schemas.microsoft.com/office/drawing/2014/main" id="{F6EE3288-0221-D745-8BA2-828042913C69}"/>
              </a:ext>
            </a:extLst>
          </p:cNvPr>
          <p:cNvSpPr/>
          <p:nvPr/>
        </p:nvSpPr>
        <p:spPr>
          <a:xfrm>
            <a:off x="6227940" y="4020070"/>
            <a:ext cx="947695" cy="253916"/>
          </a:xfrm>
          <a:prstGeom prst="rect">
            <a:avLst/>
          </a:prstGeom>
        </p:spPr>
        <p:txBody>
          <a:bodyPr wrap="none">
            <a:spAutoFit/>
          </a:bodyPr>
          <a:lstStyle/>
          <a:p>
            <a:r>
              <a:rPr lang="en-US" sz="1050" dirty="0">
                <a:latin typeface="Avenir Book" panose="02000503020000020003" pitchFamily="2" charset="0"/>
              </a:rPr>
              <a:t>04-Oct-2010</a:t>
            </a:r>
          </a:p>
        </p:txBody>
      </p:sp>
      <p:pic>
        <p:nvPicPr>
          <p:cNvPr id="13" name="Picture 12">
            <a:extLst>
              <a:ext uri="{FF2B5EF4-FFF2-40B4-BE49-F238E27FC236}">
                <a16:creationId xmlns:a16="http://schemas.microsoft.com/office/drawing/2014/main" id="{AD3A3C9B-9BED-F143-A08B-AFA9CF612143}"/>
              </a:ext>
            </a:extLst>
          </p:cNvPr>
          <p:cNvPicPr>
            <a:picLocks noChangeAspect="1"/>
          </p:cNvPicPr>
          <p:nvPr/>
        </p:nvPicPr>
        <p:blipFill>
          <a:blip r:embed="rId5"/>
          <a:srcRect/>
          <a:stretch/>
        </p:blipFill>
        <p:spPr>
          <a:xfrm>
            <a:off x="4463881" y="2597521"/>
            <a:ext cx="4680118" cy="1401454"/>
          </a:xfrm>
          <a:prstGeom prst="rect">
            <a:avLst/>
          </a:prstGeom>
        </p:spPr>
      </p:pic>
      <p:sp>
        <p:nvSpPr>
          <p:cNvPr id="18" name="Google Shape;139;p26">
            <a:extLst>
              <a:ext uri="{FF2B5EF4-FFF2-40B4-BE49-F238E27FC236}">
                <a16:creationId xmlns:a16="http://schemas.microsoft.com/office/drawing/2014/main" id="{3D50F8FD-E30C-73C2-97AE-8ADE666451E5}"/>
              </a:ext>
            </a:extLst>
          </p:cNvPr>
          <p:cNvSpPr txBox="1">
            <a:spLocks noGrp="1"/>
          </p:cNvSpPr>
          <p:nvPr>
            <p:ph type="title"/>
          </p:nvPr>
        </p:nvSpPr>
        <p:spPr>
          <a:xfrm>
            <a:off x="311700" y="394953"/>
            <a:ext cx="8520600" cy="572700"/>
          </a:xfrm>
          <a:prstGeom prst="rect">
            <a:avLst/>
          </a:prstGeom>
        </p:spPr>
        <p:txBody>
          <a:bodyPr spcFirstLastPara="1" wrap="square" lIns="91425" tIns="91425" rIns="91425" bIns="91425" anchor="t" anchorCtr="0">
            <a:noAutofit/>
          </a:bodyPr>
          <a:lstStyle/>
          <a:p>
            <a:pPr algn="r"/>
            <a:r>
              <a:rPr lang="en-US" kern="1200" dirty="0">
                <a:solidFill>
                  <a:srgbClr val="304B72"/>
                </a:solidFill>
                <a:latin typeface="Avenir Book" panose="02000503020000020003" pitchFamily="2" charset="0"/>
                <a:ea typeface="+mn-ea"/>
                <a:cs typeface="+mn-cs"/>
              </a:rPr>
              <a:t>Ocean options – No parametrization (Boundary)</a:t>
            </a:r>
            <a:br>
              <a:rPr lang="en-US" kern="1200" dirty="0">
                <a:solidFill>
                  <a:srgbClr val="304B72"/>
                </a:solidFill>
                <a:latin typeface="Avenir Book" panose="02000503020000020003" pitchFamily="2" charset="0"/>
                <a:ea typeface="+mn-ea"/>
                <a:cs typeface="+mn-cs"/>
              </a:rPr>
            </a:br>
            <a:br>
              <a:rPr lang="en-US" dirty="0">
                <a:latin typeface="Avenir Book" panose="02000503020000020003" pitchFamily="2" charset="0"/>
              </a:rPr>
            </a:br>
            <a:endParaRPr kern="1200" dirty="0">
              <a:solidFill>
                <a:srgbClr val="304B72"/>
              </a:solidFill>
              <a:latin typeface="Avenir Book" panose="02000503020000020003" pitchFamily="2" charset="0"/>
              <a:ea typeface="+mn-ea"/>
              <a:cs typeface="+mn-cs"/>
            </a:endParaRPr>
          </a:p>
        </p:txBody>
      </p:sp>
      <p:cxnSp>
        <p:nvCxnSpPr>
          <p:cNvPr id="19" name="Straight Connector 18">
            <a:extLst>
              <a:ext uri="{FF2B5EF4-FFF2-40B4-BE49-F238E27FC236}">
                <a16:creationId xmlns:a16="http://schemas.microsoft.com/office/drawing/2014/main" id="{8E8CBC24-E951-8FA0-55FD-40C03F954D89}"/>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852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566933"/>
            <a:ext cx="8520600" cy="572700"/>
          </a:xfrm>
          <a:prstGeom prst="rect">
            <a:avLst/>
          </a:prstGeom>
        </p:spPr>
        <p:txBody>
          <a:bodyPr spcFirstLastPara="1" wrap="square" lIns="91425" tIns="91425" rIns="91425" bIns="91425" anchor="t" anchorCtr="0">
            <a:noAutofit/>
          </a:bodyPr>
          <a:lstStyle/>
          <a:p>
            <a:pPr algn="r"/>
            <a:r>
              <a:rPr lang="en-US" kern="1200" dirty="0">
                <a:solidFill>
                  <a:srgbClr val="304B72"/>
                </a:solidFill>
                <a:latin typeface="Avenir Book" panose="02000503020000020003" pitchFamily="2" charset="0"/>
                <a:ea typeface="+mn-ea"/>
                <a:cs typeface="+mn-cs"/>
              </a:rPr>
              <a:t>Ocean options – 1D Slab ocean mixed layer </a:t>
            </a:r>
            <a:br>
              <a:rPr lang="en-US" kern="1200" dirty="0">
                <a:solidFill>
                  <a:srgbClr val="304B72"/>
                </a:solidFill>
                <a:latin typeface="Avenir Book" panose="02000503020000020003" pitchFamily="2" charset="0"/>
                <a:ea typeface="+mn-ea"/>
                <a:cs typeface="+mn-cs"/>
              </a:rPr>
            </a:br>
            <a:br>
              <a:rPr lang="en-US" dirty="0">
                <a:latin typeface="Avenir Book" panose="02000503020000020003" pitchFamily="2" charset="0"/>
              </a:rPr>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662EFF5-FFF0-3F4A-7A1C-8D9D1E0713C8}"/>
              </a:ext>
            </a:extLst>
          </p:cNvPr>
          <p:cNvPicPr>
            <a:picLocks noChangeAspect="1"/>
          </p:cNvPicPr>
          <p:nvPr/>
        </p:nvPicPr>
        <p:blipFill rotWithShape="1">
          <a:blip r:embed="rId3"/>
          <a:srcRect l="35526" r="-354"/>
          <a:stretch/>
        </p:blipFill>
        <p:spPr>
          <a:xfrm>
            <a:off x="147108" y="1363452"/>
            <a:ext cx="4109755" cy="3371245"/>
          </a:xfrm>
          <a:prstGeom prst="rect">
            <a:avLst/>
          </a:prstGeom>
        </p:spPr>
      </p:pic>
      <p:sp>
        <p:nvSpPr>
          <p:cNvPr id="7" name="TextBox 6">
            <a:extLst>
              <a:ext uri="{FF2B5EF4-FFF2-40B4-BE49-F238E27FC236}">
                <a16:creationId xmlns:a16="http://schemas.microsoft.com/office/drawing/2014/main" id="{11A7C1F9-64FD-E468-0E9B-D921AD9F8B08}"/>
              </a:ext>
            </a:extLst>
          </p:cNvPr>
          <p:cNvSpPr txBox="1"/>
          <p:nvPr/>
        </p:nvSpPr>
        <p:spPr>
          <a:xfrm>
            <a:off x="4352544" y="1771801"/>
            <a:ext cx="4479756" cy="2554545"/>
          </a:xfrm>
          <a:prstGeom prst="rect">
            <a:avLst/>
          </a:prstGeom>
          <a:noFill/>
        </p:spPr>
        <p:txBody>
          <a:bodyPr wrap="square">
            <a:spAutoFit/>
          </a:bodyPr>
          <a:lstStyle/>
          <a:p>
            <a:pPr algn="r"/>
            <a:r>
              <a:rPr lang="en-US" sz="1600" dirty="0">
                <a:effectLst/>
                <a:latin typeface="Avenir Book" panose="02000503020000020003" pitchFamily="2" charset="0"/>
              </a:rPr>
              <a:t>When the surface layers of the ocean are heated during a period of calm, a marked temperature gradient may form all the way to the surface. If </a:t>
            </a:r>
            <a:r>
              <a:rPr lang="en-US" sz="1600" b="1" dirty="0">
                <a:effectLst/>
                <a:latin typeface="Avenir Book" panose="02000503020000020003" pitchFamily="2" charset="0"/>
              </a:rPr>
              <a:t>a </a:t>
            </a:r>
            <a:r>
              <a:rPr lang="en-US" sz="1600" dirty="0">
                <a:effectLst/>
                <a:latin typeface="Avenir Book" panose="02000503020000020003" pitchFamily="2" charset="0"/>
              </a:rPr>
              <a:t>wind then blows, the upper layer is stirred to form an almost homogeneous layer, with a sharp density gradient below it. We shall consider the motion of this layer, of depth </a:t>
            </a:r>
            <a:r>
              <a:rPr lang="en-US" sz="1600" i="1" dirty="0">
                <a:effectLst/>
                <a:latin typeface="Avenir Book" panose="02000503020000020003" pitchFamily="2" charset="0"/>
              </a:rPr>
              <a:t>h, </a:t>
            </a:r>
            <a:r>
              <a:rPr lang="en-US" sz="1600" dirty="0">
                <a:effectLst/>
                <a:latin typeface="Avenir Book" panose="02000503020000020003" pitchFamily="2" charset="0"/>
              </a:rPr>
              <a:t>assuming that it is well-mixed and moves as a slab, i.e., the </a:t>
            </a:r>
            <a:r>
              <a:rPr lang="en-US" sz="1600" dirty="0">
                <a:latin typeface="Avenir Book" panose="02000503020000020003" pitchFamily="2" charset="0"/>
              </a:rPr>
              <a:t> </a:t>
            </a:r>
            <a:r>
              <a:rPr lang="en-US" sz="1600" dirty="0">
                <a:effectLst/>
                <a:latin typeface="Avenir Book" panose="02000503020000020003" pitchFamily="2" charset="0"/>
              </a:rPr>
              <a:t>horizontal velocity (</a:t>
            </a:r>
            <a:r>
              <a:rPr lang="en-US" sz="1600" dirty="0" err="1">
                <a:effectLst/>
                <a:latin typeface="Avenir Book" panose="02000503020000020003" pitchFamily="2" charset="0"/>
              </a:rPr>
              <a:t>u,v</a:t>
            </a:r>
            <a:r>
              <a:rPr lang="en-US" sz="1600" dirty="0">
                <a:effectLst/>
                <a:latin typeface="Avenir Book" panose="02000503020000020003" pitchFamily="2" charset="0"/>
              </a:rPr>
              <a:t>)</a:t>
            </a:r>
            <a:r>
              <a:rPr lang="en-US" sz="1600" b="1" i="1" dirty="0">
                <a:effectLst/>
                <a:latin typeface="Avenir Book" panose="02000503020000020003" pitchFamily="2" charset="0"/>
              </a:rPr>
              <a:t> </a:t>
            </a:r>
            <a:r>
              <a:rPr lang="en-US" sz="1600" dirty="0">
                <a:effectLst/>
                <a:latin typeface="Avenir Book" panose="02000503020000020003" pitchFamily="2" charset="0"/>
              </a:rPr>
              <a:t>and temperature </a:t>
            </a:r>
            <a:r>
              <a:rPr lang="en-US" sz="1600" i="1" dirty="0">
                <a:effectLst/>
                <a:latin typeface="Avenir Book" panose="02000503020000020003" pitchFamily="2" charset="0"/>
              </a:rPr>
              <a:t>T’ </a:t>
            </a:r>
            <a:endParaRPr lang="en-US" sz="1600" dirty="0">
              <a:effectLst/>
              <a:latin typeface="Avenir Book" panose="02000503020000020003" pitchFamily="2" charset="0"/>
            </a:endParaRPr>
          </a:p>
        </p:txBody>
      </p:sp>
      <p:sp>
        <p:nvSpPr>
          <p:cNvPr id="20" name="Rectangle 19">
            <a:extLst>
              <a:ext uri="{FF2B5EF4-FFF2-40B4-BE49-F238E27FC236}">
                <a16:creationId xmlns:a16="http://schemas.microsoft.com/office/drawing/2014/main" id="{FF1A341B-7FDB-0F56-0FA8-06CA1B496611}"/>
              </a:ext>
            </a:extLst>
          </p:cNvPr>
          <p:cNvSpPr/>
          <p:nvPr/>
        </p:nvSpPr>
        <p:spPr>
          <a:xfrm>
            <a:off x="414779" y="1682496"/>
            <a:ext cx="1724917" cy="502920"/>
          </a:xfrm>
          <a:prstGeom prst="rect">
            <a:avLst/>
          </a:prstGeom>
          <a:solidFill>
            <a:srgbClr val="00B050">
              <a:alpha val="20000"/>
            </a:srgbClr>
          </a:solidFill>
          <a:ln>
            <a:solidFill>
              <a:srgbClr val="00B05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21" name="Rectangle 20">
            <a:extLst>
              <a:ext uri="{FF2B5EF4-FFF2-40B4-BE49-F238E27FC236}">
                <a16:creationId xmlns:a16="http://schemas.microsoft.com/office/drawing/2014/main" id="{D512C0F8-89C4-D1CE-13B5-D1657E27789D}"/>
              </a:ext>
            </a:extLst>
          </p:cNvPr>
          <p:cNvSpPr/>
          <p:nvPr/>
        </p:nvSpPr>
        <p:spPr>
          <a:xfrm>
            <a:off x="2458794" y="1682496"/>
            <a:ext cx="1724917" cy="1033272"/>
          </a:xfrm>
          <a:prstGeom prst="rect">
            <a:avLst/>
          </a:prstGeom>
          <a:solidFill>
            <a:srgbClr val="00B050">
              <a:alpha val="20000"/>
            </a:srgbClr>
          </a:solidFill>
          <a:ln>
            <a:solidFill>
              <a:srgbClr val="00B05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Tree>
    <p:extLst>
      <p:ext uri="{BB962C8B-B14F-4D97-AF65-F5344CB8AC3E}">
        <p14:creationId xmlns:p14="http://schemas.microsoft.com/office/powerpoint/2010/main" val="19313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566933"/>
            <a:ext cx="8520600" cy="572700"/>
          </a:xfrm>
          <a:prstGeom prst="rect">
            <a:avLst/>
          </a:prstGeom>
        </p:spPr>
        <p:txBody>
          <a:bodyPr spcFirstLastPara="1" wrap="square" lIns="91425" tIns="91425" rIns="91425" bIns="91425" anchor="t" anchorCtr="0">
            <a:noAutofit/>
          </a:bodyPr>
          <a:lstStyle/>
          <a:p>
            <a:pPr algn="r"/>
            <a:r>
              <a:rPr lang="en-US" kern="1200" dirty="0">
                <a:solidFill>
                  <a:srgbClr val="304B72"/>
                </a:solidFill>
                <a:latin typeface="Avenir Book" panose="02000503020000020003" pitchFamily="2" charset="0"/>
                <a:ea typeface="+mn-ea"/>
                <a:cs typeface="+mn-cs"/>
              </a:rPr>
              <a:t>Ocean options – 1D Slab ocean mixed layer</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3D1CD86-4C8C-F86F-B5EC-AA7C5CE9993A}"/>
              </a:ext>
            </a:extLst>
          </p:cNvPr>
          <p:cNvPicPr>
            <a:picLocks noChangeAspect="1"/>
          </p:cNvPicPr>
          <p:nvPr/>
        </p:nvPicPr>
        <p:blipFill>
          <a:blip r:embed="rId3"/>
          <a:stretch>
            <a:fillRect/>
          </a:stretch>
        </p:blipFill>
        <p:spPr>
          <a:xfrm>
            <a:off x="-13409" y="1293884"/>
            <a:ext cx="4347666" cy="2925084"/>
          </a:xfrm>
          <a:prstGeom prst="rect">
            <a:avLst/>
          </a:prstGeom>
        </p:spPr>
      </p:pic>
      <p:sp>
        <p:nvSpPr>
          <p:cNvPr id="6" name="TextBox 5">
            <a:extLst>
              <a:ext uri="{FF2B5EF4-FFF2-40B4-BE49-F238E27FC236}">
                <a16:creationId xmlns:a16="http://schemas.microsoft.com/office/drawing/2014/main" id="{86E6D7C3-C6D1-CCE0-C849-53D7C0EFA5BF}"/>
              </a:ext>
            </a:extLst>
          </p:cNvPr>
          <p:cNvSpPr txBox="1"/>
          <p:nvPr/>
        </p:nvSpPr>
        <p:spPr>
          <a:xfrm>
            <a:off x="-13409" y="4241278"/>
            <a:ext cx="4258835" cy="461665"/>
          </a:xfrm>
          <a:prstGeom prst="rect">
            <a:avLst/>
          </a:prstGeom>
          <a:noFill/>
        </p:spPr>
        <p:txBody>
          <a:bodyPr wrap="square">
            <a:spAutoFit/>
          </a:bodyPr>
          <a:lstStyle/>
          <a:p>
            <a:pPr algn="ctr"/>
            <a:r>
              <a:rPr lang="en-US" sz="1200" b="1" dirty="0">
                <a:effectLst/>
                <a:latin typeface="Avenir Book" panose="02000503020000020003" pitchFamily="2" charset="0"/>
              </a:rPr>
              <a:t>Schematic of the mixed-layer model. Heavy lines, mean velocity </a:t>
            </a:r>
            <a:r>
              <a:rPr lang="en-US" sz="1200" b="1" i="1" dirty="0">
                <a:effectLst/>
                <a:latin typeface="Avenir Book" panose="02000503020000020003" pitchFamily="2" charset="0"/>
              </a:rPr>
              <a:t>Au </a:t>
            </a:r>
            <a:r>
              <a:rPr lang="en-US" sz="1200" b="1" dirty="0">
                <a:effectLst/>
                <a:latin typeface="Avenir Book" panose="02000503020000020003" pitchFamily="2" charset="0"/>
              </a:rPr>
              <a:t>and mean temperature </a:t>
            </a:r>
            <a:r>
              <a:rPr lang="en-US" sz="1200" b="1" i="1" dirty="0">
                <a:effectLst/>
                <a:latin typeface="Avenir Book" panose="02000503020000020003" pitchFamily="2" charset="0"/>
              </a:rPr>
              <a:t>T, (Pollard, 1972) </a:t>
            </a:r>
            <a:endParaRPr lang="en-US" sz="1200" dirty="0">
              <a:effectLst/>
              <a:latin typeface="Avenir Book" panose="02000503020000020003"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525C0B-E660-EB48-AE8F-D79767A6FEDF}"/>
                  </a:ext>
                </a:extLst>
              </p:cNvPr>
              <p:cNvSpPr txBox="1"/>
              <p:nvPr/>
            </p:nvSpPr>
            <p:spPr>
              <a:xfrm>
                <a:off x="4047873" y="1876000"/>
                <a:ext cx="5147666" cy="5107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𝑖</m:t>
                      </m:r>
                      <m:r>
                        <a:rPr lang="en-US" sz="1600" b="0" i="1" smtClean="0">
                          <a:latin typeface="Cambria Math" panose="02040503050406030204" pitchFamily="18" charset="0"/>
                        </a:rPr>
                        <m:t>)</m:t>
                      </m:r>
                      <m:f>
                        <m:fPr>
                          <m:ctrlPr>
                            <a:rPr lang="en-CO" sz="1600" i="1" smtClean="0">
                              <a:latin typeface="Cambria Math" panose="02040503050406030204" pitchFamily="18" charset="0"/>
                            </a:rPr>
                          </m:ctrlPr>
                        </m:fPr>
                        <m:num>
                          <m:r>
                            <a:rPr lang="en-CO"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rPr>
                            <m:t>(</m:t>
                          </m:r>
                          <m:r>
                            <a:rPr lang="en-US" sz="1600" b="0" i="1" smtClean="0">
                              <a:latin typeface="Cambria Math" panose="02040503050406030204" pitchFamily="18" charset="0"/>
                            </a:rPr>
                            <m:t>h𝑢</m:t>
                          </m:r>
                          <m:r>
                            <a:rPr lang="en-US" sz="1600" b="0" i="1" smtClean="0">
                              <a:latin typeface="Cambria Math" panose="02040503050406030204" pitchFamily="18" charset="0"/>
                            </a:rPr>
                            <m:t>)</m:t>
                          </m:r>
                        </m:num>
                        <m:den>
                          <m:r>
                            <a:rPr lang="en-CO"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den>
                      </m:f>
                      <m:r>
                        <a:rPr lang="en-US" sz="1600" b="0" i="1" smtClean="0">
                          <a:latin typeface="Cambria Math" panose="02040503050406030204" pitchFamily="18" charset="0"/>
                        </a:rPr>
                        <m:t>−</m:t>
                      </m:r>
                      <m:r>
                        <a:rPr lang="en-US" sz="1600" b="0" i="1" smtClean="0">
                          <a:latin typeface="Cambria Math" panose="02040503050406030204" pitchFamily="18" charset="0"/>
                        </a:rPr>
                        <m:t>𝑓</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h𝑣</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𝜏</m:t>
                              </m:r>
                            </m:e>
                            <m:sub>
                              <m:r>
                                <a:rPr lang="en-US" sz="1600" b="0" i="1" smtClean="0">
                                  <a:latin typeface="Cambria Math" panose="02040503050406030204" pitchFamily="18" charset="0"/>
                                </a:rPr>
                                <m:t>𝑥</m:t>
                              </m:r>
                            </m:sub>
                          </m:sSub>
                        </m:num>
                        <m:den>
                          <m:r>
                            <a:rPr lang="en-US" sz="1600" b="0" i="1" smtClean="0">
                              <a:latin typeface="Cambria Math" panose="02040503050406030204" pitchFamily="18" charset="0"/>
                              <a:ea typeface="Cambria Math" panose="02040503050406030204" pitchFamily="18" charset="0"/>
                            </a:rPr>
                            <m:t>𝜌</m:t>
                          </m:r>
                        </m:den>
                      </m:f>
                      <m:r>
                        <a:rPr lang="en-US" sz="1600" b="0" i="1" smtClean="0">
                          <a:latin typeface="Cambria Math" panose="02040503050406030204" pitchFamily="18" charset="0"/>
                        </a:rPr>
                        <m:t>          </m:t>
                      </m:r>
                      <m:r>
                        <a:rPr lang="en-US" sz="1600" b="0" i="1" smtClean="0">
                          <a:latin typeface="Cambria Math" panose="02040503050406030204" pitchFamily="18" charset="0"/>
                        </a:rPr>
                        <m:t>𝑖𝑖</m:t>
                      </m:r>
                      <m:r>
                        <a:rPr lang="en-US" sz="1600" b="0" i="1" smtClean="0">
                          <a:latin typeface="Cambria Math" panose="02040503050406030204" pitchFamily="18" charset="0"/>
                        </a:rPr>
                        <m:t>)</m:t>
                      </m:r>
                      <m:f>
                        <m:fPr>
                          <m:ctrlPr>
                            <a:rPr lang="en-CO" sz="1600" i="1">
                              <a:latin typeface="Cambria Math" panose="02040503050406030204" pitchFamily="18" charset="0"/>
                            </a:rPr>
                          </m:ctrlPr>
                        </m:fPr>
                        <m:num>
                          <m:r>
                            <a:rPr lang="en-CO"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rPr>
                            <m:t>(</m:t>
                          </m:r>
                          <m:r>
                            <a:rPr lang="en-US" sz="1600" i="1">
                              <a:latin typeface="Cambria Math" panose="02040503050406030204" pitchFamily="18" charset="0"/>
                            </a:rPr>
                            <m:t>h𝑣</m:t>
                          </m:r>
                          <m:r>
                            <a:rPr lang="en-US" sz="1600" i="1">
                              <a:latin typeface="Cambria Math" panose="02040503050406030204" pitchFamily="18" charset="0"/>
                            </a:rPr>
                            <m:t>)</m:t>
                          </m:r>
                        </m:num>
                        <m:den>
                          <m:r>
                            <a:rPr lang="en-CO"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𝑡</m:t>
                          </m:r>
                        </m:den>
                      </m:f>
                      <m:r>
                        <a:rPr lang="en-US" sz="1600" i="1">
                          <a:latin typeface="Cambria Math" panose="02040503050406030204" pitchFamily="18" charset="0"/>
                        </a:rPr>
                        <m:t>+</m:t>
                      </m:r>
                      <m:r>
                        <a:rPr lang="en-US" sz="1600" i="1">
                          <a:latin typeface="Cambria Math" panose="02040503050406030204" pitchFamily="18" charset="0"/>
                        </a:rPr>
                        <m:t>𝑓</m:t>
                      </m:r>
                      <m:d>
                        <m:dPr>
                          <m:ctrlPr>
                            <a:rPr lang="en-US" sz="1600" i="1">
                              <a:latin typeface="Cambria Math" panose="02040503050406030204" pitchFamily="18" charset="0"/>
                            </a:rPr>
                          </m:ctrlPr>
                        </m:dPr>
                        <m:e>
                          <m:r>
                            <a:rPr lang="en-US" sz="1600" i="1">
                              <a:latin typeface="Cambria Math" panose="02040503050406030204" pitchFamily="18" charset="0"/>
                            </a:rPr>
                            <m:t>h𝑢</m:t>
                          </m:r>
                        </m:e>
                      </m:d>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rPr>
                                <m:t>𝑦</m:t>
                              </m:r>
                            </m:sub>
                          </m:sSub>
                        </m:num>
                        <m:den>
                          <m:r>
                            <a:rPr lang="en-US" sz="1600" i="1">
                              <a:latin typeface="Cambria Math" panose="02040503050406030204" pitchFamily="18" charset="0"/>
                              <a:ea typeface="Cambria Math" panose="02040503050406030204" pitchFamily="18" charset="0"/>
                            </a:rPr>
                            <m:t>𝜌</m:t>
                          </m:r>
                        </m:den>
                      </m:f>
                    </m:oMath>
                  </m:oMathPara>
                </a14:m>
                <a:endParaRPr lang="en-CO" sz="1600" dirty="0"/>
              </a:p>
            </p:txBody>
          </p:sp>
        </mc:Choice>
        <mc:Fallback xmlns="">
          <p:sp>
            <p:nvSpPr>
              <p:cNvPr id="11" name="TextBox 10">
                <a:extLst>
                  <a:ext uri="{FF2B5EF4-FFF2-40B4-BE49-F238E27FC236}">
                    <a16:creationId xmlns:a16="http://schemas.microsoft.com/office/drawing/2014/main" id="{98525C0B-E660-EB48-AE8F-D79767A6FEDF}"/>
                  </a:ext>
                </a:extLst>
              </p:cNvPr>
              <p:cNvSpPr txBox="1">
                <a:spLocks noRot="1" noChangeAspect="1" noMove="1" noResize="1" noEditPoints="1" noAdjustHandles="1" noChangeArrowheads="1" noChangeShapeType="1" noTextEdit="1"/>
              </p:cNvSpPr>
              <p:nvPr/>
            </p:nvSpPr>
            <p:spPr>
              <a:xfrm>
                <a:off x="4047873" y="1876000"/>
                <a:ext cx="5147666" cy="510717"/>
              </a:xfrm>
              <a:prstGeom prst="rect">
                <a:avLst/>
              </a:prstGeom>
              <a:blipFill>
                <a:blip r:embed="rId4"/>
                <a:stretch>
                  <a:fillRect t="-2381" b="-14286"/>
                </a:stretch>
              </a:blipFill>
            </p:spPr>
            <p:txBody>
              <a:bodyPr/>
              <a:lstStyle/>
              <a:p>
                <a:r>
                  <a:rPr lang="en-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C470E5F-098C-A62A-C4BD-082E59DDA656}"/>
                  </a:ext>
                </a:extLst>
              </p:cNvPr>
              <p:cNvSpPr txBox="1"/>
              <p:nvPr/>
            </p:nvSpPr>
            <p:spPr>
              <a:xfrm>
                <a:off x="5505406" y="2456874"/>
                <a:ext cx="2555443" cy="510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𝑖𝑖𝑖</m:t>
                      </m:r>
                      <m:r>
                        <a:rPr lang="en-US" sz="1600" b="0" i="1" smtClean="0">
                          <a:latin typeface="Cambria Math" panose="02040503050406030204" pitchFamily="18" charset="0"/>
                        </a:rPr>
                        <m:t>)</m:t>
                      </m:r>
                      <m:f>
                        <m:fPr>
                          <m:ctrlPr>
                            <a:rPr lang="en-CO" sz="1600" i="1">
                              <a:latin typeface="Cambria Math" panose="02040503050406030204" pitchFamily="18" charset="0"/>
                            </a:rPr>
                          </m:ctrlPr>
                        </m:fPr>
                        <m:num>
                          <m:r>
                            <a:rPr lang="en-CO" sz="1600" i="1">
                              <a:latin typeface="Cambria Math" panose="02040503050406030204" pitchFamily="18" charset="0"/>
                            </a:rPr>
                            <m:t>𝜕</m:t>
                          </m:r>
                          <m:r>
                            <a:rPr lang="en-US" sz="1600" i="1">
                              <a:latin typeface="Cambria Math" panose="02040503050406030204" pitchFamily="18" charset="0"/>
                            </a:rPr>
                            <m:t>(</m:t>
                          </m:r>
                          <m:r>
                            <a:rPr lang="en-US" sz="1600" i="1">
                              <a:latin typeface="Cambria Math" panose="02040503050406030204" pitchFamily="18" charset="0"/>
                            </a:rPr>
                            <m:t>h𝑇</m:t>
                          </m:r>
                          <m:r>
                            <a:rPr lang="en-US" sz="1600" i="1">
                              <a:latin typeface="Cambria Math" panose="02040503050406030204" pitchFamily="18" charset="0"/>
                            </a:rPr>
                            <m:t>)</m:t>
                          </m:r>
                        </m:num>
                        <m:den>
                          <m:r>
                            <a:rPr lang="en-CO" sz="1600" i="1">
                              <a:latin typeface="Cambria Math" panose="02040503050406030204" pitchFamily="18" charset="0"/>
                            </a:rPr>
                            <m:t>𝜕</m:t>
                          </m:r>
                          <m:r>
                            <a:rPr lang="en-US" sz="1600" i="1">
                              <a:latin typeface="Cambria Math" panose="02040503050406030204" pitchFamily="18" charset="0"/>
                            </a:rPr>
                            <m:t>𝑡</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m:t>
                          </m:r>
                        </m:num>
                        <m:den>
                          <m:r>
                            <a:rPr lang="en-US" sz="1600" i="1">
                              <a:latin typeface="Cambria Math" panose="02040503050406030204" pitchFamily="18" charset="0"/>
                            </a:rPr>
                            <m:t>𝑑𝑡</m:t>
                          </m:r>
                        </m:den>
                      </m:f>
                      <m:r>
                        <a:rPr lang="en-US" sz="1600" i="1">
                          <a:latin typeface="Cambria Math" panose="02040503050406030204" pitchFamily="18" charset="0"/>
                        </a:rPr>
                        <m:t>(0.5</m:t>
                      </m:r>
                      <m:r>
                        <m:rPr>
                          <m:sty m:val="p"/>
                        </m:rPr>
                        <a:rPr lang="el-GR" sz="1600" i="1">
                          <a:latin typeface="Cambria Math" panose="02040503050406030204" pitchFamily="18" charset="0"/>
                        </a:rPr>
                        <m:t>Γ</m:t>
                      </m:r>
                      <m:sSup>
                        <m:sSupPr>
                          <m:ctrlPr>
                            <a:rPr lang="el-GR" sz="1600" i="1">
                              <a:latin typeface="Cambria Math" panose="02040503050406030204" pitchFamily="18" charset="0"/>
                            </a:rPr>
                          </m:ctrlPr>
                        </m:sSupPr>
                        <m:e>
                          <m:r>
                            <a:rPr lang="en-US" sz="1600" i="1">
                              <a:latin typeface="Cambria Math" panose="02040503050406030204" pitchFamily="18" charset="0"/>
                            </a:rPr>
                            <m:t>h</m:t>
                          </m:r>
                        </m:e>
                        <m:sup>
                          <m:r>
                            <a:rPr lang="en-US" sz="1600" i="1">
                              <a:latin typeface="Cambria Math" panose="02040503050406030204" pitchFamily="18" charset="0"/>
                            </a:rPr>
                            <m:t>2</m:t>
                          </m:r>
                        </m:sup>
                      </m:sSup>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𝑄</m:t>
                          </m:r>
                        </m:num>
                        <m:den>
                          <m:r>
                            <a:rPr lang="en-US" sz="1600" i="1">
                              <a:latin typeface="Cambria Math" panose="02040503050406030204" pitchFamily="18" charset="0"/>
                            </a:rPr>
                            <m:t>𝜌</m:t>
                          </m:r>
                        </m:den>
                      </m:f>
                    </m:oMath>
                  </m:oMathPara>
                </a14:m>
                <a:endParaRPr lang="en-CO" sz="1600" i="1" dirty="0">
                  <a:latin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5C470E5F-098C-A62A-C4BD-082E59DDA656}"/>
                  </a:ext>
                </a:extLst>
              </p:cNvPr>
              <p:cNvSpPr txBox="1">
                <a:spLocks noRot="1" noChangeAspect="1" noMove="1" noResize="1" noEditPoints="1" noAdjustHandles="1" noChangeArrowheads="1" noChangeShapeType="1" noTextEdit="1"/>
              </p:cNvSpPr>
              <p:nvPr/>
            </p:nvSpPr>
            <p:spPr>
              <a:xfrm>
                <a:off x="5505406" y="2456874"/>
                <a:ext cx="2555443" cy="510717"/>
              </a:xfrm>
              <a:prstGeom prst="rect">
                <a:avLst/>
              </a:prstGeom>
              <a:blipFill>
                <a:blip r:embed="rId5"/>
                <a:stretch>
                  <a:fillRect l="-1485" t="-2439" r="-1980" b="-17073"/>
                </a:stretch>
              </a:blipFill>
            </p:spPr>
            <p:txBody>
              <a:bodyPr/>
              <a:lstStyle/>
              <a:p>
                <a:r>
                  <a:rPr lang="en-CO">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BEB0DCD-F7D8-47BD-41DC-4995E9506F03}"/>
                  </a:ext>
                </a:extLst>
              </p:cNvPr>
              <p:cNvSpPr txBox="1"/>
              <p:nvPr/>
            </p:nvSpPr>
            <p:spPr>
              <a:xfrm>
                <a:off x="5118408" y="3277364"/>
                <a:ext cx="3329438" cy="15250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 </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𝑂𝑐𝑒𝑎𝑛</m:t>
                      </m:r>
                      <m:r>
                        <a:rPr lang="en-US" b="0" i="1" smtClean="0">
                          <a:latin typeface="Cambria Math" panose="02040503050406030204" pitchFamily="18" charset="0"/>
                        </a:rPr>
                        <m:t> </m:t>
                      </m:r>
                      <m:r>
                        <a:rPr lang="en-US" b="0" i="1" smtClean="0">
                          <a:latin typeface="Cambria Math" panose="02040503050406030204" pitchFamily="18" charset="0"/>
                        </a:rPr>
                        <m:t>𝑠𝑝𝑒𝑒𝑑</m:t>
                      </m:r>
                      <m:r>
                        <a:rPr lang="en-US" b="0" i="1" smtClean="0">
                          <a:latin typeface="Cambria Math" panose="02040503050406030204" pitchFamily="18" charset="0"/>
                        </a:rPr>
                        <m:t> </m:t>
                      </m:r>
                      <m:r>
                        <a:rPr lang="en-US" b="0" i="1" smtClean="0">
                          <a:latin typeface="Cambria Math" panose="02040503050406030204" pitchFamily="18" charset="0"/>
                        </a:rPr>
                        <m:t>𝑖𝑛</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𝑚𝑖𝑥𝑒𝑑</m:t>
                      </m:r>
                      <m:r>
                        <a:rPr lang="en-US" b="0" i="1" smtClean="0">
                          <a:latin typeface="Cambria Math" panose="02040503050406030204" pitchFamily="18" charset="0"/>
                        </a:rPr>
                        <m:t> </m:t>
                      </m:r>
                      <m:r>
                        <a:rPr lang="en-US" b="0" i="1" smtClean="0">
                          <a:latin typeface="Cambria Math" panose="02040503050406030204" pitchFamily="18" charset="0"/>
                        </a:rPr>
                        <m:t>𝑙𝑎𝑦𝑒𝑟</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𝑂𝑐𝑒𝑎𝑛</m:t>
                      </m:r>
                      <m:r>
                        <a:rPr lang="en-US" b="0" i="1" smtClean="0">
                          <a:latin typeface="Cambria Math" panose="02040503050406030204" pitchFamily="18" charset="0"/>
                        </a:rPr>
                        <m:t> </m:t>
                      </m:r>
                      <m:r>
                        <a:rPr lang="en-US" b="0" i="1" smtClean="0">
                          <a:latin typeface="Cambria Math" panose="02040503050406030204" pitchFamily="18" charset="0"/>
                        </a:rPr>
                        <m:t>𝑡𝑒𝑚𝑝𝑒𝑟𝑎𝑡𝑢𝑟𝑒</m:t>
                      </m:r>
                      <m:r>
                        <a:rPr lang="en-US" b="0" i="1" smtClean="0">
                          <a:latin typeface="Cambria Math" panose="02040503050406030204" pitchFamily="18" charset="0"/>
                        </a:rPr>
                        <m:t> </m:t>
                      </m:r>
                      <m:r>
                        <a:rPr lang="en-US" b="0" i="1" smtClean="0">
                          <a:latin typeface="Cambria Math" panose="02040503050406030204" pitchFamily="18" charset="0"/>
                        </a:rPr>
                        <m:t>𝑖𝑛</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𝑚𝑖𝑥𝑒𝑑</m:t>
                      </m:r>
                      <m:r>
                        <a:rPr lang="en-US" b="0" i="1" smtClean="0">
                          <a:latin typeface="Cambria Math" panose="02040503050406030204" pitchFamily="18" charset="0"/>
                        </a:rPr>
                        <m:t> </m:t>
                      </m:r>
                      <m:r>
                        <a:rPr lang="en-US" b="0" i="1" smtClean="0">
                          <a:latin typeface="Cambria Math" panose="02040503050406030204" pitchFamily="18" charset="0"/>
                        </a:rPr>
                        <m:t>𝑙𝑎𝑦𝑒𝑟</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𝑀𝑖𝑥𝑒𝑑</m:t>
                      </m:r>
                      <m:r>
                        <a:rPr lang="en-US" b="0" i="1" smtClean="0">
                          <a:latin typeface="Cambria Math" panose="02040503050406030204" pitchFamily="18" charset="0"/>
                        </a:rPr>
                        <m:t> </m:t>
                      </m:r>
                      <m:r>
                        <a:rPr lang="en-US" b="0" i="1" smtClean="0">
                          <a:latin typeface="Cambria Math" panose="02040503050406030204" pitchFamily="18" charset="0"/>
                        </a:rPr>
                        <m:t>𝑙𝑎𝑦𝑒𝑟</m:t>
                      </m:r>
                      <m:r>
                        <a:rPr lang="en-US" b="0" i="1" smtClean="0">
                          <a:latin typeface="Cambria Math" panose="02040503050406030204" pitchFamily="18" charset="0"/>
                        </a:rPr>
                        <m:t> </m:t>
                      </m:r>
                      <m:r>
                        <a:rPr lang="en-US" b="0" i="1" smtClean="0">
                          <a:latin typeface="Cambria Math" panose="02040503050406030204" pitchFamily="18" charset="0"/>
                        </a:rPr>
                        <m:t>𝑑𝑒𝑝𝑡h</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𝐶𝑜𝑟𝑖𝑜𝑙𝑖𝑠</m:t>
                      </m:r>
                      <m:r>
                        <a:rPr lang="en-US" b="0" i="1" smtClean="0">
                          <a:latin typeface="Cambria Math" panose="02040503050406030204" pitchFamily="18" charset="0"/>
                        </a:rPr>
                        <m:t> </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𝑦</m:t>
                          </m:r>
                        </m:sub>
                      </m:sSub>
                      <m:r>
                        <a:rPr lang="en-US" b="0" i="1" smtClean="0">
                          <a:latin typeface="Cambria Math" panose="02040503050406030204" pitchFamily="18" charset="0"/>
                        </a:rPr>
                        <m:t>:</m:t>
                      </m:r>
                      <m:r>
                        <a:rPr lang="en-US" b="0" i="1" smtClean="0">
                          <a:latin typeface="Cambria Math" panose="02040503050406030204" pitchFamily="18" charset="0"/>
                        </a:rPr>
                        <m:t>𝑊𝑖𝑛𝑑</m:t>
                      </m:r>
                      <m:r>
                        <a:rPr lang="en-US" b="0" i="1" smtClean="0">
                          <a:latin typeface="Cambria Math" panose="02040503050406030204" pitchFamily="18" charset="0"/>
                        </a:rPr>
                        <m:t> </m:t>
                      </m:r>
                      <m:r>
                        <a:rPr lang="en-US" b="0" i="1" smtClean="0">
                          <a:latin typeface="Cambria Math" panose="02040503050406030204" pitchFamily="18" charset="0"/>
                        </a:rPr>
                        <m:t>𝑠𝑡𝑟𝑒𝑠𝑠</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𝐻𝑒𝑎𝑡</m:t>
                      </m:r>
                      <m:r>
                        <a:rPr lang="en-US" b="0" i="1" smtClean="0">
                          <a:latin typeface="Cambria Math" panose="02040503050406030204" pitchFamily="18" charset="0"/>
                        </a:rPr>
                        <m:t> </m:t>
                      </m:r>
                      <m:r>
                        <a:rPr lang="en-US" b="0" i="1" smtClean="0">
                          <a:latin typeface="Cambria Math" panose="02040503050406030204" pitchFamily="18" charset="0"/>
                        </a:rPr>
                        <m:t>𝑓𝑙𝑢𝑥</m:t>
                      </m:r>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𝑠</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sub>
                          </m:sSub>
                        </m:e>
                      </m:d>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𝑂𝑐𝑒𝑎𝑛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𝑑𝑒𝑛𝑠𝑖𝑡𝑦</m:t>
                      </m:r>
                      <m:r>
                        <a:rPr lang="en-US" b="0" i="1" smtClean="0">
                          <a:latin typeface="Cambria Math" panose="02040503050406030204" pitchFamily="18" charset="0"/>
                          <a:ea typeface="Cambria Math" panose="02040503050406030204" pitchFamily="18" charset="0"/>
                        </a:rPr>
                        <m:t> </m:t>
                      </m:r>
                    </m:oMath>
                  </m:oMathPara>
                </a14:m>
                <a:endParaRPr lang="en-US" b="0" i="1" dirty="0">
                  <a:latin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5BEB0DCD-F7D8-47BD-41DC-4995E9506F03}"/>
                  </a:ext>
                </a:extLst>
              </p:cNvPr>
              <p:cNvSpPr txBox="1">
                <a:spLocks noRot="1" noChangeAspect="1" noMove="1" noResize="1" noEditPoints="1" noAdjustHandles="1" noChangeArrowheads="1" noChangeShapeType="1" noTextEdit="1"/>
              </p:cNvSpPr>
              <p:nvPr/>
            </p:nvSpPr>
            <p:spPr>
              <a:xfrm>
                <a:off x="5118408" y="3277364"/>
                <a:ext cx="3329438" cy="1525097"/>
              </a:xfrm>
              <a:prstGeom prst="rect">
                <a:avLst/>
              </a:prstGeom>
              <a:blipFill>
                <a:blip r:embed="rId6"/>
                <a:stretch>
                  <a:fillRect l="-760" t="-1653" r="-1141" b="-4132"/>
                </a:stretch>
              </a:blipFill>
            </p:spPr>
            <p:txBody>
              <a:bodyPr/>
              <a:lstStyle/>
              <a:p>
                <a:r>
                  <a:rPr lang="en-CO">
                    <a:noFill/>
                  </a:rPr>
                  <a:t> </a:t>
                </a:r>
              </a:p>
            </p:txBody>
          </p:sp>
        </mc:Fallback>
      </mc:AlternateContent>
    </p:spTree>
    <p:extLst>
      <p:ext uri="{BB962C8B-B14F-4D97-AF65-F5344CB8AC3E}">
        <p14:creationId xmlns:p14="http://schemas.microsoft.com/office/powerpoint/2010/main" val="286288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566933"/>
            <a:ext cx="8520600" cy="572700"/>
          </a:xfrm>
          <a:prstGeom prst="rect">
            <a:avLst/>
          </a:prstGeom>
        </p:spPr>
        <p:txBody>
          <a:bodyPr spcFirstLastPara="1" wrap="square" lIns="91425" tIns="91425" rIns="91425" bIns="91425" anchor="t" anchorCtr="0">
            <a:noAutofit/>
          </a:bodyPr>
          <a:lstStyle/>
          <a:p>
            <a:pPr algn="r"/>
            <a:r>
              <a:rPr lang="en-US" kern="1200" dirty="0">
                <a:solidFill>
                  <a:srgbClr val="304B72"/>
                </a:solidFill>
                <a:latin typeface="Avenir Book" panose="02000503020000020003" pitchFamily="2" charset="0"/>
                <a:ea typeface="+mn-ea"/>
                <a:cs typeface="+mn-cs"/>
              </a:rPr>
              <a:t>Ocean options – 1D Slab ocean mixed layer</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454CDF-A004-FA8B-89D1-9BD11A386A8F}"/>
              </a:ext>
            </a:extLst>
          </p:cNvPr>
          <p:cNvSpPr txBox="1"/>
          <p:nvPr/>
        </p:nvSpPr>
        <p:spPr>
          <a:xfrm>
            <a:off x="414778" y="1217148"/>
            <a:ext cx="8417521" cy="3477875"/>
          </a:xfrm>
          <a:prstGeom prst="rect">
            <a:avLst/>
          </a:prstGeom>
          <a:noFill/>
        </p:spPr>
        <p:txBody>
          <a:bodyPr wrap="square">
            <a:spAutoFit/>
          </a:bodyPr>
          <a:lstStyle/>
          <a:p>
            <a:pPr algn="l"/>
            <a:r>
              <a:rPr lang="es-ES_tradnl" sz="1800" b="1" dirty="0">
                <a:latin typeface="Avenir Book" panose="02000503020000020003" pitchFamily="2" charset="0"/>
              </a:rPr>
              <a:t>Algunos problemas de la parametrización: </a:t>
            </a:r>
          </a:p>
          <a:p>
            <a:pPr algn="l"/>
            <a:endParaRPr lang="es-ES_tradnl" sz="1600" b="1" dirty="0">
              <a:latin typeface="Avenir Book" panose="02000503020000020003" pitchFamily="2" charset="0"/>
            </a:endParaRPr>
          </a:p>
          <a:p>
            <a:pPr marL="285750" indent="-285750" algn="l">
              <a:buFont typeface="Arial" panose="020B0604020202020204" pitchFamily="34" charset="0"/>
              <a:buChar char="•"/>
            </a:pPr>
            <a:r>
              <a:rPr lang="es-ES_tradnl" sz="1800" dirty="0">
                <a:solidFill>
                  <a:schemeClr val="accent2">
                    <a:lumMod val="90000"/>
                    <a:lumOff val="10000"/>
                  </a:schemeClr>
                </a:solidFill>
                <a:latin typeface="Avenir Book" panose="02000503020000020003" pitchFamily="2" charset="0"/>
              </a:rPr>
              <a:t>No tiene en cuenta el ingreso de masas de agua (Masas de agua con menor temperatura y con mayor concentración de sal ) por debajo de la capa de mezcla, la temperatura solo es modificada por el flujo de energía en el océano. </a:t>
            </a:r>
          </a:p>
          <a:p>
            <a:pPr marL="285750" indent="-285750" algn="l">
              <a:buFont typeface="Arial" panose="020B0604020202020204" pitchFamily="34" charset="0"/>
              <a:buChar char="•"/>
            </a:pPr>
            <a:r>
              <a:rPr lang="es-ES_tradnl" sz="1800" dirty="0">
                <a:solidFill>
                  <a:schemeClr val="accent2">
                    <a:lumMod val="90000"/>
                    <a:lumOff val="10000"/>
                  </a:schemeClr>
                </a:solidFill>
                <a:latin typeface="Avenir Book" panose="02000503020000020003" pitchFamily="2" charset="0"/>
              </a:rPr>
              <a:t>No tiene en cuenta la advección de Calor. </a:t>
            </a:r>
          </a:p>
          <a:p>
            <a:pPr marL="285750" indent="-285750" algn="l">
              <a:buFont typeface="Arial" panose="020B0604020202020204" pitchFamily="34" charset="0"/>
              <a:buChar char="•"/>
            </a:pPr>
            <a:r>
              <a:rPr lang="es-ES_tradnl" sz="1800" dirty="0">
                <a:solidFill>
                  <a:schemeClr val="accent2">
                    <a:lumMod val="90000"/>
                    <a:lumOff val="10000"/>
                  </a:schemeClr>
                </a:solidFill>
                <a:latin typeface="Avenir Book" panose="02000503020000020003" pitchFamily="2" charset="0"/>
              </a:rPr>
              <a:t>No hay cambios en la rugosidad asociada al oleaje. </a:t>
            </a:r>
          </a:p>
          <a:p>
            <a:pPr marL="285750" indent="-285750" algn="l">
              <a:buFont typeface="Arial" panose="020B0604020202020204" pitchFamily="34" charset="0"/>
              <a:buChar char="•"/>
            </a:pPr>
            <a:r>
              <a:rPr lang="es-ES_tradnl" sz="1800" dirty="0">
                <a:solidFill>
                  <a:schemeClr val="accent2">
                    <a:lumMod val="90000"/>
                    <a:lumOff val="10000"/>
                  </a:schemeClr>
                </a:solidFill>
                <a:latin typeface="Avenir Book" panose="02000503020000020003" pitchFamily="2" charset="0"/>
              </a:rPr>
              <a:t>No tiene en cuenta en el efecto de la termoclina. </a:t>
            </a:r>
          </a:p>
          <a:p>
            <a:pPr algn="l"/>
            <a:endParaRPr lang="es-ES_tradnl" sz="1800" dirty="0">
              <a:solidFill>
                <a:schemeClr val="accent2">
                  <a:lumMod val="90000"/>
                  <a:lumOff val="10000"/>
                </a:schemeClr>
              </a:solidFill>
              <a:latin typeface="Avenir Book" panose="02000503020000020003" pitchFamily="2" charset="0"/>
            </a:endParaRPr>
          </a:p>
          <a:p>
            <a:pPr algn="l"/>
            <a:r>
              <a:rPr lang="es-ES_tradnl" sz="1800" dirty="0">
                <a:solidFill>
                  <a:schemeClr val="accent2">
                    <a:lumMod val="90000"/>
                    <a:lumOff val="10000"/>
                  </a:schemeClr>
                </a:solidFill>
                <a:latin typeface="Avenir Book" panose="02000503020000020003" pitchFamily="2" charset="0"/>
              </a:rPr>
              <a:t>Solución </a:t>
            </a:r>
          </a:p>
          <a:p>
            <a:pPr marL="285750" indent="-285750" algn="ctr">
              <a:buFont typeface="Arial" panose="020B0604020202020204" pitchFamily="34" charset="0"/>
              <a:buChar char="•"/>
            </a:pPr>
            <a:r>
              <a:rPr lang="es-ES_tradnl" sz="2400" dirty="0">
                <a:solidFill>
                  <a:schemeClr val="accent2">
                    <a:lumMod val="90000"/>
                    <a:lumOff val="10000"/>
                  </a:schemeClr>
                </a:solidFill>
                <a:highlight>
                  <a:srgbClr val="00FFFF"/>
                </a:highlight>
                <a:latin typeface="Avenir Book" panose="02000503020000020003" pitchFamily="2" charset="0"/>
              </a:rPr>
              <a:t>Modelo acoplado (Cuando sea necesario) </a:t>
            </a:r>
          </a:p>
        </p:txBody>
      </p:sp>
    </p:spTree>
    <p:extLst>
      <p:ext uri="{BB962C8B-B14F-4D97-AF65-F5344CB8AC3E}">
        <p14:creationId xmlns:p14="http://schemas.microsoft.com/office/powerpoint/2010/main" val="1268350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1D3346-C6D4-B18D-64B7-D64714C622E4}"/>
              </a:ext>
            </a:extLst>
          </p:cNvPr>
          <p:cNvSpPr>
            <a:spLocks noGrp="1"/>
          </p:cNvSpPr>
          <p:nvPr>
            <p:ph type="sldNum" sz="quarter" idx="12"/>
          </p:nvPr>
        </p:nvSpPr>
        <p:spPr/>
        <p:txBody>
          <a:bodyPr/>
          <a:lstStyle/>
          <a:p>
            <a:fld id="{81388B5D-F48B-BA4A-8ED1-BF6CCD748ECA}" type="slidenum">
              <a:rPr lang="en-CO" smtClean="0"/>
              <a:t>25</a:t>
            </a:fld>
            <a:endParaRPr lang="en-CO" dirty="0"/>
          </a:p>
        </p:txBody>
      </p:sp>
      <p:pic>
        <p:nvPicPr>
          <p:cNvPr id="23" name="Picture 22">
            <a:extLst>
              <a:ext uri="{FF2B5EF4-FFF2-40B4-BE49-F238E27FC236}">
                <a16:creationId xmlns:a16="http://schemas.microsoft.com/office/drawing/2014/main" id="{981A645C-2AD8-389E-ADB1-5C75E8F8085B}"/>
              </a:ext>
            </a:extLst>
          </p:cNvPr>
          <p:cNvPicPr>
            <a:picLocks noChangeAspect="1"/>
          </p:cNvPicPr>
          <p:nvPr/>
        </p:nvPicPr>
        <p:blipFill>
          <a:blip r:embed="rId2">
            <a:alphaModFix amt="24000"/>
          </a:blip>
          <a:stretch>
            <a:fillRect/>
          </a:stretch>
        </p:blipFill>
        <p:spPr>
          <a:xfrm>
            <a:off x="191139" y="4500027"/>
            <a:ext cx="1036770" cy="440656"/>
          </a:xfrm>
          <a:prstGeom prst="rect">
            <a:avLst/>
          </a:prstGeom>
        </p:spPr>
      </p:pic>
      <p:cxnSp>
        <p:nvCxnSpPr>
          <p:cNvPr id="5" name="Straight Connector 4">
            <a:extLst>
              <a:ext uri="{FF2B5EF4-FFF2-40B4-BE49-F238E27FC236}">
                <a16:creationId xmlns:a16="http://schemas.microsoft.com/office/drawing/2014/main" id="{B467E79F-1FE1-6EA9-BD62-D24D9FBDB9F1}"/>
              </a:ext>
            </a:extLst>
          </p:cNvPr>
          <p:cNvCxnSpPr/>
          <p:nvPr/>
        </p:nvCxnSpPr>
        <p:spPr>
          <a:xfrm flipH="1">
            <a:off x="500734" y="241663"/>
            <a:ext cx="85714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DEF14D1-A176-953C-30D9-72EF54861CF7}"/>
              </a:ext>
            </a:extLst>
          </p:cNvPr>
          <p:cNvSpPr txBox="1"/>
          <p:nvPr/>
        </p:nvSpPr>
        <p:spPr>
          <a:xfrm>
            <a:off x="0" y="360131"/>
            <a:ext cx="9072155" cy="507831"/>
          </a:xfrm>
          <a:prstGeom prst="rect">
            <a:avLst/>
          </a:prstGeom>
          <a:noFill/>
        </p:spPr>
        <p:txBody>
          <a:bodyPr wrap="square">
            <a:spAutoFit/>
          </a:bodyPr>
          <a:lstStyle/>
          <a:p>
            <a:pPr algn="r"/>
            <a:r>
              <a:rPr lang="en-US" sz="2700" dirty="0">
                <a:solidFill>
                  <a:srgbClr val="304B72"/>
                </a:solidFill>
                <a:latin typeface="Avenir Book" panose="02000503020000020003" pitchFamily="2" charset="0"/>
              </a:rPr>
              <a:t>Coupling process sketch </a:t>
            </a:r>
            <a:r>
              <a:rPr lang="en-US" sz="2700" b="1" i="1" dirty="0">
                <a:solidFill>
                  <a:srgbClr val="304B72"/>
                </a:solidFill>
                <a:latin typeface="Avenir Book" panose="02000503020000020003" pitchFamily="2" charset="0"/>
              </a:rPr>
              <a:t>WRF-OASIS-CROCO</a:t>
            </a:r>
          </a:p>
        </p:txBody>
      </p:sp>
      <p:sp>
        <p:nvSpPr>
          <p:cNvPr id="7" name="Rectángulo 4">
            <a:extLst>
              <a:ext uri="{FF2B5EF4-FFF2-40B4-BE49-F238E27FC236}">
                <a16:creationId xmlns:a16="http://schemas.microsoft.com/office/drawing/2014/main" id="{8BD08BA0-8E45-E16E-7608-3E0B4DD1B6B2}"/>
              </a:ext>
            </a:extLst>
          </p:cNvPr>
          <p:cNvSpPr/>
          <p:nvPr/>
        </p:nvSpPr>
        <p:spPr>
          <a:xfrm>
            <a:off x="1023124" y="1252373"/>
            <a:ext cx="1471701" cy="743672"/>
          </a:xfrm>
          <a:prstGeom prst="rect">
            <a:avLst/>
          </a:prstGeom>
          <a:solidFill>
            <a:schemeClr val="bg2">
              <a:lumMod val="75000"/>
              <a:alpha val="3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bg2">
                  <a:lumMod val="75000"/>
                </a:schemeClr>
              </a:solidFill>
            </a:endParaRPr>
          </a:p>
        </p:txBody>
      </p:sp>
      <p:sp>
        <p:nvSpPr>
          <p:cNvPr id="8" name="Rectángulo 5">
            <a:extLst>
              <a:ext uri="{FF2B5EF4-FFF2-40B4-BE49-F238E27FC236}">
                <a16:creationId xmlns:a16="http://schemas.microsoft.com/office/drawing/2014/main" id="{A04E1311-B17E-C725-9F46-034C9371DFC8}"/>
              </a:ext>
            </a:extLst>
          </p:cNvPr>
          <p:cNvSpPr/>
          <p:nvPr/>
        </p:nvSpPr>
        <p:spPr>
          <a:xfrm>
            <a:off x="1023124" y="1312586"/>
            <a:ext cx="1471701" cy="584775"/>
          </a:xfrm>
          <a:prstGeom prst="rect">
            <a:avLst/>
          </a:prstGeom>
        </p:spPr>
        <p:txBody>
          <a:bodyPr wrap="square">
            <a:spAutoFit/>
          </a:bodyPr>
          <a:lstStyle/>
          <a:p>
            <a:pPr algn="ctr"/>
            <a:r>
              <a:rPr lang="en-US" sz="1600" b="1" i="1" dirty="0">
                <a:solidFill>
                  <a:schemeClr val="bg2">
                    <a:lumMod val="50000"/>
                  </a:schemeClr>
                </a:solidFill>
                <a:latin typeface="Avenir Book" panose="02000503020000020003" pitchFamily="2" charset="0"/>
              </a:rPr>
              <a:t>Atmosphere</a:t>
            </a:r>
          </a:p>
          <a:p>
            <a:pPr algn="ctr"/>
            <a:r>
              <a:rPr lang="es-ES" sz="1600" b="1" i="1" dirty="0">
                <a:solidFill>
                  <a:schemeClr val="bg2">
                    <a:lumMod val="50000"/>
                  </a:schemeClr>
                </a:solidFill>
                <a:latin typeface="Avenir Book" panose="02000503020000020003" pitchFamily="2" charset="0"/>
              </a:rPr>
              <a:t>WRF</a:t>
            </a:r>
            <a:r>
              <a:rPr lang="es-ES" sz="1600" i="1" dirty="0">
                <a:solidFill>
                  <a:schemeClr val="bg2">
                    <a:lumMod val="50000"/>
                  </a:schemeClr>
                </a:solidFill>
                <a:latin typeface="Avenir Book" panose="02000503020000020003" pitchFamily="2" charset="0"/>
              </a:rPr>
              <a:t>  </a:t>
            </a:r>
            <a:endParaRPr lang="es-ES" sz="1800" i="1" dirty="0">
              <a:solidFill>
                <a:schemeClr val="bg2">
                  <a:lumMod val="50000"/>
                </a:schemeClr>
              </a:solidFill>
              <a:latin typeface="Avenir Book" panose="02000503020000020003" pitchFamily="2" charset="0"/>
            </a:endParaRPr>
          </a:p>
        </p:txBody>
      </p:sp>
      <p:sp>
        <p:nvSpPr>
          <p:cNvPr id="9" name="Rectángulo 6">
            <a:extLst>
              <a:ext uri="{FF2B5EF4-FFF2-40B4-BE49-F238E27FC236}">
                <a16:creationId xmlns:a16="http://schemas.microsoft.com/office/drawing/2014/main" id="{3F64DA3E-4096-1A72-B576-1070CAC746CA}"/>
              </a:ext>
            </a:extLst>
          </p:cNvPr>
          <p:cNvSpPr/>
          <p:nvPr/>
        </p:nvSpPr>
        <p:spPr>
          <a:xfrm>
            <a:off x="6704428" y="1252373"/>
            <a:ext cx="1471701" cy="743672"/>
          </a:xfrm>
          <a:prstGeom prst="rect">
            <a:avLst/>
          </a:prstGeom>
          <a:solidFill>
            <a:schemeClr val="bg2">
              <a:lumMod val="75000"/>
              <a:alpha val="3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bg2">
                  <a:lumMod val="75000"/>
                </a:schemeClr>
              </a:solidFill>
            </a:endParaRPr>
          </a:p>
        </p:txBody>
      </p:sp>
      <p:sp>
        <p:nvSpPr>
          <p:cNvPr id="10" name="Rectángulo 7">
            <a:extLst>
              <a:ext uri="{FF2B5EF4-FFF2-40B4-BE49-F238E27FC236}">
                <a16:creationId xmlns:a16="http://schemas.microsoft.com/office/drawing/2014/main" id="{01458E40-F959-ED47-78EA-D858E761C42D}"/>
              </a:ext>
            </a:extLst>
          </p:cNvPr>
          <p:cNvSpPr/>
          <p:nvPr/>
        </p:nvSpPr>
        <p:spPr>
          <a:xfrm>
            <a:off x="6704428" y="1312586"/>
            <a:ext cx="1471701" cy="584775"/>
          </a:xfrm>
          <a:prstGeom prst="rect">
            <a:avLst/>
          </a:prstGeom>
        </p:spPr>
        <p:txBody>
          <a:bodyPr wrap="square">
            <a:spAutoFit/>
          </a:bodyPr>
          <a:lstStyle/>
          <a:p>
            <a:pPr algn="ctr"/>
            <a:r>
              <a:rPr lang="en-US" sz="1600" b="1" i="1" dirty="0">
                <a:solidFill>
                  <a:schemeClr val="bg2">
                    <a:lumMod val="50000"/>
                  </a:schemeClr>
                </a:solidFill>
                <a:latin typeface="Avenir Book" panose="02000503020000020003" pitchFamily="2" charset="0"/>
              </a:rPr>
              <a:t>Ocean</a:t>
            </a:r>
          </a:p>
          <a:p>
            <a:pPr algn="ctr"/>
            <a:r>
              <a:rPr lang="es-ES" sz="1600" b="1" i="1" dirty="0">
                <a:solidFill>
                  <a:schemeClr val="bg2">
                    <a:lumMod val="50000"/>
                  </a:schemeClr>
                </a:solidFill>
                <a:latin typeface="Avenir Book" panose="02000503020000020003" pitchFamily="2" charset="0"/>
              </a:rPr>
              <a:t>CROCO</a:t>
            </a:r>
            <a:endParaRPr lang="es-ES" sz="1800" b="1" i="1" dirty="0">
              <a:solidFill>
                <a:schemeClr val="bg2">
                  <a:lumMod val="50000"/>
                </a:schemeClr>
              </a:solidFill>
              <a:latin typeface="Avenir Book" panose="02000503020000020003" pitchFamily="2" charset="0"/>
            </a:endParaRPr>
          </a:p>
        </p:txBody>
      </p:sp>
      <p:cxnSp>
        <p:nvCxnSpPr>
          <p:cNvPr id="11" name="Conector recto de flecha 8">
            <a:extLst>
              <a:ext uri="{FF2B5EF4-FFF2-40B4-BE49-F238E27FC236}">
                <a16:creationId xmlns:a16="http://schemas.microsoft.com/office/drawing/2014/main" id="{B3F015F5-4E7A-7B40-CC39-338E32248D58}"/>
              </a:ext>
            </a:extLst>
          </p:cNvPr>
          <p:cNvCxnSpPr>
            <a:cxnSpLocks/>
          </p:cNvCxnSpPr>
          <p:nvPr/>
        </p:nvCxnSpPr>
        <p:spPr>
          <a:xfrm flipH="1">
            <a:off x="2494825" y="1913391"/>
            <a:ext cx="4209603" cy="11668"/>
          </a:xfrm>
          <a:prstGeom prst="straightConnector1">
            <a:avLst/>
          </a:prstGeom>
          <a:ln w="38100">
            <a:solidFill>
              <a:schemeClr val="bg2">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301EAD17-F2CD-ED75-455D-F1FBBB0CB988}"/>
              </a:ext>
            </a:extLst>
          </p:cNvPr>
          <p:cNvCxnSpPr>
            <a:cxnSpLocks/>
          </p:cNvCxnSpPr>
          <p:nvPr/>
        </p:nvCxnSpPr>
        <p:spPr>
          <a:xfrm>
            <a:off x="2494824" y="1317068"/>
            <a:ext cx="4209603" cy="0"/>
          </a:xfrm>
          <a:prstGeom prst="straightConnector1">
            <a:avLst/>
          </a:prstGeom>
          <a:ln w="38100">
            <a:solidFill>
              <a:schemeClr val="bg2">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Rectángulo 14">
            <a:extLst>
              <a:ext uri="{FF2B5EF4-FFF2-40B4-BE49-F238E27FC236}">
                <a16:creationId xmlns:a16="http://schemas.microsoft.com/office/drawing/2014/main" id="{91545B06-43F3-56CF-CE15-A9A45EDE174E}"/>
              </a:ext>
            </a:extLst>
          </p:cNvPr>
          <p:cNvSpPr/>
          <p:nvPr/>
        </p:nvSpPr>
        <p:spPr>
          <a:xfrm>
            <a:off x="3289105" y="960578"/>
            <a:ext cx="2587246" cy="307777"/>
          </a:xfrm>
          <a:prstGeom prst="rect">
            <a:avLst/>
          </a:prstGeom>
        </p:spPr>
        <p:txBody>
          <a:bodyPr wrap="square">
            <a:spAutoFit/>
          </a:bodyPr>
          <a:lstStyle/>
          <a:p>
            <a:pPr algn="ctr"/>
            <a:r>
              <a:rPr lang="en-US" b="1" dirty="0">
                <a:solidFill>
                  <a:schemeClr val="bg2">
                    <a:lumMod val="50000"/>
                  </a:schemeClr>
                </a:solidFill>
                <a:latin typeface="Avenir Book" panose="02000503020000020003" pitchFamily="2" charset="0"/>
              </a:rPr>
              <a:t>Wind Stress, E-P, R</a:t>
            </a:r>
            <a:r>
              <a:rPr lang="en-US" b="1" baseline="-25000" dirty="0">
                <a:solidFill>
                  <a:schemeClr val="bg2">
                    <a:lumMod val="50000"/>
                  </a:schemeClr>
                </a:solidFill>
                <a:latin typeface="Avenir Book" panose="02000503020000020003" pitchFamily="2" charset="0"/>
              </a:rPr>
              <a:t>N</a:t>
            </a:r>
            <a:r>
              <a:rPr lang="en-US" b="1" dirty="0">
                <a:solidFill>
                  <a:schemeClr val="bg2">
                    <a:lumMod val="50000"/>
                  </a:schemeClr>
                </a:solidFill>
                <a:latin typeface="Avenir Book" panose="02000503020000020003" pitchFamily="2" charset="0"/>
              </a:rPr>
              <a:t>, LH, SH</a:t>
            </a:r>
          </a:p>
        </p:txBody>
      </p:sp>
      <p:sp>
        <p:nvSpPr>
          <p:cNvPr id="14" name="Rectángulo 15">
            <a:extLst>
              <a:ext uri="{FF2B5EF4-FFF2-40B4-BE49-F238E27FC236}">
                <a16:creationId xmlns:a16="http://schemas.microsoft.com/office/drawing/2014/main" id="{E21875F8-C7A6-DDC3-F056-D38A2A8E7F38}"/>
              </a:ext>
            </a:extLst>
          </p:cNvPr>
          <p:cNvSpPr/>
          <p:nvPr/>
        </p:nvSpPr>
        <p:spPr>
          <a:xfrm>
            <a:off x="3444585" y="1972697"/>
            <a:ext cx="2310082" cy="307777"/>
          </a:xfrm>
          <a:prstGeom prst="rect">
            <a:avLst/>
          </a:prstGeom>
        </p:spPr>
        <p:txBody>
          <a:bodyPr wrap="square">
            <a:spAutoFit/>
          </a:bodyPr>
          <a:lstStyle/>
          <a:p>
            <a:pPr algn="ctr"/>
            <a:r>
              <a:rPr lang="en-US" b="1" dirty="0">
                <a:solidFill>
                  <a:schemeClr val="bg2">
                    <a:lumMod val="50000"/>
                  </a:schemeClr>
                </a:solidFill>
                <a:latin typeface="Avenir Book" panose="02000503020000020003" pitchFamily="2" charset="0"/>
              </a:rPr>
              <a:t>SST</a:t>
            </a:r>
            <a:endParaRPr lang="en-US" sz="1200" b="1" dirty="0">
              <a:solidFill>
                <a:schemeClr val="bg2">
                  <a:lumMod val="50000"/>
                </a:schemeClr>
              </a:solidFill>
              <a:latin typeface="Avenir Book" panose="02000503020000020003" pitchFamily="2" charset="0"/>
            </a:endParaRPr>
          </a:p>
        </p:txBody>
      </p:sp>
      <p:sp>
        <p:nvSpPr>
          <p:cNvPr id="15" name="Rectángulo 16">
            <a:extLst>
              <a:ext uri="{FF2B5EF4-FFF2-40B4-BE49-F238E27FC236}">
                <a16:creationId xmlns:a16="http://schemas.microsoft.com/office/drawing/2014/main" id="{AA328F52-7AE3-8262-C400-1DCDDDA16863}"/>
              </a:ext>
            </a:extLst>
          </p:cNvPr>
          <p:cNvSpPr/>
          <p:nvPr/>
        </p:nvSpPr>
        <p:spPr>
          <a:xfrm>
            <a:off x="6505397" y="2619832"/>
            <a:ext cx="1849104" cy="491937"/>
          </a:xfrm>
          <a:prstGeom prst="rect">
            <a:avLst/>
          </a:prstGeom>
          <a:solidFill>
            <a:schemeClr val="bg2">
              <a:lumMod val="75000"/>
              <a:alpha val="3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bg2">
                  <a:lumMod val="75000"/>
                </a:schemeClr>
              </a:solidFill>
            </a:endParaRPr>
          </a:p>
        </p:txBody>
      </p:sp>
      <p:sp>
        <p:nvSpPr>
          <p:cNvPr id="16" name="Rectángulo 17">
            <a:extLst>
              <a:ext uri="{FF2B5EF4-FFF2-40B4-BE49-F238E27FC236}">
                <a16:creationId xmlns:a16="http://schemas.microsoft.com/office/drawing/2014/main" id="{C7B1E14D-A4ED-554F-8EBB-B5F35B0423F4}"/>
              </a:ext>
            </a:extLst>
          </p:cNvPr>
          <p:cNvSpPr/>
          <p:nvPr/>
        </p:nvSpPr>
        <p:spPr>
          <a:xfrm>
            <a:off x="6165679" y="2609968"/>
            <a:ext cx="2438693" cy="523220"/>
          </a:xfrm>
          <a:prstGeom prst="rect">
            <a:avLst/>
          </a:prstGeom>
        </p:spPr>
        <p:txBody>
          <a:bodyPr wrap="square">
            <a:spAutoFit/>
          </a:bodyPr>
          <a:lstStyle/>
          <a:p>
            <a:pPr algn="ctr"/>
            <a:r>
              <a:rPr lang="en-US" b="1" i="1" dirty="0">
                <a:solidFill>
                  <a:schemeClr val="bg2">
                    <a:lumMod val="50000"/>
                  </a:schemeClr>
                </a:solidFill>
                <a:latin typeface="Avenir Book" panose="02000503020000020003" pitchFamily="2" charset="0"/>
              </a:rPr>
              <a:t>Oceanic</a:t>
            </a:r>
          </a:p>
          <a:p>
            <a:pPr algn="ctr"/>
            <a:r>
              <a:rPr lang="en-US" b="1" i="1" dirty="0">
                <a:solidFill>
                  <a:schemeClr val="bg2">
                    <a:lumMod val="50000"/>
                  </a:schemeClr>
                </a:solidFill>
                <a:latin typeface="Avenir Book" panose="02000503020000020003" pitchFamily="2" charset="0"/>
              </a:rPr>
              <a:t> boundary conditions </a:t>
            </a:r>
          </a:p>
        </p:txBody>
      </p:sp>
      <p:cxnSp>
        <p:nvCxnSpPr>
          <p:cNvPr id="17" name="Conector recto de flecha 18">
            <a:extLst>
              <a:ext uri="{FF2B5EF4-FFF2-40B4-BE49-F238E27FC236}">
                <a16:creationId xmlns:a16="http://schemas.microsoft.com/office/drawing/2014/main" id="{519504BD-EF82-AFEB-ADB1-D22899D54CCA}"/>
              </a:ext>
            </a:extLst>
          </p:cNvPr>
          <p:cNvCxnSpPr>
            <a:cxnSpLocks/>
            <a:stCxn id="15" idx="0"/>
            <a:endCxn id="9" idx="2"/>
          </p:cNvCxnSpPr>
          <p:nvPr/>
        </p:nvCxnSpPr>
        <p:spPr>
          <a:xfrm flipV="1">
            <a:off x="7429949" y="1996045"/>
            <a:ext cx="10330" cy="623787"/>
          </a:xfrm>
          <a:prstGeom prst="straightConnector1">
            <a:avLst/>
          </a:prstGeom>
          <a:ln w="38100">
            <a:solidFill>
              <a:schemeClr val="bg2">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Rectángulo 21">
            <a:extLst>
              <a:ext uri="{FF2B5EF4-FFF2-40B4-BE49-F238E27FC236}">
                <a16:creationId xmlns:a16="http://schemas.microsoft.com/office/drawing/2014/main" id="{A7940FF3-23F6-D900-9001-FD8FC9E18E3F}"/>
              </a:ext>
            </a:extLst>
          </p:cNvPr>
          <p:cNvSpPr/>
          <p:nvPr/>
        </p:nvSpPr>
        <p:spPr>
          <a:xfrm>
            <a:off x="834422" y="2619832"/>
            <a:ext cx="1849104" cy="491937"/>
          </a:xfrm>
          <a:prstGeom prst="rect">
            <a:avLst/>
          </a:prstGeom>
          <a:solidFill>
            <a:schemeClr val="bg2">
              <a:lumMod val="75000"/>
              <a:alpha val="3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schemeClr val="bg2">
                  <a:lumMod val="75000"/>
                </a:schemeClr>
              </a:solidFill>
            </a:endParaRPr>
          </a:p>
        </p:txBody>
      </p:sp>
      <p:sp>
        <p:nvSpPr>
          <p:cNvPr id="19" name="Rectángulo 22">
            <a:extLst>
              <a:ext uri="{FF2B5EF4-FFF2-40B4-BE49-F238E27FC236}">
                <a16:creationId xmlns:a16="http://schemas.microsoft.com/office/drawing/2014/main" id="{50AB2B7A-612B-8CC4-07B7-2A72F315AFD7}"/>
              </a:ext>
            </a:extLst>
          </p:cNvPr>
          <p:cNvSpPr/>
          <p:nvPr/>
        </p:nvSpPr>
        <p:spPr>
          <a:xfrm>
            <a:off x="539628" y="2609968"/>
            <a:ext cx="2438693" cy="523220"/>
          </a:xfrm>
          <a:prstGeom prst="rect">
            <a:avLst/>
          </a:prstGeom>
        </p:spPr>
        <p:txBody>
          <a:bodyPr wrap="square">
            <a:spAutoFit/>
          </a:bodyPr>
          <a:lstStyle/>
          <a:p>
            <a:pPr algn="ctr"/>
            <a:r>
              <a:rPr lang="en-US" b="1" i="1" dirty="0">
                <a:solidFill>
                  <a:schemeClr val="bg2">
                    <a:lumMod val="50000"/>
                  </a:schemeClr>
                </a:solidFill>
                <a:latin typeface="Avenir Book" panose="02000503020000020003" pitchFamily="2" charset="0"/>
              </a:rPr>
              <a:t>Atmosphere</a:t>
            </a:r>
          </a:p>
          <a:p>
            <a:pPr algn="ctr"/>
            <a:r>
              <a:rPr lang="en-US" b="1" i="1" dirty="0">
                <a:solidFill>
                  <a:schemeClr val="bg2">
                    <a:lumMod val="50000"/>
                  </a:schemeClr>
                </a:solidFill>
                <a:latin typeface="Avenir Book" panose="02000503020000020003" pitchFamily="2" charset="0"/>
              </a:rPr>
              <a:t> boundary conditions </a:t>
            </a:r>
          </a:p>
        </p:txBody>
      </p:sp>
      <p:cxnSp>
        <p:nvCxnSpPr>
          <p:cNvPr id="20" name="Conector recto de flecha 23">
            <a:extLst>
              <a:ext uri="{FF2B5EF4-FFF2-40B4-BE49-F238E27FC236}">
                <a16:creationId xmlns:a16="http://schemas.microsoft.com/office/drawing/2014/main" id="{428B1B82-2FA6-5E88-DF44-5C7A032FC535}"/>
              </a:ext>
            </a:extLst>
          </p:cNvPr>
          <p:cNvCxnSpPr>
            <a:cxnSpLocks/>
            <a:stCxn id="19" idx="0"/>
            <a:endCxn id="7" idx="2"/>
          </p:cNvCxnSpPr>
          <p:nvPr/>
        </p:nvCxnSpPr>
        <p:spPr>
          <a:xfrm flipV="1">
            <a:off x="1758975" y="1996045"/>
            <a:ext cx="0" cy="613923"/>
          </a:xfrm>
          <a:prstGeom prst="straightConnector1">
            <a:avLst/>
          </a:prstGeom>
          <a:ln w="38100">
            <a:solidFill>
              <a:schemeClr val="bg2">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1" name="Rectángulo 27">
            <a:extLst>
              <a:ext uri="{FF2B5EF4-FFF2-40B4-BE49-F238E27FC236}">
                <a16:creationId xmlns:a16="http://schemas.microsoft.com/office/drawing/2014/main" id="{C5167168-6FC1-CCE5-1ECB-F76223F9A45C}"/>
              </a:ext>
            </a:extLst>
          </p:cNvPr>
          <p:cNvSpPr/>
          <p:nvPr/>
        </p:nvSpPr>
        <p:spPr>
          <a:xfrm>
            <a:off x="3416959" y="1467323"/>
            <a:ext cx="2310082" cy="338554"/>
          </a:xfrm>
          <a:prstGeom prst="rect">
            <a:avLst/>
          </a:prstGeom>
        </p:spPr>
        <p:txBody>
          <a:bodyPr wrap="square">
            <a:spAutoFit/>
          </a:bodyPr>
          <a:lstStyle/>
          <a:p>
            <a:pPr algn="ctr"/>
            <a:r>
              <a:rPr lang="en-US" sz="1600" b="1" i="1" dirty="0">
                <a:solidFill>
                  <a:schemeClr val="bg2">
                    <a:lumMod val="50000"/>
                  </a:schemeClr>
                </a:solidFill>
                <a:latin typeface="Avenir Book" panose="02000503020000020003" pitchFamily="2" charset="0"/>
              </a:rPr>
              <a:t>Coupler Oasis-MCT  </a:t>
            </a:r>
          </a:p>
        </p:txBody>
      </p:sp>
      <p:sp>
        <p:nvSpPr>
          <p:cNvPr id="22" name="Rectangle 21">
            <a:extLst>
              <a:ext uri="{FF2B5EF4-FFF2-40B4-BE49-F238E27FC236}">
                <a16:creationId xmlns:a16="http://schemas.microsoft.com/office/drawing/2014/main" id="{2007D508-D1B2-43D3-088A-3507121261AC}"/>
              </a:ext>
            </a:extLst>
          </p:cNvPr>
          <p:cNvSpPr/>
          <p:nvPr/>
        </p:nvSpPr>
        <p:spPr>
          <a:xfrm>
            <a:off x="6123" y="3792631"/>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24" name="Left Brace 23">
            <a:extLst>
              <a:ext uri="{FF2B5EF4-FFF2-40B4-BE49-F238E27FC236}">
                <a16:creationId xmlns:a16="http://schemas.microsoft.com/office/drawing/2014/main" id="{BEE9FAD5-EBCF-C035-DB94-BF798BA0780D}"/>
              </a:ext>
            </a:extLst>
          </p:cNvPr>
          <p:cNvSpPr/>
          <p:nvPr/>
        </p:nvSpPr>
        <p:spPr>
          <a:xfrm rot="16200000">
            <a:off x="1403675" y="2752815"/>
            <a:ext cx="290993" cy="3086096"/>
          </a:xfrm>
          <a:prstGeom prst="leftBrace">
            <a:avLst>
              <a:gd name="adj1" fmla="val 8333"/>
              <a:gd name="adj2" fmla="val 50182"/>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sz="1050"/>
          </a:p>
        </p:txBody>
      </p:sp>
      <p:sp>
        <p:nvSpPr>
          <p:cNvPr id="25" name="Rectangle 24">
            <a:extLst>
              <a:ext uri="{FF2B5EF4-FFF2-40B4-BE49-F238E27FC236}">
                <a16:creationId xmlns:a16="http://schemas.microsoft.com/office/drawing/2014/main" id="{F32A8374-E726-0843-9B3F-DE86D875EB5F}"/>
              </a:ext>
            </a:extLst>
          </p:cNvPr>
          <p:cNvSpPr/>
          <p:nvPr/>
        </p:nvSpPr>
        <p:spPr>
          <a:xfrm>
            <a:off x="1034822" y="3792631"/>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26" name="Rectangle 25">
            <a:extLst>
              <a:ext uri="{FF2B5EF4-FFF2-40B4-BE49-F238E27FC236}">
                <a16:creationId xmlns:a16="http://schemas.microsoft.com/office/drawing/2014/main" id="{D43C741C-B812-7B32-7C9A-E5479CFD3167}"/>
              </a:ext>
            </a:extLst>
          </p:cNvPr>
          <p:cNvSpPr/>
          <p:nvPr/>
        </p:nvSpPr>
        <p:spPr>
          <a:xfrm>
            <a:off x="2063521" y="3792631"/>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27" name="Rectangle 26">
            <a:extLst>
              <a:ext uri="{FF2B5EF4-FFF2-40B4-BE49-F238E27FC236}">
                <a16:creationId xmlns:a16="http://schemas.microsoft.com/office/drawing/2014/main" id="{B5E39CF0-3708-2277-DFB7-95C40CFEFAE5}"/>
              </a:ext>
            </a:extLst>
          </p:cNvPr>
          <p:cNvSpPr/>
          <p:nvPr/>
        </p:nvSpPr>
        <p:spPr>
          <a:xfrm>
            <a:off x="3934587" y="3791661"/>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28" name="Rectangle 27">
            <a:extLst>
              <a:ext uri="{FF2B5EF4-FFF2-40B4-BE49-F238E27FC236}">
                <a16:creationId xmlns:a16="http://schemas.microsoft.com/office/drawing/2014/main" id="{3F0EFCE9-B790-5DC7-4C30-1F9F8F64E82C}"/>
              </a:ext>
            </a:extLst>
          </p:cNvPr>
          <p:cNvSpPr/>
          <p:nvPr/>
        </p:nvSpPr>
        <p:spPr>
          <a:xfrm>
            <a:off x="4965699" y="3791661"/>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29" name="Rectangle 28">
            <a:extLst>
              <a:ext uri="{FF2B5EF4-FFF2-40B4-BE49-F238E27FC236}">
                <a16:creationId xmlns:a16="http://schemas.microsoft.com/office/drawing/2014/main" id="{134D6E9B-8FA8-F518-DA11-28C4D6C79F70}"/>
              </a:ext>
            </a:extLst>
          </p:cNvPr>
          <p:cNvSpPr/>
          <p:nvPr/>
        </p:nvSpPr>
        <p:spPr>
          <a:xfrm>
            <a:off x="5993274" y="3790690"/>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30" name="Left Brace 29">
            <a:extLst>
              <a:ext uri="{FF2B5EF4-FFF2-40B4-BE49-F238E27FC236}">
                <a16:creationId xmlns:a16="http://schemas.microsoft.com/office/drawing/2014/main" id="{A88A6B30-C3A3-03E4-8398-79CE3C64810F}"/>
              </a:ext>
            </a:extLst>
          </p:cNvPr>
          <p:cNvSpPr/>
          <p:nvPr/>
        </p:nvSpPr>
        <p:spPr>
          <a:xfrm rot="5400000">
            <a:off x="341746" y="3095203"/>
            <a:ext cx="359864" cy="1031113"/>
          </a:xfrm>
          <a:prstGeom prst="leftBrace">
            <a:avLst>
              <a:gd name="adj1" fmla="val 8333"/>
              <a:gd name="adj2" fmla="val 50182"/>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sz="1050"/>
          </a:p>
        </p:txBody>
      </p:sp>
      <p:sp>
        <p:nvSpPr>
          <p:cNvPr id="31" name="Rectángulo 15">
            <a:extLst>
              <a:ext uri="{FF2B5EF4-FFF2-40B4-BE49-F238E27FC236}">
                <a16:creationId xmlns:a16="http://schemas.microsoft.com/office/drawing/2014/main" id="{868E9394-021C-3230-8668-F87ED7CF98D3}"/>
              </a:ext>
            </a:extLst>
          </p:cNvPr>
          <p:cNvSpPr/>
          <p:nvPr/>
        </p:nvSpPr>
        <p:spPr>
          <a:xfrm>
            <a:off x="2336962" y="3452397"/>
            <a:ext cx="2310082" cy="323165"/>
          </a:xfrm>
          <a:prstGeom prst="rect">
            <a:avLst/>
          </a:prstGeom>
        </p:spPr>
        <p:txBody>
          <a:bodyPr wrap="square">
            <a:spAutoFit/>
          </a:bodyPr>
          <a:lstStyle/>
          <a:p>
            <a:pPr algn="ctr"/>
            <a:r>
              <a:rPr lang="en-US" sz="1500" b="1" dirty="0">
                <a:solidFill>
                  <a:schemeClr val="bg2">
                    <a:lumMod val="50000"/>
                  </a:schemeClr>
                </a:solidFill>
                <a:latin typeface="Avenir Book" panose="02000503020000020003" pitchFamily="2" charset="0"/>
              </a:rPr>
              <a:t>WRF</a:t>
            </a:r>
            <a:endParaRPr lang="en-US" sz="1200" b="1" dirty="0">
              <a:solidFill>
                <a:schemeClr val="bg2">
                  <a:lumMod val="50000"/>
                </a:schemeClr>
              </a:solidFill>
              <a:latin typeface="Avenir Book" panose="02000503020000020003" pitchFamily="2" charset="0"/>
            </a:endParaRPr>
          </a:p>
        </p:txBody>
      </p:sp>
      <p:sp>
        <p:nvSpPr>
          <p:cNvPr id="32" name="Rectángulo 15">
            <a:extLst>
              <a:ext uri="{FF2B5EF4-FFF2-40B4-BE49-F238E27FC236}">
                <a16:creationId xmlns:a16="http://schemas.microsoft.com/office/drawing/2014/main" id="{AD7D7FCE-DBB5-1859-EDED-FBFAAAABC6CE}"/>
              </a:ext>
            </a:extLst>
          </p:cNvPr>
          <p:cNvSpPr/>
          <p:nvPr/>
        </p:nvSpPr>
        <p:spPr>
          <a:xfrm>
            <a:off x="2392086" y="4336184"/>
            <a:ext cx="2310082" cy="323165"/>
          </a:xfrm>
          <a:prstGeom prst="rect">
            <a:avLst/>
          </a:prstGeom>
        </p:spPr>
        <p:txBody>
          <a:bodyPr wrap="square">
            <a:spAutoFit/>
          </a:bodyPr>
          <a:lstStyle/>
          <a:p>
            <a:pPr algn="ctr"/>
            <a:r>
              <a:rPr lang="en-US" sz="1500" b="1" dirty="0">
                <a:solidFill>
                  <a:schemeClr val="bg2">
                    <a:lumMod val="50000"/>
                  </a:schemeClr>
                </a:solidFill>
                <a:latin typeface="Avenir Book" panose="02000503020000020003" pitchFamily="2" charset="0"/>
              </a:rPr>
              <a:t>CROCO </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8A21766-03C4-383D-E0E1-FDF380F2D6B3}"/>
                  </a:ext>
                </a:extLst>
              </p:cNvPr>
              <p:cNvSpPr txBox="1"/>
              <p:nvPr/>
            </p:nvSpPr>
            <p:spPr>
              <a:xfrm>
                <a:off x="322364" y="3106464"/>
                <a:ext cx="4094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a:solidFill>
                            <a:schemeClr val="bg2">
                              <a:lumMod val="50000"/>
                            </a:schemeClr>
                          </a:solidFill>
                          <a:latin typeface="Cambria Math" panose="02040503050406030204" pitchFamily="18" charset="0"/>
                          <a:ea typeface="Cambria Math" panose="02040503050406030204" pitchFamily="18" charset="0"/>
                        </a:rPr>
                        <m:t>Δ</m:t>
                      </m:r>
                      <m:sSub>
                        <m:sSubPr>
                          <m:ctrlPr>
                            <a:rPr lang="el-GR" sz="1800" i="1">
                              <a:solidFill>
                                <a:schemeClr val="bg2">
                                  <a:lumMod val="50000"/>
                                </a:schemeClr>
                              </a:solidFill>
                              <a:latin typeface="Cambria Math" panose="02040503050406030204" pitchFamily="18" charset="0"/>
                              <a:ea typeface="Cambria Math" panose="02040503050406030204" pitchFamily="18" charset="0"/>
                            </a:rPr>
                          </m:ctrlPr>
                        </m:sSubPr>
                        <m:e>
                          <m:r>
                            <a:rPr lang="es-ES" sz="1800" i="1">
                              <a:solidFill>
                                <a:schemeClr val="bg2">
                                  <a:lumMod val="50000"/>
                                </a:schemeClr>
                              </a:solidFill>
                              <a:latin typeface="Cambria Math" panose="02040503050406030204" pitchFamily="18" charset="0"/>
                              <a:ea typeface="Cambria Math" panose="02040503050406030204" pitchFamily="18" charset="0"/>
                            </a:rPr>
                            <m:t>𝑡</m:t>
                          </m:r>
                        </m:e>
                        <m:sub>
                          <m:r>
                            <a:rPr lang="es-ES" sz="1800" i="1">
                              <a:solidFill>
                                <a:schemeClr val="bg2">
                                  <a:lumMod val="50000"/>
                                </a:schemeClr>
                              </a:solidFill>
                              <a:latin typeface="Cambria Math" panose="02040503050406030204" pitchFamily="18" charset="0"/>
                              <a:ea typeface="Cambria Math" panose="02040503050406030204" pitchFamily="18" charset="0"/>
                            </a:rPr>
                            <m:t>𝑎</m:t>
                          </m:r>
                        </m:sub>
                      </m:sSub>
                    </m:oMath>
                  </m:oMathPara>
                </a14:m>
                <a:endParaRPr lang="en-CO" sz="1800" dirty="0">
                  <a:solidFill>
                    <a:schemeClr val="bg2">
                      <a:lumMod val="50000"/>
                    </a:schemeClr>
                  </a:solidFill>
                </a:endParaRPr>
              </a:p>
            </p:txBody>
          </p:sp>
        </mc:Choice>
        <mc:Fallback xmlns="">
          <p:sp>
            <p:nvSpPr>
              <p:cNvPr id="33" name="TextBox 32">
                <a:extLst>
                  <a:ext uri="{FF2B5EF4-FFF2-40B4-BE49-F238E27FC236}">
                    <a16:creationId xmlns:a16="http://schemas.microsoft.com/office/drawing/2014/main" id="{78A21766-03C4-383D-E0E1-FDF380F2D6B3}"/>
                  </a:ext>
                </a:extLst>
              </p:cNvPr>
              <p:cNvSpPr txBox="1">
                <a:spLocks noRot="1" noChangeAspect="1" noMove="1" noResize="1" noEditPoints="1" noAdjustHandles="1" noChangeArrowheads="1" noChangeShapeType="1" noTextEdit="1"/>
              </p:cNvSpPr>
              <p:nvPr/>
            </p:nvSpPr>
            <p:spPr>
              <a:xfrm>
                <a:off x="322364" y="3106464"/>
                <a:ext cx="409407" cy="276999"/>
              </a:xfrm>
              <a:prstGeom prst="rect">
                <a:avLst/>
              </a:prstGeom>
              <a:blipFill>
                <a:blip r:embed="rId3"/>
                <a:stretch>
                  <a:fillRect l="-12121" b="-13043"/>
                </a:stretch>
              </a:blipFill>
            </p:spPr>
            <p:txBody>
              <a:bodyPr/>
              <a:lstStyle/>
              <a:p>
                <a:r>
                  <a:rPr lang="en-CO">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9817374-0FD2-E8BF-6F0D-3B86A9F96764}"/>
                  </a:ext>
                </a:extLst>
              </p:cNvPr>
              <p:cNvSpPr txBox="1"/>
              <p:nvPr/>
            </p:nvSpPr>
            <p:spPr>
              <a:xfrm>
                <a:off x="1354262" y="4497767"/>
                <a:ext cx="4026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a:solidFill>
                            <a:schemeClr val="bg2">
                              <a:lumMod val="50000"/>
                            </a:schemeClr>
                          </a:solidFill>
                          <a:latin typeface="Cambria Math" panose="02040503050406030204" pitchFamily="18" charset="0"/>
                          <a:ea typeface="Cambria Math" panose="02040503050406030204" pitchFamily="18" charset="0"/>
                        </a:rPr>
                        <m:t>Δ</m:t>
                      </m:r>
                      <m:sSub>
                        <m:sSubPr>
                          <m:ctrlPr>
                            <a:rPr lang="el-GR" sz="1800" i="1">
                              <a:solidFill>
                                <a:schemeClr val="bg2">
                                  <a:lumMod val="50000"/>
                                </a:schemeClr>
                              </a:solidFill>
                              <a:latin typeface="Cambria Math" panose="02040503050406030204" pitchFamily="18" charset="0"/>
                              <a:ea typeface="Cambria Math" panose="02040503050406030204" pitchFamily="18" charset="0"/>
                            </a:rPr>
                          </m:ctrlPr>
                        </m:sSubPr>
                        <m:e>
                          <m:r>
                            <a:rPr lang="es-ES" sz="1800" i="1">
                              <a:solidFill>
                                <a:schemeClr val="bg2">
                                  <a:lumMod val="50000"/>
                                </a:schemeClr>
                              </a:solidFill>
                              <a:latin typeface="Cambria Math" panose="02040503050406030204" pitchFamily="18" charset="0"/>
                              <a:ea typeface="Cambria Math" panose="02040503050406030204" pitchFamily="18" charset="0"/>
                            </a:rPr>
                            <m:t>𝑡</m:t>
                          </m:r>
                        </m:e>
                        <m:sub>
                          <m:r>
                            <a:rPr lang="es-ES" sz="1800" i="1">
                              <a:solidFill>
                                <a:schemeClr val="bg2">
                                  <a:lumMod val="50000"/>
                                </a:schemeClr>
                              </a:solidFill>
                              <a:latin typeface="Cambria Math" panose="02040503050406030204" pitchFamily="18" charset="0"/>
                              <a:ea typeface="Cambria Math" panose="02040503050406030204" pitchFamily="18" charset="0"/>
                            </a:rPr>
                            <m:t>𝑜</m:t>
                          </m:r>
                        </m:sub>
                      </m:sSub>
                    </m:oMath>
                  </m:oMathPara>
                </a14:m>
                <a:endParaRPr lang="en-CO" sz="1800" dirty="0">
                  <a:solidFill>
                    <a:schemeClr val="bg2">
                      <a:lumMod val="50000"/>
                    </a:schemeClr>
                  </a:solidFill>
                </a:endParaRPr>
              </a:p>
            </p:txBody>
          </p:sp>
        </mc:Choice>
        <mc:Fallback xmlns="">
          <p:sp>
            <p:nvSpPr>
              <p:cNvPr id="34" name="TextBox 33">
                <a:extLst>
                  <a:ext uri="{FF2B5EF4-FFF2-40B4-BE49-F238E27FC236}">
                    <a16:creationId xmlns:a16="http://schemas.microsoft.com/office/drawing/2014/main" id="{F9817374-0FD2-E8BF-6F0D-3B86A9F96764}"/>
                  </a:ext>
                </a:extLst>
              </p:cNvPr>
              <p:cNvSpPr txBox="1">
                <a:spLocks noRot="1" noChangeAspect="1" noMove="1" noResize="1" noEditPoints="1" noAdjustHandles="1" noChangeArrowheads="1" noChangeShapeType="1" noTextEdit="1"/>
              </p:cNvSpPr>
              <p:nvPr/>
            </p:nvSpPr>
            <p:spPr>
              <a:xfrm>
                <a:off x="1354262" y="4497767"/>
                <a:ext cx="402611" cy="276999"/>
              </a:xfrm>
              <a:prstGeom prst="rect">
                <a:avLst/>
              </a:prstGeom>
              <a:blipFill>
                <a:blip r:embed="rId4"/>
                <a:stretch>
                  <a:fillRect l="-9091" b="-18182"/>
                </a:stretch>
              </a:blipFill>
            </p:spPr>
            <p:txBody>
              <a:bodyPr/>
              <a:lstStyle/>
              <a:p>
                <a:r>
                  <a:rPr lang="en-CO">
                    <a:noFill/>
                  </a:rPr>
                  <a:t> </a:t>
                </a:r>
              </a:p>
            </p:txBody>
          </p:sp>
        </mc:Fallback>
      </mc:AlternateContent>
      <p:cxnSp>
        <p:nvCxnSpPr>
          <p:cNvPr id="35" name="Straight Arrow Connector 34">
            <a:extLst>
              <a:ext uri="{FF2B5EF4-FFF2-40B4-BE49-F238E27FC236}">
                <a16:creationId xmlns:a16="http://schemas.microsoft.com/office/drawing/2014/main" id="{135893AD-A293-8929-B218-D135F909DC65}"/>
              </a:ext>
            </a:extLst>
          </p:cNvPr>
          <p:cNvCxnSpPr>
            <a:cxnSpLocks/>
            <a:stCxn id="22" idx="1"/>
            <a:endCxn id="26" idx="3"/>
          </p:cNvCxnSpPr>
          <p:nvPr/>
        </p:nvCxnSpPr>
        <p:spPr>
          <a:xfrm flipV="1">
            <a:off x="6123" y="3954813"/>
            <a:ext cx="3086098" cy="1"/>
          </a:xfrm>
          <a:prstGeom prst="straightConnector1">
            <a:avLst/>
          </a:prstGeom>
          <a:ln w="25400">
            <a:solidFill>
              <a:srgbClr val="FF0000"/>
            </a:solidFill>
            <a:prstDash val="lg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C728B8E-5669-F2D5-356B-37F0361E790B}"/>
              </a:ext>
            </a:extLst>
          </p:cNvPr>
          <p:cNvCxnSpPr>
            <a:cxnSpLocks/>
            <a:stCxn id="29" idx="3"/>
            <a:endCxn id="27" idx="1"/>
          </p:cNvCxnSpPr>
          <p:nvPr/>
        </p:nvCxnSpPr>
        <p:spPr>
          <a:xfrm flipH="1">
            <a:off x="3934587" y="3952873"/>
            <a:ext cx="3087386" cy="971"/>
          </a:xfrm>
          <a:prstGeom prst="straightConnector1">
            <a:avLst/>
          </a:prstGeom>
          <a:ln w="25400">
            <a:solidFill>
              <a:srgbClr val="FF0000"/>
            </a:solidFill>
            <a:prstDash val="lg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D49F2322-1B35-198D-0EC7-E49CB8EB394E}"/>
              </a:ext>
            </a:extLst>
          </p:cNvPr>
          <p:cNvSpPr/>
          <p:nvPr/>
        </p:nvSpPr>
        <p:spPr>
          <a:xfrm rot="5400000">
            <a:off x="4270211" y="3072964"/>
            <a:ext cx="359864" cy="1031113"/>
          </a:xfrm>
          <a:prstGeom prst="leftBrace">
            <a:avLst>
              <a:gd name="adj1" fmla="val 8333"/>
              <a:gd name="adj2" fmla="val 50182"/>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sz="105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E4DCB21-5550-5497-9191-022C148D86C2}"/>
                  </a:ext>
                </a:extLst>
              </p:cNvPr>
              <p:cNvSpPr txBox="1"/>
              <p:nvPr/>
            </p:nvSpPr>
            <p:spPr>
              <a:xfrm>
                <a:off x="4250829" y="3084225"/>
                <a:ext cx="4094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a:solidFill>
                            <a:schemeClr val="bg2">
                              <a:lumMod val="50000"/>
                            </a:schemeClr>
                          </a:solidFill>
                          <a:latin typeface="Cambria Math" panose="02040503050406030204" pitchFamily="18" charset="0"/>
                          <a:ea typeface="Cambria Math" panose="02040503050406030204" pitchFamily="18" charset="0"/>
                        </a:rPr>
                        <m:t>Δ</m:t>
                      </m:r>
                      <m:sSub>
                        <m:sSubPr>
                          <m:ctrlPr>
                            <a:rPr lang="el-GR" sz="1800" i="1">
                              <a:solidFill>
                                <a:schemeClr val="bg2">
                                  <a:lumMod val="50000"/>
                                </a:schemeClr>
                              </a:solidFill>
                              <a:latin typeface="Cambria Math" panose="02040503050406030204" pitchFamily="18" charset="0"/>
                              <a:ea typeface="Cambria Math" panose="02040503050406030204" pitchFamily="18" charset="0"/>
                            </a:rPr>
                          </m:ctrlPr>
                        </m:sSubPr>
                        <m:e>
                          <m:r>
                            <a:rPr lang="es-ES" sz="1800" i="1">
                              <a:solidFill>
                                <a:schemeClr val="bg2">
                                  <a:lumMod val="50000"/>
                                </a:schemeClr>
                              </a:solidFill>
                              <a:latin typeface="Cambria Math" panose="02040503050406030204" pitchFamily="18" charset="0"/>
                              <a:ea typeface="Cambria Math" panose="02040503050406030204" pitchFamily="18" charset="0"/>
                            </a:rPr>
                            <m:t>𝑡</m:t>
                          </m:r>
                        </m:e>
                        <m:sub>
                          <m:r>
                            <a:rPr lang="es-ES" sz="1800" i="1">
                              <a:solidFill>
                                <a:schemeClr val="bg2">
                                  <a:lumMod val="50000"/>
                                </a:schemeClr>
                              </a:solidFill>
                              <a:latin typeface="Cambria Math" panose="02040503050406030204" pitchFamily="18" charset="0"/>
                              <a:ea typeface="Cambria Math" panose="02040503050406030204" pitchFamily="18" charset="0"/>
                            </a:rPr>
                            <m:t>𝑎</m:t>
                          </m:r>
                        </m:sub>
                      </m:sSub>
                    </m:oMath>
                  </m:oMathPara>
                </a14:m>
                <a:endParaRPr lang="en-CO" sz="1800" dirty="0">
                  <a:solidFill>
                    <a:schemeClr val="bg2">
                      <a:lumMod val="50000"/>
                    </a:schemeClr>
                  </a:solidFill>
                </a:endParaRPr>
              </a:p>
            </p:txBody>
          </p:sp>
        </mc:Choice>
        <mc:Fallback xmlns="">
          <p:sp>
            <p:nvSpPr>
              <p:cNvPr id="38" name="TextBox 37">
                <a:extLst>
                  <a:ext uri="{FF2B5EF4-FFF2-40B4-BE49-F238E27FC236}">
                    <a16:creationId xmlns:a16="http://schemas.microsoft.com/office/drawing/2014/main" id="{6E4DCB21-5550-5497-9191-022C148D86C2}"/>
                  </a:ext>
                </a:extLst>
              </p:cNvPr>
              <p:cNvSpPr txBox="1">
                <a:spLocks noRot="1" noChangeAspect="1" noMove="1" noResize="1" noEditPoints="1" noAdjustHandles="1" noChangeArrowheads="1" noChangeShapeType="1" noTextEdit="1"/>
              </p:cNvSpPr>
              <p:nvPr/>
            </p:nvSpPr>
            <p:spPr>
              <a:xfrm>
                <a:off x="4250829" y="3084225"/>
                <a:ext cx="409407" cy="276999"/>
              </a:xfrm>
              <a:prstGeom prst="rect">
                <a:avLst/>
              </a:prstGeom>
              <a:blipFill>
                <a:blip r:embed="rId5"/>
                <a:stretch>
                  <a:fillRect l="-9091" b="-13043"/>
                </a:stretch>
              </a:blipFill>
            </p:spPr>
            <p:txBody>
              <a:bodyPr/>
              <a:lstStyle/>
              <a:p>
                <a:r>
                  <a:rPr lang="en-CO">
                    <a:noFill/>
                  </a:rPr>
                  <a:t> </a:t>
                </a:r>
              </a:p>
            </p:txBody>
          </p:sp>
        </mc:Fallback>
      </mc:AlternateContent>
      <p:sp>
        <p:nvSpPr>
          <p:cNvPr id="39" name="Left Brace 38">
            <a:extLst>
              <a:ext uri="{FF2B5EF4-FFF2-40B4-BE49-F238E27FC236}">
                <a16:creationId xmlns:a16="http://schemas.microsoft.com/office/drawing/2014/main" id="{4F46290A-E98A-CC46-49EA-EA49557E037B}"/>
              </a:ext>
            </a:extLst>
          </p:cNvPr>
          <p:cNvSpPr/>
          <p:nvPr/>
        </p:nvSpPr>
        <p:spPr>
          <a:xfrm rot="16200000">
            <a:off x="5332138" y="2738995"/>
            <a:ext cx="290993" cy="3086096"/>
          </a:xfrm>
          <a:prstGeom prst="leftBrace">
            <a:avLst>
              <a:gd name="adj1" fmla="val 8333"/>
              <a:gd name="adj2" fmla="val 50182"/>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sz="1050"/>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EB4A4C7-C633-FAA0-E8D5-2D37CBE0B195}"/>
                  </a:ext>
                </a:extLst>
              </p:cNvPr>
              <p:cNvSpPr txBox="1"/>
              <p:nvPr/>
            </p:nvSpPr>
            <p:spPr>
              <a:xfrm>
                <a:off x="5282725" y="4516096"/>
                <a:ext cx="4026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a:solidFill>
                            <a:schemeClr val="bg2">
                              <a:lumMod val="50000"/>
                            </a:schemeClr>
                          </a:solidFill>
                          <a:latin typeface="Cambria Math" panose="02040503050406030204" pitchFamily="18" charset="0"/>
                          <a:ea typeface="Cambria Math" panose="02040503050406030204" pitchFamily="18" charset="0"/>
                        </a:rPr>
                        <m:t>Δ</m:t>
                      </m:r>
                      <m:sSub>
                        <m:sSubPr>
                          <m:ctrlPr>
                            <a:rPr lang="el-GR" sz="1800" i="1">
                              <a:solidFill>
                                <a:schemeClr val="bg2">
                                  <a:lumMod val="50000"/>
                                </a:schemeClr>
                              </a:solidFill>
                              <a:latin typeface="Cambria Math" panose="02040503050406030204" pitchFamily="18" charset="0"/>
                              <a:ea typeface="Cambria Math" panose="02040503050406030204" pitchFamily="18" charset="0"/>
                            </a:rPr>
                          </m:ctrlPr>
                        </m:sSubPr>
                        <m:e>
                          <m:r>
                            <a:rPr lang="es-ES" sz="1800" i="1">
                              <a:solidFill>
                                <a:schemeClr val="bg2">
                                  <a:lumMod val="50000"/>
                                </a:schemeClr>
                              </a:solidFill>
                              <a:latin typeface="Cambria Math" panose="02040503050406030204" pitchFamily="18" charset="0"/>
                              <a:ea typeface="Cambria Math" panose="02040503050406030204" pitchFamily="18" charset="0"/>
                            </a:rPr>
                            <m:t>𝑡</m:t>
                          </m:r>
                        </m:e>
                        <m:sub>
                          <m:r>
                            <a:rPr lang="es-ES" sz="1800" i="1">
                              <a:solidFill>
                                <a:schemeClr val="bg2">
                                  <a:lumMod val="50000"/>
                                </a:schemeClr>
                              </a:solidFill>
                              <a:latin typeface="Cambria Math" panose="02040503050406030204" pitchFamily="18" charset="0"/>
                              <a:ea typeface="Cambria Math" panose="02040503050406030204" pitchFamily="18" charset="0"/>
                            </a:rPr>
                            <m:t>𝑜</m:t>
                          </m:r>
                        </m:sub>
                      </m:sSub>
                    </m:oMath>
                  </m:oMathPara>
                </a14:m>
                <a:endParaRPr lang="en-CO" sz="1800" dirty="0">
                  <a:solidFill>
                    <a:schemeClr val="bg2">
                      <a:lumMod val="50000"/>
                    </a:schemeClr>
                  </a:solidFill>
                </a:endParaRPr>
              </a:p>
            </p:txBody>
          </p:sp>
        </mc:Choice>
        <mc:Fallback xmlns="">
          <p:sp>
            <p:nvSpPr>
              <p:cNvPr id="40" name="TextBox 39">
                <a:extLst>
                  <a:ext uri="{FF2B5EF4-FFF2-40B4-BE49-F238E27FC236}">
                    <a16:creationId xmlns:a16="http://schemas.microsoft.com/office/drawing/2014/main" id="{CEB4A4C7-C633-FAA0-E8D5-2D37CBE0B195}"/>
                  </a:ext>
                </a:extLst>
              </p:cNvPr>
              <p:cNvSpPr txBox="1">
                <a:spLocks noRot="1" noChangeAspect="1" noMove="1" noResize="1" noEditPoints="1" noAdjustHandles="1" noChangeArrowheads="1" noChangeShapeType="1" noTextEdit="1"/>
              </p:cNvSpPr>
              <p:nvPr/>
            </p:nvSpPr>
            <p:spPr>
              <a:xfrm>
                <a:off x="5282725" y="4516096"/>
                <a:ext cx="402611" cy="276999"/>
              </a:xfrm>
              <a:prstGeom prst="rect">
                <a:avLst/>
              </a:prstGeom>
              <a:blipFill>
                <a:blip r:embed="rId6"/>
                <a:stretch>
                  <a:fillRect l="-12500" b="-13043"/>
                </a:stretch>
              </a:blipFill>
            </p:spPr>
            <p:txBody>
              <a:bodyPr/>
              <a:lstStyle/>
              <a:p>
                <a:r>
                  <a:rPr lang="en-CO">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1E585DC-643D-EBFC-B9DC-01C1A730F3C9}"/>
                  </a:ext>
                </a:extLst>
              </p:cNvPr>
              <p:cNvSpPr txBox="1"/>
              <p:nvPr/>
            </p:nvSpPr>
            <p:spPr>
              <a:xfrm>
                <a:off x="1068562" y="3540616"/>
                <a:ext cx="691792"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50" i="1">
                          <a:solidFill>
                            <a:srgbClr val="C00000"/>
                          </a:solidFill>
                          <a:latin typeface="Cambria Math" panose="02040503050406030204" pitchFamily="18" charset="0"/>
                          <a:ea typeface="Cambria Math" panose="02040503050406030204" pitchFamily="18" charset="0"/>
                        </a:rPr>
                        <m:t>Δ</m:t>
                      </m:r>
                      <m:sSub>
                        <m:sSubPr>
                          <m:ctrlPr>
                            <a:rPr lang="el-GR" sz="1050" i="1">
                              <a:solidFill>
                                <a:srgbClr val="C00000"/>
                              </a:solidFill>
                              <a:latin typeface="Cambria Math" panose="02040503050406030204" pitchFamily="18" charset="0"/>
                              <a:ea typeface="Cambria Math" panose="02040503050406030204" pitchFamily="18" charset="0"/>
                            </a:rPr>
                          </m:ctrlPr>
                        </m:sSubPr>
                        <m:e>
                          <m:r>
                            <a:rPr lang="es-ES" sz="1050" i="1">
                              <a:solidFill>
                                <a:srgbClr val="C00000"/>
                              </a:solidFill>
                              <a:latin typeface="Cambria Math" panose="02040503050406030204" pitchFamily="18" charset="0"/>
                              <a:ea typeface="Cambria Math" panose="02040503050406030204" pitchFamily="18" charset="0"/>
                            </a:rPr>
                            <m:t>𝑡</m:t>
                          </m:r>
                        </m:e>
                        <m:sub>
                          <m:r>
                            <a:rPr lang="es-ES" sz="1050" i="1">
                              <a:solidFill>
                                <a:srgbClr val="C00000"/>
                              </a:solidFill>
                              <a:latin typeface="Cambria Math" panose="02040503050406030204" pitchFamily="18" charset="0"/>
                              <a:ea typeface="Cambria Math" panose="02040503050406030204" pitchFamily="18" charset="0"/>
                            </a:rPr>
                            <m:t>𝑐</m:t>
                          </m:r>
                        </m:sub>
                      </m:sSub>
                      <m:r>
                        <a:rPr lang="es-ES" sz="1050" i="1">
                          <a:solidFill>
                            <a:srgbClr val="C00000"/>
                          </a:solidFill>
                          <a:latin typeface="Cambria Math" panose="02040503050406030204" pitchFamily="18" charset="0"/>
                          <a:ea typeface="Cambria Math" panose="02040503050406030204" pitchFamily="18" charset="0"/>
                        </a:rPr>
                        <m:t>=600</m:t>
                      </m:r>
                      <m:r>
                        <a:rPr lang="es-ES" sz="1050" i="1">
                          <a:solidFill>
                            <a:srgbClr val="C00000"/>
                          </a:solidFill>
                          <a:latin typeface="Cambria Math" panose="02040503050406030204" pitchFamily="18" charset="0"/>
                          <a:ea typeface="Cambria Math" panose="02040503050406030204" pitchFamily="18" charset="0"/>
                        </a:rPr>
                        <m:t>𝑠</m:t>
                      </m:r>
                    </m:oMath>
                  </m:oMathPara>
                </a14:m>
                <a:endParaRPr lang="en-CO" sz="1050" dirty="0">
                  <a:solidFill>
                    <a:srgbClr val="C00000"/>
                  </a:solidFill>
                </a:endParaRPr>
              </a:p>
            </p:txBody>
          </p:sp>
        </mc:Choice>
        <mc:Fallback xmlns="">
          <p:sp>
            <p:nvSpPr>
              <p:cNvPr id="41" name="TextBox 40">
                <a:extLst>
                  <a:ext uri="{FF2B5EF4-FFF2-40B4-BE49-F238E27FC236}">
                    <a16:creationId xmlns:a16="http://schemas.microsoft.com/office/drawing/2014/main" id="{91E585DC-643D-EBFC-B9DC-01C1A730F3C9}"/>
                  </a:ext>
                </a:extLst>
              </p:cNvPr>
              <p:cNvSpPr txBox="1">
                <a:spLocks noRot="1" noChangeAspect="1" noMove="1" noResize="1" noEditPoints="1" noAdjustHandles="1" noChangeArrowheads="1" noChangeShapeType="1" noTextEdit="1"/>
              </p:cNvSpPr>
              <p:nvPr/>
            </p:nvSpPr>
            <p:spPr>
              <a:xfrm>
                <a:off x="1068562" y="3540616"/>
                <a:ext cx="691792" cy="161583"/>
              </a:xfrm>
              <a:prstGeom prst="rect">
                <a:avLst/>
              </a:prstGeom>
              <a:blipFill>
                <a:blip r:embed="rId7"/>
                <a:stretch>
                  <a:fillRect l="-3636" r="-3636" b="-14286"/>
                </a:stretch>
              </a:blipFill>
            </p:spPr>
            <p:txBody>
              <a:bodyPr/>
              <a:lstStyle/>
              <a:p>
                <a:r>
                  <a:rPr lang="en-CO">
                    <a:noFill/>
                  </a:rPr>
                  <a:t> </a:t>
                </a:r>
              </a:p>
            </p:txBody>
          </p:sp>
        </mc:Fallback>
      </mc:AlternateContent>
      <p:sp>
        <p:nvSpPr>
          <p:cNvPr id="42" name="Down Arrow 41">
            <a:extLst>
              <a:ext uri="{FF2B5EF4-FFF2-40B4-BE49-F238E27FC236}">
                <a16:creationId xmlns:a16="http://schemas.microsoft.com/office/drawing/2014/main" id="{CC413482-A60B-2EEA-8BD8-CFADC23CD80D}"/>
              </a:ext>
            </a:extLst>
          </p:cNvPr>
          <p:cNvSpPr/>
          <p:nvPr/>
        </p:nvSpPr>
        <p:spPr>
          <a:xfrm>
            <a:off x="3248521" y="3764621"/>
            <a:ext cx="222386" cy="444844"/>
          </a:xfrm>
          <a:prstGeom prst="downArrow">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43" name="Down Arrow 42">
            <a:extLst>
              <a:ext uri="{FF2B5EF4-FFF2-40B4-BE49-F238E27FC236}">
                <a16:creationId xmlns:a16="http://schemas.microsoft.com/office/drawing/2014/main" id="{23179B9D-1151-92A5-F4BD-6DDAE4A241AA}"/>
              </a:ext>
            </a:extLst>
          </p:cNvPr>
          <p:cNvSpPr/>
          <p:nvPr/>
        </p:nvSpPr>
        <p:spPr>
          <a:xfrm rot="10800000">
            <a:off x="3553918" y="3764621"/>
            <a:ext cx="222386" cy="444844"/>
          </a:xfrm>
          <a:prstGeom prst="downArrow">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450BCEF-B9C8-61AA-13AB-B670B17626F0}"/>
                  </a:ext>
                </a:extLst>
              </p:cNvPr>
              <p:cNvSpPr txBox="1"/>
              <p:nvPr/>
            </p:nvSpPr>
            <p:spPr>
              <a:xfrm>
                <a:off x="5037488" y="3540615"/>
                <a:ext cx="691792"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50" i="1">
                          <a:solidFill>
                            <a:srgbClr val="C00000"/>
                          </a:solidFill>
                          <a:latin typeface="Cambria Math" panose="02040503050406030204" pitchFamily="18" charset="0"/>
                          <a:ea typeface="Cambria Math" panose="02040503050406030204" pitchFamily="18" charset="0"/>
                        </a:rPr>
                        <m:t>Δ</m:t>
                      </m:r>
                      <m:sSub>
                        <m:sSubPr>
                          <m:ctrlPr>
                            <a:rPr lang="el-GR" sz="1050" i="1">
                              <a:solidFill>
                                <a:srgbClr val="C00000"/>
                              </a:solidFill>
                              <a:latin typeface="Cambria Math" panose="02040503050406030204" pitchFamily="18" charset="0"/>
                              <a:ea typeface="Cambria Math" panose="02040503050406030204" pitchFamily="18" charset="0"/>
                            </a:rPr>
                          </m:ctrlPr>
                        </m:sSubPr>
                        <m:e>
                          <m:r>
                            <a:rPr lang="es-ES" sz="1050" i="1">
                              <a:solidFill>
                                <a:srgbClr val="C00000"/>
                              </a:solidFill>
                              <a:latin typeface="Cambria Math" panose="02040503050406030204" pitchFamily="18" charset="0"/>
                              <a:ea typeface="Cambria Math" panose="02040503050406030204" pitchFamily="18" charset="0"/>
                            </a:rPr>
                            <m:t>𝑡</m:t>
                          </m:r>
                        </m:e>
                        <m:sub>
                          <m:r>
                            <a:rPr lang="es-ES" sz="1050" i="1">
                              <a:solidFill>
                                <a:srgbClr val="C00000"/>
                              </a:solidFill>
                              <a:latin typeface="Cambria Math" panose="02040503050406030204" pitchFamily="18" charset="0"/>
                              <a:ea typeface="Cambria Math" panose="02040503050406030204" pitchFamily="18" charset="0"/>
                            </a:rPr>
                            <m:t>𝑐</m:t>
                          </m:r>
                        </m:sub>
                      </m:sSub>
                      <m:r>
                        <a:rPr lang="es-ES" sz="1050" i="1">
                          <a:solidFill>
                            <a:srgbClr val="C00000"/>
                          </a:solidFill>
                          <a:latin typeface="Cambria Math" panose="02040503050406030204" pitchFamily="18" charset="0"/>
                          <a:ea typeface="Cambria Math" panose="02040503050406030204" pitchFamily="18" charset="0"/>
                        </a:rPr>
                        <m:t>=600</m:t>
                      </m:r>
                      <m:r>
                        <a:rPr lang="es-ES" sz="1050" i="1">
                          <a:solidFill>
                            <a:srgbClr val="C00000"/>
                          </a:solidFill>
                          <a:latin typeface="Cambria Math" panose="02040503050406030204" pitchFamily="18" charset="0"/>
                          <a:ea typeface="Cambria Math" panose="02040503050406030204" pitchFamily="18" charset="0"/>
                        </a:rPr>
                        <m:t>𝑠</m:t>
                      </m:r>
                    </m:oMath>
                  </m:oMathPara>
                </a14:m>
                <a:endParaRPr lang="en-CO" sz="1050" dirty="0">
                  <a:solidFill>
                    <a:srgbClr val="C00000"/>
                  </a:solidFill>
                </a:endParaRPr>
              </a:p>
            </p:txBody>
          </p:sp>
        </mc:Choice>
        <mc:Fallback xmlns="">
          <p:sp>
            <p:nvSpPr>
              <p:cNvPr id="44" name="TextBox 43">
                <a:extLst>
                  <a:ext uri="{FF2B5EF4-FFF2-40B4-BE49-F238E27FC236}">
                    <a16:creationId xmlns:a16="http://schemas.microsoft.com/office/drawing/2014/main" id="{7450BCEF-B9C8-61AA-13AB-B670B17626F0}"/>
                  </a:ext>
                </a:extLst>
              </p:cNvPr>
              <p:cNvSpPr txBox="1">
                <a:spLocks noRot="1" noChangeAspect="1" noMove="1" noResize="1" noEditPoints="1" noAdjustHandles="1" noChangeArrowheads="1" noChangeShapeType="1" noTextEdit="1"/>
              </p:cNvSpPr>
              <p:nvPr/>
            </p:nvSpPr>
            <p:spPr>
              <a:xfrm>
                <a:off x="5037488" y="3540615"/>
                <a:ext cx="691792" cy="161583"/>
              </a:xfrm>
              <a:prstGeom prst="rect">
                <a:avLst/>
              </a:prstGeom>
              <a:blipFill>
                <a:blip r:embed="rId8"/>
                <a:stretch>
                  <a:fillRect l="-3571" r="-3571" b="-14286"/>
                </a:stretch>
              </a:blipFill>
            </p:spPr>
            <p:txBody>
              <a:bodyPr/>
              <a:lstStyle/>
              <a:p>
                <a:r>
                  <a:rPr lang="en-CO">
                    <a:noFill/>
                  </a:rPr>
                  <a:t> </a:t>
                </a:r>
              </a:p>
            </p:txBody>
          </p:sp>
        </mc:Fallback>
      </mc:AlternateContent>
      <p:sp>
        <p:nvSpPr>
          <p:cNvPr id="45" name="Rectángulo 15">
            <a:extLst>
              <a:ext uri="{FF2B5EF4-FFF2-40B4-BE49-F238E27FC236}">
                <a16:creationId xmlns:a16="http://schemas.microsoft.com/office/drawing/2014/main" id="{BD9C7226-4366-E24A-DBA8-46768F85F0AD}"/>
              </a:ext>
            </a:extLst>
          </p:cNvPr>
          <p:cNvSpPr/>
          <p:nvPr/>
        </p:nvSpPr>
        <p:spPr>
          <a:xfrm>
            <a:off x="7045983" y="3452397"/>
            <a:ext cx="710737" cy="323165"/>
          </a:xfrm>
          <a:prstGeom prst="rect">
            <a:avLst/>
          </a:prstGeom>
        </p:spPr>
        <p:txBody>
          <a:bodyPr wrap="square">
            <a:spAutoFit/>
          </a:bodyPr>
          <a:lstStyle/>
          <a:p>
            <a:pPr algn="ctr"/>
            <a:r>
              <a:rPr lang="en-US" sz="1500" b="1" dirty="0">
                <a:solidFill>
                  <a:schemeClr val="bg2">
                    <a:lumMod val="50000"/>
                  </a:schemeClr>
                </a:solidFill>
                <a:latin typeface="Avenir Book" panose="02000503020000020003" pitchFamily="2" charset="0"/>
              </a:rPr>
              <a:t>WRF</a:t>
            </a:r>
            <a:endParaRPr lang="en-US" sz="1200" b="1" dirty="0">
              <a:solidFill>
                <a:schemeClr val="bg2">
                  <a:lumMod val="50000"/>
                </a:schemeClr>
              </a:solidFill>
              <a:latin typeface="Avenir Book" panose="02000503020000020003" pitchFamily="2" charset="0"/>
            </a:endParaRPr>
          </a:p>
        </p:txBody>
      </p:sp>
      <p:sp>
        <p:nvSpPr>
          <p:cNvPr id="46" name="Rectángulo 15">
            <a:extLst>
              <a:ext uri="{FF2B5EF4-FFF2-40B4-BE49-F238E27FC236}">
                <a16:creationId xmlns:a16="http://schemas.microsoft.com/office/drawing/2014/main" id="{B905D033-180D-CC73-7439-4891B82C7BA6}"/>
              </a:ext>
            </a:extLst>
          </p:cNvPr>
          <p:cNvSpPr/>
          <p:nvPr/>
        </p:nvSpPr>
        <p:spPr>
          <a:xfrm flipH="1">
            <a:off x="7020683" y="4338244"/>
            <a:ext cx="885202" cy="553998"/>
          </a:xfrm>
          <a:prstGeom prst="rect">
            <a:avLst/>
          </a:prstGeom>
        </p:spPr>
        <p:txBody>
          <a:bodyPr wrap="square">
            <a:spAutoFit/>
          </a:bodyPr>
          <a:lstStyle/>
          <a:p>
            <a:pPr algn="ctr"/>
            <a:r>
              <a:rPr lang="en-US" sz="1500" b="1" dirty="0">
                <a:solidFill>
                  <a:schemeClr val="bg2">
                    <a:lumMod val="50000"/>
                  </a:schemeClr>
                </a:solidFill>
                <a:latin typeface="Avenir Book" panose="02000503020000020003" pitchFamily="2" charset="0"/>
              </a:rPr>
              <a:t>CROCO </a:t>
            </a:r>
          </a:p>
        </p:txBody>
      </p:sp>
      <p:sp>
        <p:nvSpPr>
          <p:cNvPr id="47" name="Down Arrow 46">
            <a:extLst>
              <a:ext uri="{FF2B5EF4-FFF2-40B4-BE49-F238E27FC236}">
                <a16:creationId xmlns:a16="http://schemas.microsoft.com/office/drawing/2014/main" id="{4EF304B8-411E-0C4C-2AA3-B06736FD9CFF}"/>
              </a:ext>
            </a:extLst>
          </p:cNvPr>
          <p:cNvSpPr/>
          <p:nvPr/>
        </p:nvSpPr>
        <p:spPr>
          <a:xfrm>
            <a:off x="7178965" y="3764621"/>
            <a:ext cx="222386" cy="444844"/>
          </a:xfrm>
          <a:prstGeom prst="downArrow">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48" name="Down Arrow 47">
            <a:extLst>
              <a:ext uri="{FF2B5EF4-FFF2-40B4-BE49-F238E27FC236}">
                <a16:creationId xmlns:a16="http://schemas.microsoft.com/office/drawing/2014/main" id="{2A2CF939-D5ED-C8EC-3919-17F86EBAB490}"/>
              </a:ext>
            </a:extLst>
          </p:cNvPr>
          <p:cNvSpPr/>
          <p:nvPr/>
        </p:nvSpPr>
        <p:spPr>
          <a:xfrm rot="10800000">
            <a:off x="7484362" y="3744596"/>
            <a:ext cx="222386" cy="444844"/>
          </a:xfrm>
          <a:prstGeom prst="downArrow">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49" name="Rectangle 48">
            <a:extLst>
              <a:ext uri="{FF2B5EF4-FFF2-40B4-BE49-F238E27FC236}">
                <a16:creationId xmlns:a16="http://schemas.microsoft.com/office/drawing/2014/main" id="{706BE610-33B0-5CF5-FB17-C490E9BB052C}"/>
              </a:ext>
            </a:extLst>
          </p:cNvPr>
          <p:cNvSpPr/>
          <p:nvPr/>
        </p:nvSpPr>
        <p:spPr>
          <a:xfrm>
            <a:off x="7859514" y="3811142"/>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sp>
        <p:nvSpPr>
          <p:cNvPr id="50" name="Rectangle 49">
            <a:extLst>
              <a:ext uri="{FF2B5EF4-FFF2-40B4-BE49-F238E27FC236}">
                <a16:creationId xmlns:a16="http://schemas.microsoft.com/office/drawing/2014/main" id="{72261735-246D-B5B7-2C39-4AD0EDF3234B}"/>
              </a:ext>
            </a:extLst>
          </p:cNvPr>
          <p:cNvSpPr/>
          <p:nvPr/>
        </p:nvSpPr>
        <p:spPr>
          <a:xfrm>
            <a:off x="8890626" y="3811142"/>
            <a:ext cx="1028699" cy="324365"/>
          </a:xfrm>
          <a:prstGeom prst="rect">
            <a:avLst/>
          </a:prstGeom>
          <a:solidFill>
            <a:srgbClr val="00B050">
              <a:alpha val="1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050"/>
          </a:p>
        </p:txBody>
      </p:sp>
      <p:cxnSp>
        <p:nvCxnSpPr>
          <p:cNvPr id="51" name="Straight Arrow Connector 50">
            <a:extLst>
              <a:ext uri="{FF2B5EF4-FFF2-40B4-BE49-F238E27FC236}">
                <a16:creationId xmlns:a16="http://schemas.microsoft.com/office/drawing/2014/main" id="{F7C005C6-D3C9-76D8-F2F2-E49DFC0C6269}"/>
              </a:ext>
            </a:extLst>
          </p:cNvPr>
          <p:cNvCxnSpPr>
            <a:cxnSpLocks/>
            <a:stCxn id="50" idx="3"/>
            <a:endCxn id="49" idx="1"/>
          </p:cNvCxnSpPr>
          <p:nvPr/>
        </p:nvCxnSpPr>
        <p:spPr>
          <a:xfrm flipH="1">
            <a:off x="7859514" y="3973325"/>
            <a:ext cx="2059811" cy="0"/>
          </a:xfrm>
          <a:prstGeom prst="straightConnector1">
            <a:avLst/>
          </a:prstGeom>
          <a:ln w="25400">
            <a:solidFill>
              <a:srgbClr val="FF0000"/>
            </a:solidFill>
            <a:prstDash val="lg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Left Brace 51">
            <a:extLst>
              <a:ext uri="{FF2B5EF4-FFF2-40B4-BE49-F238E27FC236}">
                <a16:creationId xmlns:a16="http://schemas.microsoft.com/office/drawing/2014/main" id="{57DBF22D-D407-FDAA-1894-17FFA1925599}"/>
              </a:ext>
            </a:extLst>
          </p:cNvPr>
          <p:cNvSpPr/>
          <p:nvPr/>
        </p:nvSpPr>
        <p:spPr>
          <a:xfrm rot="5400000">
            <a:off x="8195138" y="3092445"/>
            <a:ext cx="359864" cy="1031113"/>
          </a:xfrm>
          <a:prstGeom prst="leftBrace">
            <a:avLst>
              <a:gd name="adj1" fmla="val 8333"/>
              <a:gd name="adj2" fmla="val 50182"/>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sz="1050"/>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104751E-F70F-B0E4-4296-E6A51DF8FB89}"/>
                  </a:ext>
                </a:extLst>
              </p:cNvPr>
              <p:cNvSpPr txBox="1"/>
              <p:nvPr/>
            </p:nvSpPr>
            <p:spPr>
              <a:xfrm>
                <a:off x="8175756" y="3103706"/>
                <a:ext cx="39621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a:solidFill>
                            <a:schemeClr val="bg2">
                              <a:lumMod val="50000"/>
                            </a:schemeClr>
                          </a:solidFill>
                          <a:latin typeface="Cambria Math" panose="02040503050406030204" pitchFamily="18" charset="0"/>
                          <a:ea typeface="Cambria Math" panose="02040503050406030204" pitchFamily="18" charset="0"/>
                        </a:rPr>
                        <m:t>Δ</m:t>
                      </m:r>
                      <m:sSub>
                        <m:sSubPr>
                          <m:ctrlPr>
                            <a:rPr lang="el-GR" sz="1800" i="1">
                              <a:solidFill>
                                <a:schemeClr val="bg2">
                                  <a:lumMod val="50000"/>
                                </a:schemeClr>
                              </a:solidFill>
                              <a:latin typeface="Cambria Math" panose="02040503050406030204" pitchFamily="18" charset="0"/>
                              <a:ea typeface="Cambria Math" panose="02040503050406030204" pitchFamily="18" charset="0"/>
                            </a:rPr>
                          </m:ctrlPr>
                        </m:sSubPr>
                        <m:e>
                          <m:r>
                            <a:rPr lang="es-ES" sz="1800" i="1">
                              <a:solidFill>
                                <a:schemeClr val="bg2">
                                  <a:lumMod val="50000"/>
                                </a:schemeClr>
                              </a:solidFill>
                              <a:latin typeface="Cambria Math" panose="02040503050406030204" pitchFamily="18" charset="0"/>
                              <a:ea typeface="Cambria Math" panose="02040503050406030204" pitchFamily="18" charset="0"/>
                            </a:rPr>
                            <m:t>𝑡</m:t>
                          </m:r>
                        </m:e>
                        <m:sub>
                          <m:r>
                            <a:rPr lang="es-ES" sz="1800" i="1">
                              <a:solidFill>
                                <a:schemeClr val="bg2">
                                  <a:lumMod val="50000"/>
                                </a:schemeClr>
                              </a:solidFill>
                              <a:latin typeface="Cambria Math" panose="02040503050406030204" pitchFamily="18" charset="0"/>
                              <a:ea typeface="Cambria Math" panose="02040503050406030204" pitchFamily="18" charset="0"/>
                            </a:rPr>
                            <m:t>𝑎</m:t>
                          </m:r>
                        </m:sub>
                      </m:sSub>
                    </m:oMath>
                  </m:oMathPara>
                </a14:m>
                <a:endParaRPr lang="en-CO" sz="1800" dirty="0">
                  <a:solidFill>
                    <a:schemeClr val="bg2">
                      <a:lumMod val="50000"/>
                    </a:schemeClr>
                  </a:solidFill>
                </a:endParaRPr>
              </a:p>
            </p:txBody>
          </p:sp>
        </mc:Choice>
        <mc:Fallback xmlns="">
          <p:sp>
            <p:nvSpPr>
              <p:cNvPr id="53" name="TextBox 52">
                <a:extLst>
                  <a:ext uri="{FF2B5EF4-FFF2-40B4-BE49-F238E27FC236}">
                    <a16:creationId xmlns:a16="http://schemas.microsoft.com/office/drawing/2014/main" id="{8104751E-F70F-B0E4-4296-E6A51DF8FB89}"/>
                  </a:ext>
                </a:extLst>
              </p:cNvPr>
              <p:cNvSpPr txBox="1">
                <a:spLocks noRot="1" noChangeAspect="1" noMove="1" noResize="1" noEditPoints="1" noAdjustHandles="1" noChangeArrowheads="1" noChangeShapeType="1" noTextEdit="1"/>
              </p:cNvSpPr>
              <p:nvPr/>
            </p:nvSpPr>
            <p:spPr>
              <a:xfrm>
                <a:off x="8175756" y="3103706"/>
                <a:ext cx="396215" cy="276999"/>
              </a:xfrm>
              <a:prstGeom prst="rect">
                <a:avLst/>
              </a:prstGeom>
              <a:blipFill>
                <a:blip r:embed="rId9"/>
                <a:stretch>
                  <a:fillRect l="-12500" b="-13043"/>
                </a:stretch>
              </a:blipFill>
            </p:spPr>
            <p:txBody>
              <a:bodyPr/>
              <a:lstStyle/>
              <a:p>
                <a:r>
                  <a:rPr lang="en-CO">
                    <a:noFill/>
                  </a:rPr>
                  <a:t> </a:t>
                </a:r>
              </a:p>
            </p:txBody>
          </p:sp>
        </mc:Fallback>
      </mc:AlternateContent>
    </p:spTree>
    <p:extLst>
      <p:ext uri="{BB962C8B-B14F-4D97-AF65-F5344CB8AC3E}">
        <p14:creationId xmlns:p14="http://schemas.microsoft.com/office/powerpoint/2010/main" val="38234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p:bldP spid="32" grpId="0"/>
      <p:bldP spid="33" grpId="0"/>
      <p:bldP spid="34" grpId="0"/>
      <p:bldP spid="37" grpId="0" animBg="1"/>
      <p:bldP spid="38" grpId="0"/>
      <p:bldP spid="39" grpId="0" animBg="1"/>
      <p:bldP spid="40" grpId="0"/>
      <p:bldP spid="41" grpId="0"/>
      <p:bldP spid="42" grpId="0" animBg="1"/>
      <p:bldP spid="43" grpId="0" animBg="1"/>
      <p:bldP spid="44" grpId="0"/>
      <p:bldP spid="45" grpId="0"/>
      <p:bldP spid="46" grpId="0"/>
      <p:bldP spid="47" grpId="0" animBg="1"/>
      <p:bldP spid="48" grpId="0" animBg="1"/>
      <p:bldP spid="49" grpId="0" animBg="1"/>
      <p:bldP spid="50" grpId="0" animBg="1"/>
      <p:bldP spid="52" grpId="0" animBg="1"/>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452904" y="1931374"/>
            <a:ext cx="8238191" cy="830997"/>
          </a:xfrm>
          <a:prstGeom prst="rect">
            <a:avLst/>
          </a:prstGeom>
          <a:noFill/>
        </p:spPr>
        <p:txBody>
          <a:bodyPr wrap="square">
            <a:spAutoFit/>
          </a:bodyPr>
          <a:lstStyle/>
          <a:p>
            <a:pPr algn="ctr"/>
            <a:r>
              <a:rPr lang="en-US" sz="4800" dirty="0">
                <a:solidFill>
                  <a:srgbClr val="304B72"/>
                </a:solidFill>
                <a:latin typeface="Avenir Book" panose="02000503020000020003" pitchFamily="2" charset="0"/>
              </a:rPr>
              <a:t>Planetary Boundary Layer</a:t>
            </a: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728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A932BB-7C3D-D436-8DD9-BC41D3BE5159}"/>
              </a:ext>
            </a:extLst>
          </p:cNvPr>
          <p:cNvSpPr txBox="1"/>
          <p:nvPr/>
        </p:nvSpPr>
        <p:spPr>
          <a:xfrm>
            <a:off x="511883" y="1021282"/>
            <a:ext cx="8417521" cy="923330"/>
          </a:xfrm>
          <a:prstGeom prst="rect">
            <a:avLst/>
          </a:prstGeom>
          <a:noFill/>
        </p:spPr>
        <p:txBody>
          <a:bodyPr wrap="square">
            <a:spAutoFit/>
          </a:bodyPr>
          <a:lstStyle/>
          <a:p>
            <a:pPr algn="r"/>
            <a:r>
              <a:rPr lang="en-US" sz="1600" dirty="0">
                <a:effectLst/>
                <a:latin typeface="Avenir Book" panose="02000503020000020003" pitchFamily="2" charset="0"/>
              </a:rPr>
              <a:t>We can </a:t>
            </a:r>
            <a:r>
              <a:rPr lang="en-US" sz="1800" i="1" dirty="0">
                <a:effectLst/>
                <a:latin typeface="Avenir Book" panose="02000503020000020003" pitchFamily="2" charset="0"/>
              </a:rPr>
              <a:t>define the boundary layer as that part of the troposphere that is directly influenced by the presence of the earth's surface and responds to surface forcings with a timescale of about an hour or less (Stull, 1988). </a:t>
            </a:r>
            <a:endParaRPr lang="en-US" sz="1800" dirty="0">
              <a:latin typeface="Avenir Book" panose="02000503020000020003" pitchFamily="2" charset="0"/>
            </a:endParaRPr>
          </a:p>
        </p:txBody>
      </p:sp>
      <p:pic>
        <p:nvPicPr>
          <p:cNvPr id="13" name="Picture 12">
            <a:extLst>
              <a:ext uri="{FF2B5EF4-FFF2-40B4-BE49-F238E27FC236}">
                <a16:creationId xmlns:a16="http://schemas.microsoft.com/office/drawing/2014/main" id="{239D5192-56CF-A2EB-C432-1A78C9049B73}"/>
              </a:ext>
            </a:extLst>
          </p:cNvPr>
          <p:cNvPicPr>
            <a:picLocks noChangeAspect="1"/>
          </p:cNvPicPr>
          <p:nvPr/>
        </p:nvPicPr>
        <p:blipFill>
          <a:blip r:embed="rId3"/>
          <a:stretch>
            <a:fillRect/>
          </a:stretch>
        </p:blipFill>
        <p:spPr>
          <a:xfrm>
            <a:off x="2347638" y="1972786"/>
            <a:ext cx="4448723" cy="2650889"/>
          </a:xfrm>
          <a:prstGeom prst="rect">
            <a:avLst/>
          </a:prstGeom>
        </p:spPr>
      </p:pic>
      <p:sp>
        <p:nvSpPr>
          <p:cNvPr id="15" name="TextBox 14">
            <a:extLst>
              <a:ext uri="{FF2B5EF4-FFF2-40B4-BE49-F238E27FC236}">
                <a16:creationId xmlns:a16="http://schemas.microsoft.com/office/drawing/2014/main" id="{9DEFF1A8-7228-0053-EDA2-A6637D810A0F}"/>
              </a:ext>
            </a:extLst>
          </p:cNvPr>
          <p:cNvSpPr txBox="1"/>
          <p:nvPr/>
        </p:nvSpPr>
        <p:spPr>
          <a:xfrm>
            <a:off x="311700" y="4651850"/>
            <a:ext cx="8520600" cy="461665"/>
          </a:xfrm>
          <a:prstGeom prst="rect">
            <a:avLst/>
          </a:prstGeom>
          <a:noFill/>
        </p:spPr>
        <p:txBody>
          <a:bodyPr wrap="square">
            <a:spAutoFit/>
          </a:bodyPr>
          <a:lstStyle/>
          <a:p>
            <a:pPr algn="ctr"/>
            <a:r>
              <a:rPr lang="en-US" sz="800" dirty="0">
                <a:effectLst/>
                <a:latin typeface="Helvetica" pitchFamily="2" charset="0"/>
              </a:rPr>
              <a:t>Schematic of synoptic - scale variation of boundary layer depth between centers of surface high (H) and low </a:t>
            </a:r>
            <a:r>
              <a:rPr lang="en-US" sz="200" dirty="0">
                <a:effectLst/>
                <a:latin typeface="Helvetica" pitchFamily="2" charset="0"/>
              </a:rPr>
              <a:t>(L) </a:t>
            </a:r>
            <a:r>
              <a:rPr lang="en-US" sz="800" dirty="0">
                <a:effectLst/>
                <a:latin typeface="Helvetica" pitchFamily="2" charset="0"/>
              </a:rPr>
              <a:t>pressure. The dotted line shows the maximum height reached by surface modified air during a one-hour period. The solid line encloses the shaded region, which is most studied by </a:t>
            </a:r>
            <a:r>
              <a:rPr lang="en-US" sz="800" dirty="0" err="1">
                <a:effectLst/>
                <a:latin typeface="Helvetica" pitchFamily="2" charset="0"/>
              </a:rPr>
              <a:t>boudary-Iayer</a:t>
            </a:r>
            <a:r>
              <a:rPr lang="en-US" sz="800" dirty="0">
                <a:effectLst/>
                <a:latin typeface="Helvetica" pitchFamily="2" charset="0"/>
              </a:rPr>
              <a:t> </a:t>
            </a:r>
            <a:r>
              <a:rPr lang="en-US" sz="800" dirty="0" err="1">
                <a:effectLst/>
                <a:latin typeface="Helvetica" pitchFamily="2" charset="0"/>
              </a:rPr>
              <a:t>meteonogists</a:t>
            </a:r>
            <a:r>
              <a:rPr lang="en-US" sz="800" dirty="0">
                <a:effectLst/>
                <a:latin typeface="Helvetica" pitchFamily="2" charset="0"/>
              </a:rPr>
              <a:t>. </a:t>
            </a:r>
            <a:endParaRPr lang="en-US" sz="800" dirty="0"/>
          </a:p>
          <a:p>
            <a:r>
              <a:rPr lang="en-US" sz="800" dirty="0">
                <a:effectLst/>
                <a:latin typeface="Helvetica" pitchFamily="2" charset="0"/>
              </a:rPr>
              <a:t>x </a:t>
            </a:r>
            <a:endParaRPr lang="en-US" sz="800" dirty="0"/>
          </a:p>
        </p:txBody>
      </p:sp>
    </p:spTree>
    <p:extLst>
      <p:ext uri="{BB962C8B-B14F-4D97-AF65-F5344CB8AC3E}">
        <p14:creationId xmlns:p14="http://schemas.microsoft.com/office/powerpoint/2010/main" val="3659653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80D927DB-FBFB-CF87-3F41-64C6CD21633C}"/>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7CB10DE0-54A1-978C-0967-412F59C2AE2B}"/>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21F83C12-D67B-ADC2-5E0B-FEED82D72E27}"/>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09B21B-5D63-BDE6-05A1-0B335570E660}"/>
              </a:ext>
            </a:extLst>
          </p:cNvPr>
          <p:cNvSpPr txBox="1"/>
          <p:nvPr/>
        </p:nvSpPr>
        <p:spPr>
          <a:xfrm>
            <a:off x="363239" y="927400"/>
            <a:ext cx="8417521" cy="1323439"/>
          </a:xfrm>
          <a:prstGeom prst="rect">
            <a:avLst/>
          </a:prstGeom>
          <a:noFill/>
        </p:spPr>
        <p:txBody>
          <a:bodyPr wrap="square">
            <a:spAutoFit/>
          </a:bodyPr>
          <a:lstStyle/>
          <a:p>
            <a:pPr algn="r"/>
            <a:r>
              <a:rPr lang="en-US" sz="1600" i="1" dirty="0">
                <a:latin typeface="Avenir Book" panose="02000503020000020003" pitchFamily="2" charset="0"/>
              </a:rPr>
              <a:t>Turbulence is inspiringly complex, consisting of a superposition of swirls called eddies that interact nonlinearly to create quasi-random, chaotic motions (</a:t>
            </a:r>
            <a:r>
              <a:rPr lang="en-US" sz="1600" i="1" dirty="0">
                <a:highlight>
                  <a:srgbClr val="FFFF00"/>
                </a:highlight>
                <a:latin typeface="Avenir Book" panose="02000503020000020003" pitchFamily="2" charset="0"/>
              </a:rPr>
              <a:t>LES</a:t>
            </a:r>
            <a:r>
              <a:rPr lang="en-US" sz="1600" i="1" dirty="0">
                <a:latin typeface="Avenir Book" panose="02000503020000020003" pitchFamily="2" charset="0"/>
              </a:rPr>
              <a:t>). An infinite number of equations is required to fully describe these motions. Hence, a complete solution has not been found. Turbulence is ubiquitous within the boundary layer and is responsible for efficiently dispersing the pollutants that accompany modern life (Wallace, 2010) </a:t>
            </a:r>
          </a:p>
        </p:txBody>
      </p:sp>
      <p:pic>
        <p:nvPicPr>
          <p:cNvPr id="7" name="Picture 6">
            <a:extLst>
              <a:ext uri="{FF2B5EF4-FFF2-40B4-BE49-F238E27FC236}">
                <a16:creationId xmlns:a16="http://schemas.microsoft.com/office/drawing/2014/main" id="{C6F67C45-8CE1-E65C-85F2-C6AC91853864}"/>
              </a:ext>
            </a:extLst>
          </p:cNvPr>
          <p:cNvPicPr>
            <a:picLocks noChangeAspect="1"/>
          </p:cNvPicPr>
          <p:nvPr/>
        </p:nvPicPr>
        <p:blipFill>
          <a:blip r:embed="rId3"/>
          <a:stretch>
            <a:fillRect/>
          </a:stretch>
        </p:blipFill>
        <p:spPr>
          <a:xfrm>
            <a:off x="1027834" y="2350370"/>
            <a:ext cx="3336225" cy="2120400"/>
          </a:xfrm>
          <a:prstGeom prst="rect">
            <a:avLst/>
          </a:prstGeom>
        </p:spPr>
      </p:pic>
      <p:pic>
        <p:nvPicPr>
          <p:cNvPr id="8" name="Picture 7">
            <a:extLst>
              <a:ext uri="{FF2B5EF4-FFF2-40B4-BE49-F238E27FC236}">
                <a16:creationId xmlns:a16="http://schemas.microsoft.com/office/drawing/2014/main" id="{56264B8E-7E7E-952E-05E3-1296F112E29D}"/>
              </a:ext>
            </a:extLst>
          </p:cNvPr>
          <p:cNvPicPr>
            <a:picLocks noChangeAspect="1"/>
          </p:cNvPicPr>
          <p:nvPr/>
        </p:nvPicPr>
        <p:blipFill>
          <a:blip r:embed="rId4"/>
          <a:stretch>
            <a:fillRect/>
          </a:stretch>
        </p:blipFill>
        <p:spPr>
          <a:xfrm>
            <a:off x="5189629" y="2264009"/>
            <a:ext cx="3084039" cy="2206761"/>
          </a:xfrm>
          <a:prstGeom prst="rect">
            <a:avLst/>
          </a:prstGeom>
        </p:spPr>
      </p:pic>
      <p:sp>
        <p:nvSpPr>
          <p:cNvPr id="10" name="TextBox 9">
            <a:extLst>
              <a:ext uri="{FF2B5EF4-FFF2-40B4-BE49-F238E27FC236}">
                <a16:creationId xmlns:a16="http://schemas.microsoft.com/office/drawing/2014/main" id="{161CC80B-F985-DCEC-FDFF-46F4E0BE391B}"/>
              </a:ext>
            </a:extLst>
          </p:cNvPr>
          <p:cNvSpPr txBox="1"/>
          <p:nvPr/>
        </p:nvSpPr>
        <p:spPr>
          <a:xfrm>
            <a:off x="414779" y="4626618"/>
            <a:ext cx="8417521" cy="430887"/>
          </a:xfrm>
          <a:prstGeom prst="rect">
            <a:avLst/>
          </a:prstGeom>
          <a:noFill/>
        </p:spPr>
        <p:txBody>
          <a:bodyPr wrap="square">
            <a:spAutoFit/>
          </a:bodyPr>
          <a:lstStyle/>
          <a:p>
            <a:pPr algn="ctr"/>
            <a:r>
              <a:rPr lang="en-US" sz="1100" i="1" dirty="0">
                <a:latin typeface="Avenir Book" panose="02000503020000020003" pitchFamily="2" charset="0"/>
              </a:rPr>
              <a:t>Karman vortex streets in (a) the laboratory, for water flowing past a cylinder [, and (b) in the atmosphere, for a cumulus-topped boundary layer flowing past an island [NASA MODIS imagery]. </a:t>
            </a:r>
          </a:p>
        </p:txBody>
      </p:sp>
    </p:spTree>
    <p:extLst>
      <p:ext uri="{BB962C8B-B14F-4D97-AF65-F5344CB8AC3E}">
        <p14:creationId xmlns:p14="http://schemas.microsoft.com/office/powerpoint/2010/main" val="107771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28615F-5261-0680-4D24-53AC5454A84A}"/>
              </a:ext>
            </a:extLst>
          </p:cNvPr>
          <p:cNvSpPr txBox="1"/>
          <p:nvPr/>
        </p:nvSpPr>
        <p:spPr>
          <a:xfrm>
            <a:off x="363239" y="1399783"/>
            <a:ext cx="8417521" cy="3077766"/>
          </a:xfrm>
          <a:prstGeom prst="rect">
            <a:avLst/>
          </a:prstGeom>
          <a:noFill/>
        </p:spPr>
        <p:txBody>
          <a:bodyPr wrap="square">
            <a:spAutoFit/>
          </a:bodyPr>
          <a:lstStyle/>
          <a:p>
            <a:r>
              <a:rPr lang="en-US" sz="1800" dirty="0">
                <a:effectLst/>
                <a:latin typeface="Avenir Book" panose="02000503020000020003" pitchFamily="2" charset="0"/>
              </a:rPr>
              <a:t>Significance of </a:t>
            </a:r>
            <a:r>
              <a:rPr lang="en-US" sz="1800" b="1" dirty="0">
                <a:effectLst/>
                <a:latin typeface="Avenir Book" panose="02000503020000020003" pitchFamily="2" charset="0"/>
              </a:rPr>
              <a:t>the </a:t>
            </a:r>
            <a:r>
              <a:rPr lang="en-US" sz="1800" dirty="0">
                <a:effectLst/>
                <a:latin typeface="Avenir Book" panose="02000503020000020003" pitchFamily="2" charset="0"/>
              </a:rPr>
              <a:t>Boundary Layer: </a:t>
            </a:r>
          </a:p>
          <a:p>
            <a:endParaRPr lang="en-US" sz="1600" dirty="0">
              <a:effectLst/>
              <a:latin typeface="Avenir Book" panose="02000503020000020003" pitchFamily="2" charset="0"/>
            </a:endParaRPr>
          </a:p>
          <a:p>
            <a:pPr marL="285750" indent="-285750">
              <a:buFont typeface="Arial" panose="020B0604020202020204" pitchFamily="34" charset="0"/>
              <a:buChar char="•"/>
            </a:pPr>
            <a:r>
              <a:rPr lang="en-US" sz="1600" dirty="0">
                <a:effectLst/>
                <a:highlight>
                  <a:srgbClr val="00FFFF"/>
                </a:highlight>
                <a:latin typeface="Avenir Book" panose="02000503020000020003" pitchFamily="2" charset="0"/>
              </a:rPr>
              <a:t>People spend most of their lives in the PBL.</a:t>
            </a:r>
          </a:p>
          <a:p>
            <a:pPr marL="285750" indent="-285750">
              <a:buFont typeface="Arial" panose="020B0604020202020204" pitchFamily="34" charset="0"/>
              <a:buChar char="•"/>
            </a:pPr>
            <a:r>
              <a:rPr lang="en-US" sz="1600" dirty="0">
                <a:effectLst/>
                <a:highlight>
                  <a:srgbClr val="00FFFF"/>
                </a:highlight>
                <a:latin typeface="Avenir Book" panose="02000503020000020003" pitchFamily="2" charset="0"/>
              </a:rPr>
              <a:t>Daily weather forecasts of dew, frost, and maximum and minimum temperatures are </a:t>
            </a:r>
            <a:r>
              <a:rPr lang="en-US" sz="1600" dirty="0">
                <a:highlight>
                  <a:srgbClr val="00FFFF"/>
                </a:highlight>
                <a:latin typeface="Avenir Book" panose="02000503020000020003" pitchFamily="2" charset="0"/>
              </a:rPr>
              <a:t> </a:t>
            </a:r>
            <a:r>
              <a:rPr lang="en-US" sz="1600" dirty="0">
                <a:effectLst/>
                <a:latin typeface="Avenir Book" panose="02000503020000020003" pitchFamily="2" charset="0"/>
              </a:rPr>
              <a:t>really PBL forecasts.</a:t>
            </a:r>
          </a:p>
          <a:p>
            <a:pPr marL="285750" indent="-285750">
              <a:buFont typeface="Arial" panose="020B0604020202020204" pitchFamily="34" charset="0"/>
              <a:buChar char="•"/>
            </a:pPr>
            <a:r>
              <a:rPr lang="en-US" sz="1600" dirty="0">
                <a:effectLst/>
                <a:highlight>
                  <a:srgbClr val="00FFFF"/>
                </a:highlight>
                <a:latin typeface="Avenir Book" panose="02000503020000020003" pitchFamily="2" charset="0"/>
              </a:rPr>
              <a:t>Pollution is trapped in the PBL</a:t>
            </a:r>
          </a:p>
          <a:p>
            <a:pPr marL="285750" indent="-285750">
              <a:buFont typeface="Arial" panose="020B0604020202020204" pitchFamily="34" charset="0"/>
              <a:buChar char="•"/>
            </a:pPr>
            <a:r>
              <a:rPr lang="en-US" sz="1600" dirty="0">
                <a:effectLst/>
                <a:latin typeface="Avenir Book" panose="02000503020000020003" pitchFamily="2" charset="0"/>
              </a:rPr>
              <a:t>Crops are grown in the PBL. Pollen distributed by boundary layer circulations</a:t>
            </a:r>
          </a:p>
          <a:p>
            <a:pPr marL="285750" indent="-285750">
              <a:buFont typeface="Arial" panose="020B0604020202020204" pitchFamily="34" charset="0"/>
              <a:buChar char="•"/>
            </a:pPr>
            <a:r>
              <a:rPr lang="en-US" sz="1600" dirty="0">
                <a:effectLst/>
                <a:highlight>
                  <a:srgbClr val="00FFFF"/>
                </a:highlight>
                <a:latin typeface="Avenir Book" panose="02000503020000020003" pitchFamily="2" charset="0"/>
              </a:rPr>
              <a:t>Virtually all water vapor that reaches the Free Atmosphere is first transported through the PBL by turbulent and advective processes.</a:t>
            </a:r>
          </a:p>
          <a:p>
            <a:pPr marL="285750" indent="-285750">
              <a:buFont typeface="Arial" panose="020B0604020202020204" pitchFamily="34" charset="0"/>
              <a:buChar char="•"/>
            </a:pPr>
            <a:r>
              <a:rPr lang="en-US" sz="1600" dirty="0">
                <a:highlight>
                  <a:srgbClr val="00FFFF"/>
                </a:highlight>
                <a:latin typeface="Avenir Book" panose="02000503020000020003" pitchFamily="2" charset="0"/>
              </a:rPr>
              <a:t>Thunderstorm and hurricane evolution are tied to the inflow of moist BL air.</a:t>
            </a:r>
          </a:p>
          <a:p>
            <a:pPr marL="285750" indent="-285750">
              <a:buFont typeface="Arial" panose="020B0604020202020204" pitchFamily="34" charset="0"/>
              <a:buChar char="•"/>
            </a:pPr>
            <a:r>
              <a:rPr lang="en-US" sz="1600" dirty="0">
                <a:latin typeface="Avenir Book" panose="02000503020000020003" pitchFamily="2" charset="0"/>
              </a:rPr>
              <a:t>Wind stress on the sea surface is the primary energy source for ocean currents</a:t>
            </a:r>
          </a:p>
          <a:p>
            <a:pPr marL="285750" indent="-285750">
              <a:buFont typeface="Arial" panose="020B0604020202020204" pitchFamily="34" charset="0"/>
              <a:buChar char="•"/>
            </a:pPr>
            <a:r>
              <a:rPr lang="en-US" sz="1600" dirty="0">
                <a:latin typeface="Avenir Book" panose="02000503020000020003" pitchFamily="2" charset="0"/>
              </a:rPr>
              <a:t>Turbulence and gustiness affects architecture in the design of structures. </a:t>
            </a:r>
            <a:endParaRPr lang="en-US" dirty="0"/>
          </a:p>
        </p:txBody>
      </p:sp>
    </p:spTree>
    <p:extLst>
      <p:ext uri="{BB962C8B-B14F-4D97-AF65-F5344CB8AC3E}">
        <p14:creationId xmlns:p14="http://schemas.microsoft.com/office/powerpoint/2010/main" val="3464108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452904" y="1931374"/>
            <a:ext cx="8238191" cy="830997"/>
          </a:xfrm>
          <a:prstGeom prst="rect">
            <a:avLst/>
          </a:prstGeom>
          <a:noFill/>
        </p:spPr>
        <p:txBody>
          <a:bodyPr wrap="square">
            <a:spAutoFit/>
          </a:bodyPr>
          <a:lstStyle/>
          <a:p>
            <a:pPr algn="ctr"/>
            <a:r>
              <a:rPr lang="es-ES_tradnl" sz="4800" dirty="0">
                <a:solidFill>
                  <a:srgbClr val="304B72"/>
                </a:solidFill>
                <a:latin typeface="Avenir Book" panose="02000503020000020003" pitchFamily="2" charset="0"/>
              </a:rPr>
              <a:t>DUDAS ?</a:t>
            </a: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6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E88CBB19-9765-0187-EF81-259571196D79}"/>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33257379-60F0-9B33-5ED6-853BFB4C9875}"/>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40B641DB-A258-7F07-14AD-6832AA7B57EA}"/>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9665AC3-2E5E-C129-0A4A-13B0F19D6FD3}"/>
              </a:ext>
            </a:extLst>
          </p:cNvPr>
          <p:cNvPicPr>
            <a:picLocks noChangeAspect="1"/>
          </p:cNvPicPr>
          <p:nvPr/>
        </p:nvPicPr>
        <p:blipFill>
          <a:blip r:embed="rId3"/>
          <a:stretch>
            <a:fillRect/>
          </a:stretch>
        </p:blipFill>
        <p:spPr>
          <a:xfrm>
            <a:off x="737339" y="1021282"/>
            <a:ext cx="7772400" cy="3448925"/>
          </a:xfrm>
          <a:prstGeom prst="rect">
            <a:avLst/>
          </a:prstGeom>
        </p:spPr>
      </p:pic>
      <p:sp>
        <p:nvSpPr>
          <p:cNvPr id="6" name="TextBox 5">
            <a:extLst>
              <a:ext uri="{FF2B5EF4-FFF2-40B4-BE49-F238E27FC236}">
                <a16:creationId xmlns:a16="http://schemas.microsoft.com/office/drawing/2014/main" id="{7C645CAD-A9DA-8080-B12D-936C3180099D}"/>
              </a:ext>
            </a:extLst>
          </p:cNvPr>
          <p:cNvSpPr txBox="1"/>
          <p:nvPr/>
        </p:nvSpPr>
        <p:spPr>
          <a:xfrm>
            <a:off x="737339" y="4432565"/>
            <a:ext cx="7772400" cy="523220"/>
          </a:xfrm>
          <a:prstGeom prst="rect">
            <a:avLst/>
          </a:prstGeom>
          <a:noFill/>
        </p:spPr>
        <p:txBody>
          <a:bodyPr wrap="square">
            <a:spAutoFit/>
          </a:bodyPr>
          <a:lstStyle/>
          <a:p>
            <a:pPr algn="ctr"/>
            <a:r>
              <a:rPr lang="es-ES_tradnl" dirty="0">
                <a:latin typeface="Avenir Book" panose="02000503020000020003" pitchFamily="2" charset="0"/>
              </a:rPr>
              <a:t>Sección transversal vertical de la evolución diurna ideal de la CLA sobre la superficie terrestre bajo condiciones de cielo despejado (Herrera, 2015). </a:t>
            </a:r>
          </a:p>
        </p:txBody>
      </p:sp>
    </p:spTree>
    <p:extLst>
      <p:ext uri="{BB962C8B-B14F-4D97-AF65-F5344CB8AC3E}">
        <p14:creationId xmlns:p14="http://schemas.microsoft.com/office/powerpoint/2010/main" val="783020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61C03F6D-2618-FCF5-D7F4-9D0B00315C42}"/>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4185AF3B-AB9F-BBB5-7908-6983DB07D47E}"/>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8DA15B65-DBC9-BADE-7C30-977591FE7545}"/>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B325032-7629-51D5-0E86-850FA6A579DD}"/>
              </a:ext>
            </a:extLst>
          </p:cNvPr>
          <p:cNvPicPr>
            <a:picLocks noChangeAspect="1"/>
          </p:cNvPicPr>
          <p:nvPr/>
        </p:nvPicPr>
        <p:blipFill>
          <a:blip r:embed="rId3"/>
          <a:stretch>
            <a:fillRect/>
          </a:stretch>
        </p:blipFill>
        <p:spPr>
          <a:xfrm>
            <a:off x="58042" y="1224350"/>
            <a:ext cx="4666338" cy="3236331"/>
          </a:xfrm>
          <a:prstGeom prst="rect">
            <a:avLst/>
          </a:prstGeom>
        </p:spPr>
      </p:pic>
      <p:pic>
        <p:nvPicPr>
          <p:cNvPr id="5" name="Picture 4">
            <a:extLst>
              <a:ext uri="{FF2B5EF4-FFF2-40B4-BE49-F238E27FC236}">
                <a16:creationId xmlns:a16="http://schemas.microsoft.com/office/drawing/2014/main" id="{C23C9C09-F6D0-BEF3-76B9-4F3F9917F079}"/>
              </a:ext>
            </a:extLst>
          </p:cNvPr>
          <p:cNvPicPr>
            <a:picLocks noChangeAspect="1"/>
          </p:cNvPicPr>
          <p:nvPr/>
        </p:nvPicPr>
        <p:blipFill>
          <a:blip r:embed="rId4"/>
          <a:stretch>
            <a:fillRect/>
          </a:stretch>
        </p:blipFill>
        <p:spPr>
          <a:xfrm>
            <a:off x="4689392" y="1603324"/>
            <a:ext cx="4454608" cy="2478382"/>
          </a:xfrm>
          <a:prstGeom prst="rect">
            <a:avLst/>
          </a:prstGeom>
        </p:spPr>
      </p:pic>
    </p:spTree>
    <p:extLst>
      <p:ext uri="{BB962C8B-B14F-4D97-AF65-F5344CB8AC3E}">
        <p14:creationId xmlns:p14="http://schemas.microsoft.com/office/powerpoint/2010/main" val="4211083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FAF2ECEC-6A9F-3493-4CF1-BEC13DE31CF7}"/>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FEC92B98-2A91-70C2-48B0-284F9232FB78}"/>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DCD668F3-7B3D-6EAD-657F-96EC8A37E237}"/>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4742C97-4533-38E9-C0EC-A163B082F214}"/>
              </a:ext>
            </a:extLst>
          </p:cNvPr>
          <p:cNvSpPr txBox="1"/>
          <p:nvPr/>
        </p:nvSpPr>
        <p:spPr>
          <a:xfrm>
            <a:off x="414779" y="3497688"/>
            <a:ext cx="8417521" cy="1384995"/>
          </a:xfrm>
          <a:prstGeom prst="rect">
            <a:avLst/>
          </a:prstGeom>
          <a:noFill/>
        </p:spPr>
        <p:txBody>
          <a:bodyPr wrap="square">
            <a:spAutoFit/>
          </a:bodyPr>
          <a:lstStyle/>
          <a:p>
            <a:pPr marL="285750" indent="-285750">
              <a:buFont typeface="Arial" panose="020B0604020202020204" pitchFamily="34" charset="0"/>
              <a:buChar char="•"/>
            </a:pPr>
            <a:r>
              <a:rPr lang="es-ES_tradnl" b="1" dirty="0">
                <a:latin typeface="Avenir Book" panose="02000503020000020003" pitchFamily="2" charset="0"/>
              </a:rPr>
              <a:t>Capa Limite Atmosférica: </a:t>
            </a:r>
            <a:r>
              <a:rPr lang="es-ES_tradnl" dirty="0">
                <a:latin typeface="Avenir Book" panose="02000503020000020003" pitchFamily="2" charset="0"/>
              </a:rPr>
              <a:t>capa adyacente a la superficie, fuertemente influenciada por las características del suelo y los procesos de interacción mecánicos y térmicos con la atmósfera. </a:t>
            </a:r>
          </a:p>
          <a:p>
            <a:pPr marL="285750" indent="-285750">
              <a:buFont typeface="Arial" panose="020B0604020202020204" pitchFamily="34" charset="0"/>
              <a:buChar char="•"/>
            </a:pPr>
            <a:endParaRPr lang="es-ES_tradnl" dirty="0">
              <a:latin typeface="Avenir Book" panose="02000503020000020003" pitchFamily="2" charset="0"/>
            </a:endParaRPr>
          </a:p>
          <a:p>
            <a:pPr marL="285750" indent="-285750">
              <a:buFont typeface="Arial" panose="020B0604020202020204" pitchFamily="34" charset="0"/>
              <a:buChar char="•"/>
            </a:pPr>
            <a:r>
              <a:rPr lang="es-ES_tradnl" b="1" dirty="0">
                <a:latin typeface="Avenir Book" panose="02000503020000020003" pitchFamily="2" charset="0"/>
              </a:rPr>
              <a:t>Atmósfera Libre:</a:t>
            </a:r>
            <a:r>
              <a:rPr lang="es-ES_tradnl" dirty="0">
                <a:latin typeface="Avenir Book" panose="02000503020000020003" pitchFamily="2" charset="0"/>
              </a:rPr>
              <a:t>  cuyos procesos están dominados en gran medida por circulaciones de meso escala y escala sinóptica, impidiendo que los forzamientos a escala local tengan influencia en su dinámica. </a:t>
            </a:r>
          </a:p>
        </p:txBody>
      </p:sp>
      <p:pic>
        <p:nvPicPr>
          <p:cNvPr id="4" name="Picture 3">
            <a:extLst>
              <a:ext uri="{FF2B5EF4-FFF2-40B4-BE49-F238E27FC236}">
                <a16:creationId xmlns:a16="http://schemas.microsoft.com/office/drawing/2014/main" id="{21D1DA90-7B3D-B9F4-1821-4464C274F186}"/>
              </a:ext>
            </a:extLst>
          </p:cNvPr>
          <p:cNvPicPr>
            <a:picLocks noChangeAspect="1"/>
          </p:cNvPicPr>
          <p:nvPr/>
        </p:nvPicPr>
        <p:blipFill rotWithShape="1">
          <a:blip r:embed="rId3"/>
          <a:srcRect b="23705"/>
          <a:stretch/>
        </p:blipFill>
        <p:spPr>
          <a:xfrm>
            <a:off x="1593850" y="914915"/>
            <a:ext cx="6247332" cy="2479739"/>
          </a:xfrm>
          <a:prstGeom prst="rect">
            <a:avLst/>
          </a:prstGeom>
        </p:spPr>
      </p:pic>
    </p:spTree>
    <p:extLst>
      <p:ext uri="{BB962C8B-B14F-4D97-AF65-F5344CB8AC3E}">
        <p14:creationId xmlns:p14="http://schemas.microsoft.com/office/powerpoint/2010/main" val="372102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B64086AA-FF2B-06B8-BBBE-FE835A82FFF2}"/>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5D78D20B-7156-CCB3-5EFE-E17503B367FA}"/>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E774525A-4CA0-823C-F202-9BA143E64FD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C0F7754-C71B-CC49-4191-BAEE21CCECA4}"/>
              </a:ext>
            </a:extLst>
          </p:cNvPr>
          <p:cNvPicPr>
            <a:picLocks noChangeAspect="1"/>
          </p:cNvPicPr>
          <p:nvPr/>
        </p:nvPicPr>
        <p:blipFill>
          <a:blip r:embed="rId3"/>
          <a:stretch>
            <a:fillRect/>
          </a:stretch>
        </p:blipFill>
        <p:spPr>
          <a:xfrm>
            <a:off x="2080089" y="927400"/>
            <a:ext cx="4983822" cy="4125951"/>
          </a:xfrm>
          <a:prstGeom prst="rect">
            <a:avLst/>
          </a:prstGeom>
        </p:spPr>
      </p:pic>
    </p:spTree>
    <p:extLst>
      <p:ext uri="{BB962C8B-B14F-4D97-AF65-F5344CB8AC3E}">
        <p14:creationId xmlns:p14="http://schemas.microsoft.com/office/powerpoint/2010/main" val="2096853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D0DD33BF-2671-E311-EDC6-1A8E09F4E6D5}"/>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596661D0-0C6C-8DA3-37D6-DE042DFF8922}"/>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0DB46ACE-4B07-FFF1-E72A-6BDD2C2618C4}"/>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68C0CB-2CFF-3219-5923-9DEEBCC66BB2}"/>
              </a:ext>
            </a:extLst>
          </p:cNvPr>
          <p:cNvSpPr txBox="1"/>
          <p:nvPr/>
        </p:nvSpPr>
        <p:spPr>
          <a:xfrm>
            <a:off x="414778" y="1023397"/>
            <a:ext cx="8417521" cy="3600986"/>
          </a:xfrm>
          <a:prstGeom prst="rect">
            <a:avLst/>
          </a:prstGeom>
          <a:noFill/>
        </p:spPr>
        <p:txBody>
          <a:bodyPr wrap="square">
            <a:spAutoFit/>
          </a:bodyPr>
          <a:lstStyle/>
          <a:p>
            <a:r>
              <a:rPr lang="es-ES_tradnl" sz="1800" dirty="0">
                <a:latin typeface="Avenir Book" panose="02000503020000020003" pitchFamily="2" charset="0"/>
              </a:rPr>
              <a:t>Los tres componentes principales de esta estructura son:</a:t>
            </a:r>
          </a:p>
          <a:p>
            <a:endParaRPr lang="es-ES_tradnl" dirty="0">
              <a:latin typeface="Avenir Book" panose="02000503020000020003" pitchFamily="2" charset="0"/>
            </a:endParaRPr>
          </a:p>
          <a:p>
            <a:pPr marL="285750" indent="-285750">
              <a:buFont typeface="Arial" panose="020B0604020202020204" pitchFamily="34" charset="0"/>
              <a:buChar char="•"/>
            </a:pPr>
            <a:r>
              <a:rPr lang="es-ES_tradnl" b="1" dirty="0">
                <a:latin typeface="Avenir Book" panose="02000503020000020003" pitchFamily="2" charset="0"/>
              </a:rPr>
              <a:t>la Capa de Mezcla convectiva: </a:t>
            </a:r>
            <a:r>
              <a:rPr lang="es-ES_tradnl" dirty="0">
                <a:solidFill>
                  <a:schemeClr val="accent2">
                    <a:lumMod val="90000"/>
                    <a:lumOff val="10000"/>
                  </a:schemeClr>
                </a:solidFill>
                <a:latin typeface="Avenir Book" panose="02000503020000020003" pitchFamily="2" charset="0"/>
              </a:rPr>
              <a:t>En la mañana poco después del amanecer una Capa Convectiva comienza a desarrollarse; a medida que la radiación incidente aumenta, el calentamiento del suelo ocasiona inestabilidad térmica y convección cerca de la superficie, favoreciendo los procesos de mezcla. Sobre esta capa convectiva superficial se comienza a formar la Capa de Mezcla, dominada por movimientos convectivos y turbulencia, y en la cual los intercambios con la atmosfera libre alcanzan su punto máximo. </a:t>
            </a:r>
          </a:p>
          <a:p>
            <a:endParaRPr lang="es-ES_tradnl" dirty="0">
              <a:latin typeface="Avenir Book" panose="02000503020000020003" pitchFamily="2" charset="0"/>
            </a:endParaRPr>
          </a:p>
          <a:p>
            <a:pPr marL="285750" indent="-285750">
              <a:buFont typeface="Arial" panose="020B0604020202020204" pitchFamily="34" charset="0"/>
              <a:buChar char="•"/>
            </a:pPr>
            <a:r>
              <a:rPr lang="es-ES_tradnl" b="1" dirty="0">
                <a:latin typeface="Avenir Book" panose="02000503020000020003" pitchFamily="2" charset="0"/>
              </a:rPr>
              <a:t>la Capa Residual</a:t>
            </a:r>
            <a:r>
              <a:rPr lang="es-ES_tradnl" dirty="0">
                <a:latin typeface="Avenir Book" panose="02000503020000020003" pitchFamily="2" charset="0"/>
              </a:rPr>
              <a:t>: </a:t>
            </a:r>
            <a:r>
              <a:rPr lang="es-ES_tradnl" dirty="0">
                <a:solidFill>
                  <a:schemeClr val="accent2">
                    <a:lumMod val="90000"/>
                    <a:lumOff val="10000"/>
                  </a:schemeClr>
                </a:solidFill>
                <a:latin typeface="Avenir Book" panose="02000503020000020003" pitchFamily="2" charset="0"/>
              </a:rPr>
              <a:t>Justo sobre esta capa estable donde la turbulencia ha disminuido, los aerosoles, humedad y calor que fueron mezclados durante el desarrollo de la capa convectiva permanecen suspendidos en una capa remanente llamada Capa Residual.</a:t>
            </a:r>
          </a:p>
          <a:p>
            <a:pPr marL="285750" indent="-285750">
              <a:buFont typeface="Arial" panose="020B0604020202020204" pitchFamily="34" charset="0"/>
              <a:buChar char="•"/>
            </a:pPr>
            <a:endParaRPr lang="es-ES_tradnl" dirty="0">
              <a:latin typeface="Avenir Book" panose="02000503020000020003" pitchFamily="2" charset="0"/>
            </a:endParaRPr>
          </a:p>
          <a:p>
            <a:pPr marL="285750" indent="-285750">
              <a:buFont typeface="Arial" panose="020B0604020202020204" pitchFamily="34" charset="0"/>
              <a:buChar char="•"/>
            </a:pPr>
            <a:r>
              <a:rPr lang="es-ES_tradnl" b="1" dirty="0">
                <a:latin typeface="Avenir Book" panose="02000503020000020003" pitchFamily="2" charset="0"/>
              </a:rPr>
              <a:t>Capa Estable:</a:t>
            </a:r>
            <a:r>
              <a:rPr lang="es-ES_tradnl" dirty="0">
                <a:latin typeface="Avenir Book" panose="02000503020000020003" pitchFamily="2" charset="0"/>
              </a:rPr>
              <a:t> </a:t>
            </a:r>
            <a:r>
              <a:rPr lang="es-ES_tradnl" dirty="0">
                <a:solidFill>
                  <a:schemeClr val="accent2">
                    <a:lumMod val="90000"/>
                    <a:lumOff val="10000"/>
                  </a:schemeClr>
                </a:solidFill>
                <a:latin typeface="Avenir Book" panose="02000503020000020003" pitchFamily="2" charset="0"/>
              </a:rPr>
              <a:t>A medida que la radiación incidente va disminuyendo, la turbulencia y los flujos de calor sensible se debilitan y la Capa Convectiva se transforma gradualmente en una Capa Estable conocida como la Capa Limite Nocturna.</a:t>
            </a:r>
          </a:p>
        </p:txBody>
      </p:sp>
    </p:spTree>
    <p:extLst>
      <p:ext uri="{BB962C8B-B14F-4D97-AF65-F5344CB8AC3E}">
        <p14:creationId xmlns:p14="http://schemas.microsoft.com/office/powerpoint/2010/main" val="2147793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73CC2AF3-FCCD-ABA0-A105-36A7B17EE17E}"/>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99272B61-D875-A63E-07FA-380EDF598A7A}"/>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DFD8B263-E7E0-F8FD-0131-0911691951F9}"/>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1EB0F6-5FAE-AC8E-412A-7825C7E1C474}"/>
              </a:ext>
            </a:extLst>
          </p:cNvPr>
          <p:cNvSpPr txBox="1"/>
          <p:nvPr/>
        </p:nvSpPr>
        <p:spPr>
          <a:xfrm>
            <a:off x="414779" y="1149618"/>
            <a:ext cx="8417521" cy="3139321"/>
          </a:xfrm>
          <a:prstGeom prst="rect">
            <a:avLst/>
          </a:prstGeom>
          <a:noFill/>
        </p:spPr>
        <p:txBody>
          <a:bodyPr wrap="square">
            <a:spAutoFit/>
          </a:bodyPr>
          <a:lstStyle/>
          <a:p>
            <a:pPr algn="l"/>
            <a:r>
              <a:rPr lang="es-ES_tradnl" sz="1600" b="1" dirty="0">
                <a:latin typeface="Avenir Book" panose="02000503020000020003" pitchFamily="2" charset="0"/>
              </a:rPr>
              <a:t>Capa de Mezcla convectiva:</a:t>
            </a:r>
          </a:p>
          <a:p>
            <a:pPr algn="l"/>
            <a:endParaRPr lang="es-ES_tradnl" b="1" dirty="0">
              <a:latin typeface="Avenir Book" panose="02000503020000020003" pitchFamily="2" charset="0"/>
            </a:endParaRPr>
          </a:p>
          <a:p>
            <a:pPr algn="l"/>
            <a:r>
              <a:rPr lang="en-US" dirty="0">
                <a:solidFill>
                  <a:schemeClr val="accent2">
                    <a:lumMod val="90000"/>
                    <a:lumOff val="10000"/>
                  </a:schemeClr>
                </a:solidFill>
                <a:highlight>
                  <a:srgbClr val="FFFF00"/>
                </a:highlight>
                <a:latin typeface="Avenir Book" panose="02000503020000020003" pitchFamily="2" charset="0"/>
              </a:rPr>
              <a:t>Main mode of transport is through turbulence during the day when the surface is hotter than the overlaying atmosphere</a:t>
            </a:r>
            <a:r>
              <a:rPr lang="en-US" dirty="0">
                <a:solidFill>
                  <a:schemeClr val="accent2">
                    <a:lumMod val="90000"/>
                    <a:lumOff val="10000"/>
                  </a:schemeClr>
                </a:solidFill>
                <a:latin typeface="Avenir Book" panose="02000503020000020003" pitchFamily="2" charset="0"/>
              </a:rPr>
              <a:t>. Located between the surface layer and the area where dry free-atmosphere air is taken into the PBL. Vertical transports vary and depend upon the size and intensity of turbulent eddies. </a:t>
            </a:r>
            <a:r>
              <a:rPr lang="en-US" dirty="0">
                <a:solidFill>
                  <a:schemeClr val="accent2">
                    <a:lumMod val="90000"/>
                    <a:lumOff val="10000"/>
                  </a:schemeClr>
                </a:solidFill>
                <a:highlight>
                  <a:srgbClr val="FFFF00"/>
                </a:highlight>
                <a:latin typeface="Avenir Book" panose="02000503020000020003" pitchFamily="2" charset="0"/>
              </a:rPr>
              <a:t>Has a well-defined top (or cap) characterized by a stable layer/temperature inversion</a:t>
            </a:r>
            <a:r>
              <a:rPr lang="en-US" b="0" i="0" dirty="0">
                <a:solidFill>
                  <a:srgbClr val="333333"/>
                </a:solidFill>
                <a:effectLst/>
                <a:highlight>
                  <a:srgbClr val="FFFF00"/>
                </a:highlight>
                <a:latin typeface="Helvetica Neue" panose="02000503000000020004" pitchFamily="2" charset="0"/>
              </a:rPr>
              <a:t>.</a:t>
            </a:r>
          </a:p>
          <a:p>
            <a:endParaRPr lang="es-ES_tradnl" b="1" dirty="0">
              <a:latin typeface="Avenir Book" panose="02000503020000020003" pitchFamily="2" charset="0"/>
            </a:endParaRPr>
          </a:p>
          <a:p>
            <a:pPr marL="285750" lvl="1" indent="-285750">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Depending upon the model, the height of the PBL top is diagnosed using stability criteria in the bottom-most model layers.</a:t>
            </a:r>
          </a:p>
          <a:p>
            <a:pPr marL="285750" lvl="1" indent="-285750">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Calculates or prescribes mixing coefficients for each layer between the surface layer and PBL top.</a:t>
            </a:r>
          </a:p>
          <a:p>
            <a:pPr marL="285750" lvl="1" indent="-285750">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May allow mixing between non-adjacent layers in one time step or may limit mixing to adjacent layers only.</a:t>
            </a:r>
          </a:p>
          <a:p>
            <a:pPr marL="285750" lvl="1" indent="-285750">
              <a:buFont typeface="Arial" panose="020B0604020202020204" pitchFamily="34" charset="0"/>
              <a:buChar char="•"/>
            </a:pPr>
            <a:r>
              <a:rPr lang="en-US" dirty="0">
                <a:solidFill>
                  <a:schemeClr val="accent2">
                    <a:lumMod val="90000"/>
                    <a:lumOff val="10000"/>
                  </a:schemeClr>
                </a:solidFill>
                <a:highlight>
                  <a:srgbClr val="FFFF00"/>
                </a:highlight>
                <a:latin typeface="Avenir Book" panose="02000503020000020003" pitchFamily="2" charset="0"/>
              </a:rPr>
              <a:t>May emulate vertical mixing by small-scale eddies</a:t>
            </a:r>
            <a:r>
              <a:rPr lang="en-US" dirty="0">
                <a:solidFill>
                  <a:schemeClr val="accent2">
                    <a:lumMod val="90000"/>
                    <a:lumOff val="10000"/>
                  </a:schemeClr>
                </a:solidFill>
                <a:latin typeface="Avenir Book" panose="02000503020000020003" pitchFamily="2" charset="0"/>
              </a:rPr>
              <a:t> before the large-scale vertical temperature and moisture gradients would otherwise allow (allow for counter-gradient flux).</a:t>
            </a:r>
          </a:p>
        </p:txBody>
      </p:sp>
    </p:spTree>
    <p:extLst>
      <p:ext uri="{BB962C8B-B14F-4D97-AF65-F5344CB8AC3E}">
        <p14:creationId xmlns:p14="http://schemas.microsoft.com/office/powerpoint/2010/main" val="1244569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21C5D189-647C-E0AA-A4BD-92A1CB8128C0}"/>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6B5190E9-8449-9699-F314-F90ACF978CE2}"/>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A87A5523-56E4-5A3A-CB91-CDC41C32A4F0}"/>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63784D8-A549-0C47-6E10-78D33FE6579C}"/>
              </a:ext>
            </a:extLst>
          </p:cNvPr>
          <p:cNvSpPr txBox="1"/>
          <p:nvPr/>
        </p:nvSpPr>
        <p:spPr>
          <a:xfrm>
            <a:off x="414779" y="1775886"/>
            <a:ext cx="8417521" cy="2062103"/>
          </a:xfrm>
          <a:prstGeom prst="rect">
            <a:avLst/>
          </a:prstGeom>
          <a:noFill/>
        </p:spPr>
        <p:txBody>
          <a:bodyPr wrap="square">
            <a:spAutoFit/>
          </a:bodyPr>
          <a:lstStyle/>
          <a:p>
            <a:pPr algn="l"/>
            <a:r>
              <a:rPr lang="es-ES_tradnl" sz="1600" b="1" dirty="0" err="1">
                <a:latin typeface="Avenir Book" panose="02000503020000020003" pitchFamily="2" charset="0"/>
              </a:rPr>
              <a:t>Entrainment</a:t>
            </a:r>
            <a:r>
              <a:rPr lang="es-ES_tradnl" sz="1600" b="1" dirty="0">
                <a:latin typeface="Avenir Book" panose="02000503020000020003" pitchFamily="2" charset="0"/>
              </a:rPr>
              <a:t> </a:t>
            </a:r>
            <a:r>
              <a:rPr lang="es-ES_tradnl" sz="1600" b="1" dirty="0" err="1">
                <a:latin typeface="Avenir Book" panose="02000503020000020003" pitchFamily="2" charset="0"/>
              </a:rPr>
              <a:t>Zone</a:t>
            </a:r>
            <a:r>
              <a:rPr lang="es-ES_tradnl" sz="1600" b="1" dirty="0">
                <a:latin typeface="Avenir Book" panose="02000503020000020003" pitchFamily="2" charset="0"/>
              </a:rPr>
              <a:t> (EZ)</a:t>
            </a:r>
          </a:p>
          <a:p>
            <a:pPr algn="l"/>
            <a:endParaRPr lang="es-ES_tradnl" b="1" dirty="0">
              <a:latin typeface="Avenir Book" panose="02000503020000020003" pitchFamily="2" charset="0"/>
            </a:endParaRPr>
          </a:p>
          <a:p>
            <a:pPr algn="l"/>
            <a:r>
              <a:rPr lang="en-US" dirty="0">
                <a:solidFill>
                  <a:schemeClr val="accent2">
                    <a:lumMod val="90000"/>
                    <a:lumOff val="10000"/>
                  </a:schemeClr>
                </a:solidFill>
                <a:highlight>
                  <a:srgbClr val="FFFF00"/>
                </a:highlight>
                <a:latin typeface="Avenir Book" panose="02000503020000020003" pitchFamily="2" charset="0"/>
              </a:rPr>
              <a:t>Area where parcels from the 'free atmosphere' can be brought into the PBL by turbulent mixing. </a:t>
            </a:r>
          </a:p>
          <a:p>
            <a:endParaRPr lang="es-ES_tradnl" dirty="0">
              <a:solidFill>
                <a:schemeClr val="accent2">
                  <a:lumMod val="90000"/>
                  <a:lumOff val="10000"/>
                </a:schemeClr>
              </a:solidFill>
              <a:latin typeface="Avenir Book" panose="02000503020000020003" pitchFamily="2" charset="0"/>
            </a:endParaRPr>
          </a:p>
          <a:p>
            <a:pPr marL="285750" indent="-285750" algn="l">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Not directly emulated, although a transition zone between the PBL and free atmosphere is usually present in NWP models, which may include a stable inversion layer.</a:t>
            </a:r>
          </a:p>
          <a:p>
            <a:pPr marL="285750" indent="-285750">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Some models use a shallow convective scheme as an extension of the PBL scheme to handle EZ.</a:t>
            </a:r>
          </a:p>
          <a:p>
            <a:pPr marL="285750" indent="-285750" algn="l">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If model vertical resolution is too coarse, this may not be captured at all, and the inversion may be missed.</a:t>
            </a:r>
          </a:p>
        </p:txBody>
      </p:sp>
    </p:spTree>
    <p:extLst>
      <p:ext uri="{BB962C8B-B14F-4D97-AF65-F5344CB8AC3E}">
        <p14:creationId xmlns:p14="http://schemas.microsoft.com/office/powerpoint/2010/main" val="1781142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6F311BBF-22E2-6C33-B66C-343A44DF5D15}"/>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920BA3F5-1D3D-5DEC-3FAB-DB1DA33C3F03}"/>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6D979730-A2C4-3635-A25E-C6562C69724B}"/>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BDCE3EC-DDF4-1AEE-8B5E-B841AD639446}"/>
              </a:ext>
            </a:extLst>
          </p:cNvPr>
          <p:cNvSpPr txBox="1"/>
          <p:nvPr/>
        </p:nvSpPr>
        <p:spPr>
          <a:xfrm>
            <a:off x="363239" y="1719242"/>
            <a:ext cx="8417521" cy="2277547"/>
          </a:xfrm>
          <a:prstGeom prst="rect">
            <a:avLst/>
          </a:prstGeom>
          <a:noFill/>
        </p:spPr>
        <p:txBody>
          <a:bodyPr wrap="square">
            <a:spAutoFit/>
          </a:bodyPr>
          <a:lstStyle/>
          <a:p>
            <a:pPr algn="l"/>
            <a:r>
              <a:rPr lang="en-US" sz="1600" b="1" dirty="0">
                <a:latin typeface="Avenir Book" panose="02000503020000020003" pitchFamily="2" charset="0"/>
              </a:rPr>
              <a:t>Residual Layer</a:t>
            </a:r>
          </a:p>
          <a:p>
            <a:endParaRPr lang="es-ES_tradnl" b="1" dirty="0">
              <a:latin typeface="Avenir Book" panose="02000503020000020003" pitchFamily="2" charset="0"/>
            </a:endParaRPr>
          </a:p>
          <a:p>
            <a:r>
              <a:rPr lang="en-US" dirty="0">
                <a:solidFill>
                  <a:schemeClr val="accent2">
                    <a:lumMod val="90000"/>
                    <a:lumOff val="10000"/>
                  </a:schemeClr>
                </a:solidFill>
                <a:highlight>
                  <a:srgbClr val="FFFF00"/>
                </a:highlight>
                <a:latin typeface="Avenir Book" panose="02000503020000020003" pitchFamily="2" charset="0"/>
              </a:rPr>
              <a:t>The inactive (no new mixing) well-mixed layer remaining after sunset</a:t>
            </a:r>
            <a:r>
              <a:rPr lang="en-US" dirty="0">
                <a:solidFill>
                  <a:schemeClr val="accent2">
                    <a:lumMod val="90000"/>
                    <a:lumOff val="10000"/>
                  </a:schemeClr>
                </a:solidFill>
                <a:latin typeface="Avenir Book" panose="02000503020000020003" pitchFamily="2" charset="0"/>
              </a:rPr>
              <a:t>, </a:t>
            </a:r>
            <a:r>
              <a:rPr lang="en-US" dirty="0">
                <a:solidFill>
                  <a:schemeClr val="accent2">
                    <a:lumMod val="90000"/>
                    <a:lumOff val="10000"/>
                  </a:schemeClr>
                </a:solidFill>
                <a:highlight>
                  <a:srgbClr val="FFFF00"/>
                </a:highlight>
                <a:latin typeface="Avenir Book" panose="02000503020000020003" pitchFamily="2" charset="0"/>
              </a:rPr>
              <a:t>after the atmosphere decouples from the surface</a:t>
            </a:r>
            <a:r>
              <a:rPr lang="en-US" dirty="0">
                <a:solidFill>
                  <a:schemeClr val="accent2">
                    <a:lumMod val="90000"/>
                    <a:lumOff val="10000"/>
                  </a:schemeClr>
                </a:solidFill>
                <a:latin typeface="Avenir Book" panose="02000503020000020003" pitchFamily="2" charset="0"/>
              </a:rPr>
              <a:t>. Any remaining turbulent mixing action becomes negligible shortly after sunset. Retains the characteristics of the daytime mixed layer, changed only by radiative cooling or horizontal advection. Remains until the next day's surface heating "recouples" the surface to the residual mixed layer, resulting in a rapid 'jump' in PBL height.</a:t>
            </a:r>
          </a:p>
          <a:p>
            <a:endParaRPr lang="es-ES_tradnl" dirty="0">
              <a:solidFill>
                <a:schemeClr val="accent2">
                  <a:lumMod val="90000"/>
                  <a:lumOff val="10000"/>
                </a:schemeClr>
              </a:solidFill>
              <a:latin typeface="Avenir Book" panose="02000503020000020003" pitchFamily="2" charset="0"/>
            </a:endParaRPr>
          </a:p>
          <a:p>
            <a:pPr marL="285750" indent="-285750" algn="l">
              <a:buFont typeface="Arial" panose="020B0604020202020204" pitchFamily="34" charset="0"/>
              <a:buChar char="•"/>
            </a:pPr>
            <a:r>
              <a:rPr lang="en-US" dirty="0">
                <a:solidFill>
                  <a:schemeClr val="accent2">
                    <a:lumMod val="90000"/>
                    <a:lumOff val="10000"/>
                  </a:schemeClr>
                </a:solidFill>
                <a:highlight>
                  <a:srgbClr val="FFFF00"/>
                </a:highlight>
                <a:latin typeface="Avenir Book" panose="02000503020000020003" pitchFamily="2" charset="0"/>
              </a:rPr>
              <a:t>Usually well emulated as the land-surface decouples from the atmosphere but depends upon the adequacy of the model boundary layer structure</a:t>
            </a:r>
            <a:r>
              <a:rPr lang="en-US" dirty="0">
                <a:solidFill>
                  <a:schemeClr val="accent2">
                    <a:lumMod val="90000"/>
                    <a:lumOff val="10000"/>
                  </a:schemeClr>
                </a:solidFill>
                <a:latin typeface="Avenir Book" panose="02000503020000020003" pitchFamily="2" charset="0"/>
              </a:rPr>
              <a:t>.</a:t>
            </a:r>
          </a:p>
        </p:txBody>
      </p:sp>
    </p:spTree>
    <p:extLst>
      <p:ext uri="{BB962C8B-B14F-4D97-AF65-F5344CB8AC3E}">
        <p14:creationId xmlns:p14="http://schemas.microsoft.com/office/powerpoint/2010/main" val="472685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56AC9105-6C00-426A-3FE8-45ACA7F20DB6}"/>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D112E857-AAA7-5B8A-368B-5B1C936FC415}"/>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A38856DB-ADEC-5276-7D5A-4A84FD022BF6}"/>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1E4F490-DEC5-E014-AA04-E13C22C4656D}"/>
              </a:ext>
            </a:extLst>
          </p:cNvPr>
          <p:cNvSpPr txBox="1"/>
          <p:nvPr/>
        </p:nvSpPr>
        <p:spPr>
          <a:xfrm>
            <a:off x="311700" y="1347009"/>
            <a:ext cx="8520600" cy="2923877"/>
          </a:xfrm>
          <a:prstGeom prst="rect">
            <a:avLst/>
          </a:prstGeom>
          <a:noFill/>
        </p:spPr>
        <p:txBody>
          <a:bodyPr wrap="square">
            <a:spAutoFit/>
          </a:bodyPr>
          <a:lstStyle/>
          <a:p>
            <a:pPr algn="l"/>
            <a:r>
              <a:rPr lang="en-US" sz="1600" b="1" dirty="0">
                <a:latin typeface="Avenir Book" panose="02000503020000020003" pitchFamily="2" charset="0"/>
              </a:rPr>
              <a:t>Stable Boundary Layer (SBL)</a:t>
            </a:r>
          </a:p>
          <a:p>
            <a:endParaRPr lang="es-ES_tradnl" b="1" dirty="0">
              <a:latin typeface="Avenir Book" panose="02000503020000020003" pitchFamily="2" charset="0"/>
            </a:endParaRPr>
          </a:p>
          <a:p>
            <a:r>
              <a:rPr lang="en-US" dirty="0">
                <a:solidFill>
                  <a:schemeClr val="accent2">
                    <a:lumMod val="90000"/>
                    <a:lumOff val="10000"/>
                  </a:schemeClr>
                </a:solidFill>
                <a:highlight>
                  <a:srgbClr val="FFFF00"/>
                </a:highlight>
                <a:latin typeface="Avenir Book" panose="02000503020000020003" pitchFamily="2" charset="0"/>
              </a:rPr>
              <a:t>Forms on clear, calm nights and when warmer air moves over colder surfaces</a:t>
            </a:r>
            <a:r>
              <a:rPr lang="en-US" dirty="0">
                <a:solidFill>
                  <a:schemeClr val="accent2">
                    <a:lumMod val="90000"/>
                    <a:lumOff val="10000"/>
                  </a:schemeClr>
                </a:solidFill>
                <a:latin typeface="Avenir Book" panose="02000503020000020003" pitchFamily="2" charset="0"/>
              </a:rPr>
              <a:t>.  Grows mainly by conduction with air in the contact layer, with additional contribution from radiative cooling. Near sunset, the surface layer, contact layer, and SBL can merge. As night progresses and cooling by conduction from cool surface continues, the surface layer becomes a smaller fraction of the SBL, with constant, typically small and/or negative fluxes of moisture, heat, and momentum. There is no well-defined SBL top, but a gradual transition at the top of the nocturnal temperature inversion.</a:t>
            </a:r>
          </a:p>
          <a:p>
            <a:endParaRPr lang="es-ES_tradnl" b="1" dirty="0">
              <a:latin typeface="Avenir Book" panose="02000503020000020003" pitchFamily="2" charset="0"/>
            </a:endParaRPr>
          </a:p>
          <a:p>
            <a:pPr marL="285750" indent="-285750" algn="l">
              <a:buFont typeface="Arial" panose="020B0604020202020204" pitchFamily="34" charset="0"/>
              <a:buChar char="•"/>
            </a:pPr>
            <a:r>
              <a:rPr lang="en-US" dirty="0">
                <a:solidFill>
                  <a:schemeClr val="accent2">
                    <a:lumMod val="90000"/>
                    <a:lumOff val="10000"/>
                  </a:schemeClr>
                </a:solidFill>
                <a:highlight>
                  <a:srgbClr val="FFFF00"/>
                </a:highlight>
                <a:latin typeface="Avenir Book" panose="02000503020000020003" pitchFamily="2" charset="0"/>
              </a:rPr>
              <a:t>Estimating rates of conduction from the lowest model layers to the ground, using vertical gradients of temperature, moisture, and momentum.</a:t>
            </a:r>
          </a:p>
          <a:p>
            <a:pPr marL="285750" indent="-285750" algn="l">
              <a:buFont typeface="Arial" panose="020B0604020202020204" pitchFamily="34" charset="0"/>
              <a:buChar char="•"/>
            </a:pPr>
            <a:r>
              <a:rPr lang="en-US" dirty="0">
                <a:solidFill>
                  <a:schemeClr val="accent2">
                    <a:lumMod val="90000"/>
                    <a:lumOff val="10000"/>
                  </a:schemeClr>
                </a:solidFill>
                <a:latin typeface="Avenir Book" panose="02000503020000020003" pitchFamily="2" charset="0"/>
              </a:rPr>
              <a:t>Usually uses the same scheme as for a mixed layer.</a:t>
            </a:r>
          </a:p>
          <a:p>
            <a:pPr algn="l"/>
            <a:endParaRPr lang="en-US" b="0" i="0" dirty="0">
              <a:solidFill>
                <a:srgbClr val="333333"/>
              </a:solidFill>
              <a:effectLst/>
              <a:latin typeface="Helvetica Neue" panose="02000503000000020004" pitchFamily="2" charset="0"/>
            </a:endParaRPr>
          </a:p>
        </p:txBody>
      </p:sp>
    </p:spTree>
    <p:extLst>
      <p:ext uri="{BB962C8B-B14F-4D97-AF65-F5344CB8AC3E}">
        <p14:creationId xmlns:p14="http://schemas.microsoft.com/office/powerpoint/2010/main" val="2010079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F95200-B596-47AC-7A15-B9B48606AA88}"/>
              </a:ext>
            </a:extLst>
          </p:cNvPr>
          <p:cNvSpPr txBox="1"/>
          <p:nvPr/>
        </p:nvSpPr>
        <p:spPr>
          <a:xfrm>
            <a:off x="414779" y="1239838"/>
            <a:ext cx="8417521" cy="3354765"/>
          </a:xfrm>
          <a:prstGeom prst="rect">
            <a:avLst/>
          </a:prstGeom>
          <a:noFill/>
        </p:spPr>
        <p:txBody>
          <a:bodyPr wrap="square">
            <a:spAutoFit/>
          </a:bodyPr>
          <a:lstStyle/>
          <a:p>
            <a:pPr algn="r"/>
            <a:r>
              <a:rPr lang="en-US" sz="1600" dirty="0">
                <a:latin typeface="Avenir Book" panose="02000503020000020003" pitchFamily="2" charset="0"/>
              </a:rPr>
              <a:t>The representation of turbulent mixing within the lower troposphere is needed to accurately portray the vertical thermodynamic and kinematic profiles of the atmosphere in mesoscale model forecasts. For </a:t>
            </a:r>
            <a:r>
              <a:rPr lang="en-US" sz="1600" dirty="0" err="1">
                <a:latin typeface="Avenir Book" panose="02000503020000020003" pitchFamily="2" charset="0"/>
              </a:rPr>
              <a:t>meso</a:t>
            </a:r>
            <a:r>
              <a:rPr lang="en-US" sz="1600" dirty="0">
                <a:latin typeface="Avenir Book" panose="02000503020000020003" pitchFamily="2" charset="0"/>
              </a:rPr>
              <a:t> scale models, </a:t>
            </a:r>
            <a:r>
              <a:rPr lang="en-US" sz="1600" dirty="0">
                <a:highlight>
                  <a:srgbClr val="FFFF00"/>
                </a:highlight>
                <a:latin typeface="Avenir Book" panose="02000503020000020003" pitchFamily="2" charset="0"/>
              </a:rPr>
              <a:t>turbulence is mostly a </a:t>
            </a:r>
            <a:r>
              <a:rPr lang="en-US" sz="1600" dirty="0" err="1">
                <a:highlight>
                  <a:srgbClr val="FFFF00"/>
                </a:highlight>
                <a:latin typeface="Avenir Book" panose="02000503020000020003" pitchFamily="2" charset="0"/>
              </a:rPr>
              <a:t>subgrid</a:t>
            </a:r>
            <a:r>
              <a:rPr lang="en-US" sz="1600" dirty="0">
                <a:highlight>
                  <a:srgbClr val="FFFF00"/>
                </a:highlight>
                <a:latin typeface="Avenir Book" panose="02000503020000020003" pitchFamily="2" charset="0"/>
              </a:rPr>
              <a:t>-scale </a:t>
            </a:r>
            <a:r>
              <a:rPr lang="en-US" sz="1600" dirty="0">
                <a:latin typeface="Avenir Book" panose="02000503020000020003" pitchFamily="2" charset="0"/>
              </a:rPr>
              <a:t>process, but its presence in the </a:t>
            </a:r>
            <a:r>
              <a:rPr lang="en-US" sz="1600" dirty="0">
                <a:highlight>
                  <a:srgbClr val="FFFF00"/>
                </a:highlight>
                <a:latin typeface="Avenir Book" panose="02000503020000020003" pitchFamily="2" charset="0"/>
              </a:rPr>
              <a:t>planetary boundary layer (PBL) </a:t>
            </a:r>
            <a:r>
              <a:rPr lang="en-US" sz="1600" dirty="0">
                <a:latin typeface="Avenir Book" panose="02000503020000020003" pitchFamily="2" charset="0"/>
              </a:rPr>
              <a:t>can directly modulate a simulation’s </a:t>
            </a:r>
            <a:r>
              <a:rPr lang="en-US" sz="1600" dirty="0">
                <a:highlight>
                  <a:srgbClr val="FFFF00"/>
                </a:highlight>
                <a:latin typeface="Avenir Book" panose="02000503020000020003" pitchFamily="2" charset="0"/>
              </a:rPr>
              <a:t>depiction of mass fields relevant for forecast problems</a:t>
            </a:r>
            <a:r>
              <a:rPr lang="en-US" sz="1600" dirty="0">
                <a:latin typeface="Avenir Book" panose="02000503020000020003" pitchFamily="2" charset="0"/>
              </a:rPr>
              <a:t>.</a:t>
            </a:r>
          </a:p>
          <a:p>
            <a:pPr algn="r"/>
            <a:endParaRPr lang="en-US" sz="1600" dirty="0">
              <a:latin typeface="Avenir Book" panose="02000503020000020003" pitchFamily="2" charset="0"/>
            </a:endParaRPr>
          </a:p>
          <a:p>
            <a:pPr algn="r"/>
            <a:endParaRPr lang="en-US" sz="1600" dirty="0">
              <a:latin typeface="Avenir Book" panose="02000503020000020003" pitchFamily="2" charset="0"/>
            </a:endParaRPr>
          </a:p>
          <a:p>
            <a:pPr marL="285750" indent="-285750">
              <a:buFont typeface="Arial" panose="020B0604020202020204" pitchFamily="34" charset="0"/>
              <a:buChar char="•"/>
            </a:pPr>
            <a:r>
              <a:rPr lang="en-US" dirty="0">
                <a:latin typeface="Avenir Book" panose="02000503020000020003" pitchFamily="2" charset="0"/>
              </a:rPr>
              <a:t>One substantial source of forecast inaccuracy in mesoscale models is the representation of lower- tropospheric thermodynamic and kinematic structures.</a:t>
            </a:r>
          </a:p>
          <a:p>
            <a:pPr marL="285750" indent="-285750">
              <a:buFont typeface="Arial" panose="020B0604020202020204" pitchFamily="34" charset="0"/>
              <a:buChar char="•"/>
            </a:pPr>
            <a:r>
              <a:rPr lang="en-US" dirty="0">
                <a:latin typeface="Avenir Book" panose="02000503020000020003" pitchFamily="2" charset="0"/>
              </a:rPr>
              <a:t>Exchanges of moisture, heat, and momentum occur within the PBL through mixing associated with turbulent eddies. Such eddies operate on spatiotemporal scales that cannot be explicitly represented on grid scales and time steps employed in most mesoscale models. </a:t>
            </a:r>
          </a:p>
          <a:p>
            <a:pPr marL="285750" indent="-285750">
              <a:buFont typeface="Arial" panose="020B0604020202020204" pitchFamily="34" charset="0"/>
              <a:buChar char="•"/>
            </a:pPr>
            <a:r>
              <a:rPr lang="en-US" dirty="0">
                <a:latin typeface="Avenir Book" panose="02000503020000020003" pitchFamily="2" charset="0"/>
              </a:rPr>
              <a:t>Thus, examining the characteristics among the PBL schemes is a step toward identifying their potential weaknesses that may lead to forecast bias. </a:t>
            </a:r>
            <a:r>
              <a:rPr lang="en-US" sz="1600" dirty="0">
                <a:latin typeface="Avenir Book" panose="02000503020000020003" pitchFamily="2" charset="0"/>
              </a:rPr>
              <a:t> </a:t>
            </a:r>
          </a:p>
        </p:txBody>
      </p:sp>
    </p:spTree>
    <p:extLst>
      <p:ext uri="{BB962C8B-B14F-4D97-AF65-F5344CB8AC3E}">
        <p14:creationId xmlns:p14="http://schemas.microsoft.com/office/powerpoint/2010/main" val="2176749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11700" y="445025"/>
            <a:ext cx="8520600" cy="707450"/>
          </a:xfrm>
          <a:prstGeom prst="rect">
            <a:avLst/>
          </a:prstGeom>
        </p:spPr>
        <p:txBody>
          <a:bodyPr spcFirstLastPara="1" wrap="square" lIns="91425" tIns="91425" rIns="91425" bIns="91425" anchor="t" anchorCtr="0">
            <a:normAutofit/>
          </a:bodyPr>
          <a:lstStyle/>
          <a:p>
            <a:pPr algn="r"/>
            <a:r>
              <a:rPr lang="es" kern="1200" dirty="0">
                <a:solidFill>
                  <a:srgbClr val="304B72"/>
                </a:solidFill>
                <a:latin typeface="Avenir Book" panose="02000503020000020003" pitchFamily="2" charset="0"/>
                <a:ea typeface="+mn-ea"/>
                <a:cs typeface="+mn-cs"/>
              </a:rPr>
              <a:t>¿Por qué parametrizar?</a:t>
            </a:r>
            <a:endParaRPr kern="1200" dirty="0">
              <a:solidFill>
                <a:srgbClr val="304B72"/>
              </a:solidFill>
              <a:latin typeface="Avenir Book" panose="02000503020000020003" pitchFamily="2" charset="0"/>
              <a:ea typeface="+mn-ea"/>
              <a:cs typeface="+mn-cs"/>
            </a:endParaRPr>
          </a:p>
        </p:txBody>
      </p:sp>
      <p:sp>
        <p:nvSpPr>
          <p:cNvPr id="210" name="Google Shape;210;p35"/>
          <p:cNvSpPr txBox="1">
            <a:spLocks noGrp="1"/>
          </p:cNvSpPr>
          <p:nvPr>
            <p:ph type="body" idx="1"/>
          </p:nvPr>
        </p:nvSpPr>
        <p:spPr>
          <a:xfrm>
            <a:off x="490194" y="1152475"/>
            <a:ext cx="825788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900" dirty="0">
                <a:solidFill>
                  <a:schemeClr val="tx1">
                    <a:lumMod val="50000"/>
                    <a:lumOff val="50000"/>
                  </a:schemeClr>
                </a:solidFill>
                <a:highlight>
                  <a:schemeClr val="lt1"/>
                </a:highlight>
                <a:latin typeface="Avenir Book" panose="02000503020000020003" pitchFamily="2" charset="0"/>
                <a:cs typeface="Courier New"/>
                <a:sym typeface="Courier New"/>
              </a:rPr>
              <a:t>Las parametrizaciones aproximan los procesos físicos que ocurren a </a:t>
            </a:r>
            <a:r>
              <a:rPr lang="es" sz="1900" b="1" dirty="0">
                <a:solidFill>
                  <a:schemeClr val="tx1"/>
                </a:solidFill>
                <a:highlight>
                  <a:schemeClr val="lt1"/>
                </a:highlight>
                <a:latin typeface="Avenir Book" panose="02000503020000020003" pitchFamily="2" charset="0"/>
                <a:cs typeface="Courier New"/>
                <a:sym typeface="Courier New"/>
              </a:rPr>
              <a:t>pequeña escala</a:t>
            </a:r>
            <a:r>
              <a:rPr lang="es" sz="1900" dirty="0">
                <a:solidFill>
                  <a:schemeClr val="tx1">
                    <a:lumMod val="50000"/>
                    <a:lumOff val="50000"/>
                  </a:schemeClr>
                </a:solidFill>
                <a:highlight>
                  <a:schemeClr val="lt1"/>
                </a:highlight>
                <a:latin typeface="Avenir Book" panose="02000503020000020003" pitchFamily="2" charset="0"/>
                <a:cs typeface="Courier New"/>
                <a:sym typeface="Courier New"/>
              </a:rPr>
              <a:t>, son de </a:t>
            </a:r>
            <a:r>
              <a:rPr lang="es" sz="1900" b="1" dirty="0">
                <a:solidFill>
                  <a:schemeClr val="tx1"/>
                </a:solidFill>
                <a:highlight>
                  <a:schemeClr val="lt1"/>
                </a:highlight>
                <a:latin typeface="Avenir Book" panose="02000503020000020003" pitchFamily="2" charset="0"/>
                <a:cs typeface="Courier New"/>
                <a:sym typeface="Courier New"/>
              </a:rPr>
              <a:t>alta complejidad</a:t>
            </a:r>
            <a:r>
              <a:rPr lang="es" sz="1900" dirty="0">
                <a:solidFill>
                  <a:schemeClr val="tx1">
                    <a:lumMod val="50000"/>
                    <a:lumOff val="50000"/>
                  </a:schemeClr>
                </a:solidFill>
                <a:highlight>
                  <a:schemeClr val="lt1"/>
                </a:highlight>
                <a:latin typeface="Avenir Book" panose="02000503020000020003" pitchFamily="2" charset="0"/>
                <a:cs typeface="Courier New"/>
                <a:sym typeface="Courier New"/>
              </a:rPr>
              <a:t>, o con </a:t>
            </a:r>
            <a:r>
              <a:rPr lang="es" sz="1900" b="1" dirty="0">
                <a:solidFill>
                  <a:schemeClr val="tx1"/>
                </a:solidFill>
                <a:highlight>
                  <a:schemeClr val="lt1"/>
                </a:highlight>
                <a:latin typeface="Avenir Book" panose="02000503020000020003" pitchFamily="2" charset="0"/>
                <a:cs typeface="Courier New"/>
                <a:sym typeface="Courier New"/>
              </a:rPr>
              <a:t>pobre conocimiento </a:t>
            </a:r>
            <a:r>
              <a:rPr lang="es" sz="1900" dirty="0">
                <a:solidFill>
                  <a:schemeClr val="tx1">
                    <a:lumMod val="50000"/>
                    <a:lumOff val="50000"/>
                  </a:schemeClr>
                </a:solidFill>
                <a:highlight>
                  <a:schemeClr val="lt1"/>
                </a:highlight>
                <a:latin typeface="Avenir Book" panose="02000503020000020003" pitchFamily="2" charset="0"/>
                <a:cs typeface="Courier New"/>
                <a:sym typeface="Courier New"/>
              </a:rPr>
              <a:t>para </a:t>
            </a:r>
            <a:r>
              <a:rPr lang="es" sz="1900" b="1" dirty="0">
                <a:solidFill>
                  <a:schemeClr val="tx1"/>
                </a:solidFill>
                <a:highlight>
                  <a:schemeClr val="lt1"/>
                </a:highlight>
                <a:latin typeface="Avenir Book" panose="02000503020000020003" pitchFamily="2" charset="0"/>
                <a:cs typeface="Courier New"/>
                <a:sym typeface="Courier New"/>
              </a:rPr>
              <a:t>ser  representado de manera explícita en un NWP</a:t>
            </a:r>
            <a:r>
              <a:rPr lang="es" sz="1900" dirty="0">
                <a:solidFill>
                  <a:schemeClr val="tx1">
                    <a:lumMod val="50000"/>
                    <a:lumOff val="50000"/>
                  </a:schemeClr>
                </a:solidFill>
                <a:highlight>
                  <a:schemeClr val="lt1"/>
                </a:highlight>
                <a:latin typeface="Avenir Book" panose="02000503020000020003" pitchFamily="2" charset="0"/>
                <a:cs typeface="Courier New"/>
                <a:sym typeface="Courier New"/>
              </a:rPr>
              <a:t>. Para simplificar dichos procesos es necesario incluir algunos parámetros. </a:t>
            </a:r>
            <a:endParaRPr sz="1900" dirty="0">
              <a:solidFill>
                <a:schemeClr val="tx1">
                  <a:lumMod val="50000"/>
                  <a:lumOff val="50000"/>
                </a:schemeClr>
              </a:solidFill>
              <a:highlight>
                <a:schemeClr val="lt1"/>
              </a:highlight>
              <a:latin typeface="Avenir Book" panose="02000503020000020003" pitchFamily="2" charset="0"/>
              <a:cs typeface="Courier New"/>
              <a:sym typeface="Courier New"/>
            </a:endParaRPr>
          </a:p>
          <a:p>
            <a:pPr marL="457200" marR="0" lvl="0" indent="-323850" algn="l" rtl="0">
              <a:lnSpc>
                <a:spcPct val="115000"/>
              </a:lnSpc>
              <a:spcBef>
                <a:spcPts val="1200"/>
              </a:spcBef>
              <a:spcAft>
                <a:spcPts val="0"/>
              </a:spcAft>
              <a:buClr>
                <a:schemeClr val="dk1"/>
              </a:buClr>
              <a:buSzPts val="1500"/>
              <a:buFont typeface="Courier New"/>
              <a:buChar char="●"/>
            </a:pPr>
            <a:r>
              <a:rPr lang="es" sz="1900" dirty="0">
                <a:solidFill>
                  <a:schemeClr val="dk1"/>
                </a:solidFill>
                <a:highlight>
                  <a:schemeClr val="lt1"/>
                </a:highlight>
                <a:latin typeface="Avenir Book" panose="02000503020000020003" pitchFamily="2" charset="0"/>
                <a:cs typeface="Courier New"/>
                <a:sym typeface="Courier New"/>
              </a:rPr>
              <a:t>Microfísica de nubes.</a:t>
            </a:r>
            <a:endParaRPr sz="1900" dirty="0">
              <a:solidFill>
                <a:schemeClr val="dk1"/>
              </a:solidFill>
              <a:highlight>
                <a:schemeClr val="lt1"/>
              </a:highlight>
              <a:latin typeface="Avenir Book" panose="02000503020000020003" pitchFamily="2" charset="0"/>
              <a:cs typeface="Courier New"/>
              <a:sym typeface="Courier New"/>
            </a:endParaRPr>
          </a:p>
          <a:p>
            <a:pPr marL="457200" marR="0" lvl="0" indent="-323850" algn="l" rtl="0">
              <a:lnSpc>
                <a:spcPct val="115000"/>
              </a:lnSpc>
              <a:spcBef>
                <a:spcPts val="0"/>
              </a:spcBef>
              <a:spcAft>
                <a:spcPts val="0"/>
              </a:spcAft>
              <a:buClr>
                <a:schemeClr val="dk1"/>
              </a:buClr>
              <a:buSzPts val="1500"/>
              <a:buFont typeface="Courier New"/>
              <a:buChar char="●"/>
            </a:pPr>
            <a:r>
              <a:rPr lang="es" sz="1900" dirty="0">
                <a:solidFill>
                  <a:schemeClr val="dk1"/>
                </a:solidFill>
                <a:highlight>
                  <a:schemeClr val="lt1"/>
                </a:highlight>
                <a:latin typeface="Avenir Book" panose="02000503020000020003" pitchFamily="2" charset="0"/>
                <a:cs typeface="Courier New"/>
                <a:sym typeface="Courier New"/>
              </a:rPr>
              <a:t>Radiación de onda larga y corta.</a:t>
            </a:r>
            <a:endParaRPr sz="1900" dirty="0">
              <a:solidFill>
                <a:schemeClr val="dk1"/>
              </a:solidFill>
              <a:highlight>
                <a:schemeClr val="lt1"/>
              </a:highlight>
              <a:latin typeface="Avenir Book" panose="02000503020000020003" pitchFamily="2" charset="0"/>
              <a:cs typeface="Courier New"/>
              <a:sym typeface="Courier New"/>
            </a:endParaRPr>
          </a:p>
          <a:p>
            <a:pPr marL="457200" marR="0" lvl="0" indent="-323850" algn="l" rtl="0">
              <a:lnSpc>
                <a:spcPct val="115000"/>
              </a:lnSpc>
              <a:spcBef>
                <a:spcPts val="0"/>
              </a:spcBef>
              <a:spcAft>
                <a:spcPts val="0"/>
              </a:spcAft>
              <a:buClr>
                <a:schemeClr val="dk1"/>
              </a:buClr>
              <a:buSzPts val="1500"/>
              <a:buFont typeface="Courier New"/>
              <a:buChar char="●"/>
            </a:pPr>
            <a:r>
              <a:rPr lang="es" sz="1900" dirty="0">
                <a:solidFill>
                  <a:schemeClr val="dk1"/>
                </a:solidFill>
                <a:highlight>
                  <a:schemeClr val="lt1"/>
                </a:highlight>
                <a:latin typeface="Avenir Book" panose="02000503020000020003" pitchFamily="2" charset="0"/>
                <a:cs typeface="Courier New"/>
                <a:sym typeface="Courier New"/>
              </a:rPr>
              <a:t>Capa límite.</a:t>
            </a:r>
            <a:endParaRPr sz="1900" dirty="0">
              <a:solidFill>
                <a:schemeClr val="dk1"/>
              </a:solidFill>
              <a:highlight>
                <a:schemeClr val="lt1"/>
              </a:highlight>
              <a:latin typeface="Avenir Book" panose="02000503020000020003" pitchFamily="2" charset="0"/>
              <a:cs typeface="Courier New"/>
              <a:sym typeface="Courier New"/>
            </a:endParaRPr>
          </a:p>
          <a:p>
            <a:pPr marL="457200" marR="0" lvl="0" indent="-323850" algn="l" rtl="0">
              <a:lnSpc>
                <a:spcPct val="115000"/>
              </a:lnSpc>
              <a:spcBef>
                <a:spcPts val="0"/>
              </a:spcBef>
              <a:spcAft>
                <a:spcPts val="0"/>
              </a:spcAft>
              <a:buClr>
                <a:schemeClr val="dk1"/>
              </a:buClr>
              <a:buSzPts val="1500"/>
              <a:buFont typeface="Courier New"/>
              <a:buChar char="●"/>
            </a:pPr>
            <a:r>
              <a:rPr lang="es" sz="1900" dirty="0">
                <a:solidFill>
                  <a:schemeClr val="dk1"/>
                </a:solidFill>
                <a:highlight>
                  <a:schemeClr val="lt1"/>
                </a:highlight>
                <a:latin typeface="Avenir Book" panose="02000503020000020003" pitchFamily="2" charset="0"/>
                <a:cs typeface="Courier New"/>
                <a:sym typeface="Courier New"/>
              </a:rPr>
              <a:t>Interacción suelo-vegetación-atmósfera.</a:t>
            </a:r>
            <a:endParaRPr sz="1900" dirty="0">
              <a:solidFill>
                <a:schemeClr val="dk1"/>
              </a:solidFill>
              <a:highlight>
                <a:schemeClr val="lt1"/>
              </a:highlight>
              <a:latin typeface="Avenir Book" panose="02000503020000020003" pitchFamily="2" charset="0"/>
              <a:cs typeface="Courier New"/>
              <a:sym typeface="Courier New"/>
            </a:endParaRPr>
          </a:p>
          <a:p>
            <a:pPr marL="457200" marR="0" lvl="0" indent="-323850" algn="l" rtl="0">
              <a:lnSpc>
                <a:spcPct val="115000"/>
              </a:lnSpc>
              <a:spcBef>
                <a:spcPts val="0"/>
              </a:spcBef>
              <a:spcAft>
                <a:spcPts val="0"/>
              </a:spcAft>
              <a:buClr>
                <a:schemeClr val="dk1"/>
              </a:buClr>
              <a:buSzPts val="1500"/>
              <a:buFont typeface="Courier New"/>
              <a:buChar char="●"/>
            </a:pPr>
            <a:r>
              <a:rPr lang="es" sz="1900" dirty="0">
                <a:solidFill>
                  <a:schemeClr val="dk1"/>
                </a:solidFill>
                <a:highlight>
                  <a:schemeClr val="lt1"/>
                </a:highlight>
                <a:latin typeface="Avenir Book" panose="02000503020000020003" pitchFamily="2" charset="0"/>
                <a:cs typeface="Courier New"/>
                <a:sym typeface="Courier New"/>
              </a:rPr>
              <a:t>Cumulus</a:t>
            </a:r>
            <a:endParaRPr sz="1900" dirty="0">
              <a:solidFill>
                <a:schemeClr val="dk1"/>
              </a:solidFill>
              <a:highlight>
                <a:schemeClr val="lt1"/>
              </a:highlight>
              <a:latin typeface="Avenir Book" panose="02000503020000020003" pitchFamily="2" charset="0"/>
              <a:cs typeface="Courier New"/>
              <a:sym typeface="Courier New"/>
            </a:endParaRPr>
          </a:p>
        </p:txBody>
      </p:sp>
      <p:cxnSp>
        <p:nvCxnSpPr>
          <p:cNvPr id="2" name="Straight Connector 1">
            <a:extLst>
              <a:ext uri="{FF2B5EF4-FFF2-40B4-BE49-F238E27FC236}">
                <a16:creationId xmlns:a16="http://schemas.microsoft.com/office/drawing/2014/main" id="{E9B9B033-C5F2-B05A-41C4-AD83125D4840}"/>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014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F95200-B596-47AC-7A15-B9B48606AA88}"/>
              </a:ext>
            </a:extLst>
          </p:cNvPr>
          <p:cNvSpPr txBox="1"/>
          <p:nvPr/>
        </p:nvSpPr>
        <p:spPr>
          <a:xfrm>
            <a:off x="414778" y="936119"/>
            <a:ext cx="8417521" cy="1723549"/>
          </a:xfrm>
          <a:prstGeom prst="rect">
            <a:avLst/>
          </a:prstGeom>
          <a:noFill/>
        </p:spPr>
        <p:txBody>
          <a:bodyPr wrap="square">
            <a:spAutoFit/>
          </a:bodyPr>
          <a:lstStyle/>
          <a:p>
            <a:r>
              <a:rPr lang="en-US" sz="2000" dirty="0">
                <a:latin typeface="Avenir Book" panose="02000503020000020003" pitchFamily="2" charset="0"/>
              </a:rPr>
              <a:t>Major components:</a:t>
            </a:r>
          </a:p>
          <a:p>
            <a:pPr algn="r"/>
            <a:r>
              <a:rPr lang="en-US" sz="1600" dirty="0">
                <a:latin typeface="Avenir Book" panose="02000503020000020003" pitchFamily="2" charset="0"/>
              </a:rPr>
              <a:t> </a:t>
            </a:r>
          </a:p>
          <a:p>
            <a:pPr marL="285750" indent="-285750">
              <a:buFont typeface="Arial" panose="020B0604020202020204" pitchFamily="34" charset="0"/>
              <a:buChar char="•"/>
            </a:pPr>
            <a:r>
              <a:rPr lang="en-US" b="1" dirty="0">
                <a:latin typeface="Avenir Book" panose="02000503020000020003" pitchFamily="2" charset="0"/>
              </a:rPr>
              <a:t>The order of Turbulence Closure:  </a:t>
            </a:r>
            <a:r>
              <a:rPr lang="en-US" dirty="0">
                <a:solidFill>
                  <a:schemeClr val="accent2">
                    <a:lumMod val="75000"/>
                    <a:lumOff val="25000"/>
                  </a:schemeClr>
                </a:solidFill>
                <a:latin typeface="Avenir Book" panose="02000503020000020003" pitchFamily="2" charset="0"/>
              </a:rPr>
              <a:t>The theoretical development of PBL parameterization schemes requires the </a:t>
            </a:r>
            <a:r>
              <a:rPr lang="en-US" b="1" dirty="0">
                <a:solidFill>
                  <a:schemeClr val="tx1"/>
                </a:solidFill>
                <a:latin typeface="Avenir Book" panose="02000503020000020003" pitchFamily="2" charset="0"/>
              </a:rPr>
              <a:t>decomposition of variables of the equations of motion into mean and perturbation components</a:t>
            </a:r>
            <a:r>
              <a:rPr lang="en-US" dirty="0">
                <a:solidFill>
                  <a:schemeClr val="accent2">
                    <a:lumMod val="75000"/>
                    <a:lumOff val="25000"/>
                  </a:schemeClr>
                </a:solidFill>
                <a:latin typeface="Avenir Book" panose="02000503020000020003" pitchFamily="2" charset="0"/>
              </a:rPr>
              <a:t>. The perturbation components represent deviations, or </a:t>
            </a:r>
            <a:r>
              <a:rPr lang="en-US" dirty="0">
                <a:solidFill>
                  <a:schemeClr val="tx1"/>
                </a:solidFill>
                <a:latin typeface="Avenir Book" panose="02000503020000020003" pitchFamily="2" charset="0"/>
              </a:rPr>
              <a:t>turbulent fluctuations, from the background mean state</a:t>
            </a:r>
            <a:r>
              <a:rPr lang="en-US" dirty="0">
                <a:solidFill>
                  <a:schemeClr val="accent2">
                    <a:lumMod val="75000"/>
                    <a:lumOff val="25000"/>
                  </a:schemeClr>
                </a:solidFill>
                <a:latin typeface="Avenir Book" panose="02000503020000020003" pitchFamily="2" charset="0"/>
              </a:rPr>
              <a:t>, which are inherent to </a:t>
            </a:r>
            <a:r>
              <a:rPr lang="en-US" dirty="0">
                <a:solidFill>
                  <a:schemeClr val="tx1"/>
                </a:solidFill>
                <a:latin typeface="Avenir Book" panose="02000503020000020003" pitchFamily="2" charset="0"/>
              </a:rPr>
              <a:t>turbulent motions within the PBL. Equations pertaining to turbulence modeling will always contain more unknown terms than known terms </a:t>
            </a:r>
          </a:p>
        </p:txBody>
      </p:sp>
      <p:pic>
        <p:nvPicPr>
          <p:cNvPr id="3" name="Picture 2">
            <a:extLst>
              <a:ext uri="{FF2B5EF4-FFF2-40B4-BE49-F238E27FC236}">
                <a16:creationId xmlns:a16="http://schemas.microsoft.com/office/drawing/2014/main" id="{CAF51AAF-8219-B45B-B1A9-D2CA54E04481}"/>
              </a:ext>
            </a:extLst>
          </p:cNvPr>
          <p:cNvPicPr>
            <a:picLocks noChangeAspect="1"/>
          </p:cNvPicPr>
          <p:nvPr/>
        </p:nvPicPr>
        <p:blipFill>
          <a:blip r:embed="rId3"/>
          <a:stretch>
            <a:fillRect/>
          </a:stretch>
        </p:blipFill>
        <p:spPr>
          <a:xfrm>
            <a:off x="1150981" y="3683683"/>
            <a:ext cx="6842038" cy="623136"/>
          </a:xfrm>
          <a:prstGeom prst="rect">
            <a:avLst/>
          </a:prstGeom>
        </p:spPr>
      </p:pic>
      <p:pic>
        <p:nvPicPr>
          <p:cNvPr id="4" name="Picture 3">
            <a:extLst>
              <a:ext uri="{FF2B5EF4-FFF2-40B4-BE49-F238E27FC236}">
                <a16:creationId xmlns:a16="http://schemas.microsoft.com/office/drawing/2014/main" id="{43BBCE14-AD79-26B4-49A9-2AA18BF77612}"/>
              </a:ext>
            </a:extLst>
          </p:cNvPr>
          <p:cNvPicPr>
            <a:picLocks noChangeAspect="1"/>
          </p:cNvPicPr>
          <p:nvPr/>
        </p:nvPicPr>
        <p:blipFill>
          <a:blip r:embed="rId4"/>
          <a:stretch>
            <a:fillRect/>
          </a:stretch>
        </p:blipFill>
        <p:spPr>
          <a:xfrm>
            <a:off x="944523" y="3056532"/>
            <a:ext cx="7254953" cy="1877437"/>
          </a:xfrm>
          <a:prstGeom prst="rect">
            <a:avLst/>
          </a:prstGeom>
        </p:spPr>
      </p:pic>
      <p:pic>
        <p:nvPicPr>
          <p:cNvPr id="6" name="Picture 5">
            <a:extLst>
              <a:ext uri="{FF2B5EF4-FFF2-40B4-BE49-F238E27FC236}">
                <a16:creationId xmlns:a16="http://schemas.microsoft.com/office/drawing/2014/main" id="{F84B633A-5DF8-6440-0374-1144446811E0}"/>
              </a:ext>
            </a:extLst>
          </p:cNvPr>
          <p:cNvPicPr>
            <a:picLocks noChangeAspect="1"/>
          </p:cNvPicPr>
          <p:nvPr/>
        </p:nvPicPr>
        <p:blipFill>
          <a:blip r:embed="rId5"/>
          <a:stretch>
            <a:fillRect/>
          </a:stretch>
        </p:blipFill>
        <p:spPr>
          <a:xfrm>
            <a:off x="2627280" y="2721939"/>
            <a:ext cx="3578080" cy="2326245"/>
          </a:xfrm>
          <a:prstGeom prst="rect">
            <a:avLst/>
          </a:prstGeom>
        </p:spPr>
      </p:pic>
      <p:sp>
        <p:nvSpPr>
          <p:cNvPr id="8" name="TextBox 7">
            <a:extLst>
              <a:ext uri="{FF2B5EF4-FFF2-40B4-BE49-F238E27FC236}">
                <a16:creationId xmlns:a16="http://schemas.microsoft.com/office/drawing/2014/main" id="{C6581A1A-5341-0AB3-9209-5900A1E35EB1}"/>
              </a:ext>
            </a:extLst>
          </p:cNvPr>
          <p:cNvSpPr txBox="1"/>
          <p:nvPr/>
        </p:nvSpPr>
        <p:spPr>
          <a:xfrm>
            <a:off x="1225692" y="4852577"/>
            <a:ext cx="6795692" cy="276999"/>
          </a:xfrm>
          <a:prstGeom prst="rect">
            <a:avLst/>
          </a:prstGeom>
          <a:noFill/>
        </p:spPr>
        <p:txBody>
          <a:bodyPr wrap="square">
            <a:spAutoFit/>
          </a:bodyPr>
          <a:lstStyle/>
          <a:p>
            <a:pPr algn="ctr"/>
            <a:r>
              <a:rPr lang="en-US" sz="1200" dirty="0">
                <a:effectLst/>
                <a:latin typeface="Avenir Book" panose="02000503020000020003" pitchFamily="2" charset="0"/>
              </a:rPr>
              <a:t>Idealization of a) Mean wind alone. (b) waves alone. and (c) turbulence alone.</a:t>
            </a:r>
            <a:endParaRPr lang="en-US" sz="1200" dirty="0">
              <a:latin typeface="Avenir Book" panose="02000503020000020003" pitchFamily="2" charset="0"/>
            </a:endParaRPr>
          </a:p>
        </p:txBody>
      </p:sp>
    </p:spTree>
    <p:extLst>
      <p:ext uri="{BB962C8B-B14F-4D97-AF65-F5344CB8AC3E}">
        <p14:creationId xmlns:p14="http://schemas.microsoft.com/office/powerpoint/2010/main" val="288420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89BF6F1-5A6B-86E8-D695-DCAC6363CAAA}"/>
              </a:ext>
            </a:extLst>
          </p:cNvPr>
          <p:cNvPicPr>
            <a:picLocks noChangeAspect="1"/>
          </p:cNvPicPr>
          <p:nvPr/>
        </p:nvPicPr>
        <p:blipFill>
          <a:blip r:embed="rId3"/>
          <a:stretch>
            <a:fillRect/>
          </a:stretch>
        </p:blipFill>
        <p:spPr>
          <a:xfrm>
            <a:off x="0" y="1043047"/>
            <a:ext cx="4477409" cy="1168654"/>
          </a:xfrm>
          <a:prstGeom prst="rect">
            <a:avLst/>
          </a:prstGeom>
        </p:spPr>
      </p:pic>
      <p:pic>
        <p:nvPicPr>
          <p:cNvPr id="5" name="Picture 4">
            <a:extLst>
              <a:ext uri="{FF2B5EF4-FFF2-40B4-BE49-F238E27FC236}">
                <a16:creationId xmlns:a16="http://schemas.microsoft.com/office/drawing/2014/main" id="{CC20DF4F-1F62-F623-E6AC-F5F73AFC04FA}"/>
              </a:ext>
            </a:extLst>
          </p:cNvPr>
          <p:cNvPicPr>
            <a:picLocks noChangeAspect="1"/>
          </p:cNvPicPr>
          <p:nvPr/>
        </p:nvPicPr>
        <p:blipFill>
          <a:blip r:embed="rId4"/>
          <a:stretch>
            <a:fillRect/>
          </a:stretch>
        </p:blipFill>
        <p:spPr>
          <a:xfrm>
            <a:off x="4666593" y="927400"/>
            <a:ext cx="3853406" cy="1400071"/>
          </a:xfrm>
          <a:prstGeom prst="rect">
            <a:avLst/>
          </a:prstGeom>
        </p:spPr>
      </p:pic>
      <p:pic>
        <p:nvPicPr>
          <p:cNvPr id="6" name="Picture 5">
            <a:extLst>
              <a:ext uri="{FF2B5EF4-FFF2-40B4-BE49-F238E27FC236}">
                <a16:creationId xmlns:a16="http://schemas.microsoft.com/office/drawing/2014/main" id="{2B142335-3F4F-5CB2-141D-73953C4457CF}"/>
              </a:ext>
            </a:extLst>
          </p:cNvPr>
          <p:cNvPicPr>
            <a:picLocks noChangeAspect="1"/>
          </p:cNvPicPr>
          <p:nvPr/>
        </p:nvPicPr>
        <p:blipFill>
          <a:blip r:embed="rId5"/>
          <a:stretch>
            <a:fillRect/>
          </a:stretch>
        </p:blipFill>
        <p:spPr>
          <a:xfrm>
            <a:off x="2639379" y="2327348"/>
            <a:ext cx="4477409" cy="2684982"/>
          </a:xfrm>
          <a:prstGeom prst="rect">
            <a:avLst/>
          </a:prstGeom>
        </p:spPr>
      </p:pic>
    </p:spTree>
    <p:extLst>
      <p:ext uri="{BB962C8B-B14F-4D97-AF65-F5344CB8AC3E}">
        <p14:creationId xmlns:p14="http://schemas.microsoft.com/office/powerpoint/2010/main" val="1176499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9264397-910C-1D1A-4B0B-28F501D9092E}"/>
              </a:ext>
            </a:extLst>
          </p:cNvPr>
          <p:cNvPicPr>
            <a:picLocks noChangeAspect="1"/>
          </p:cNvPicPr>
          <p:nvPr/>
        </p:nvPicPr>
        <p:blipFill>
          <a:blip r:embed="rId3"/>
          <a:stretch>
            <a:fillRect/>
          </a:stretch>
        </p:blipFill>
        <p:spPr>
          <a:xfrm>
            <a:off x="737339" y="1129889"/>
            <a:ext cx="7772400" cy="2883722"/>
          </a:xfrm>
          <a:prstGeom prst="rect">
            <a:avLst/>
          </a:prstGeom>
        </p:spPr>
      </p:pic>
    </p:spTree>
    <p:extLst>
      <p:ext uri="{BB962C8B-B14F-4D97-AF65-F5344CB8AC3E}">
        <p14:creationId xmlns:p14="http://schemas.microsoft.com/office/powerpoint/2010/main" val="2018238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553559"/>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F95200-B596-47AC-7A15-B9B48606AA88}"/>
              </a:ext>
            </a:extLst>
          </p:cNvPr>
          <p:cNvSpPr txBox="1"/>
          <p:nvPr/>
        </p:nvSpPr>
        <p:spPr>
          <a:xfrm>
            <a:off x="214193" y="1126259"/>
            <a:ext cx="4820769" cy="3662541"/>
          </a:xfrm>
          <a:prstGeom prst="rect">
            <a:avLst/>
          </a:prstGeom>
          <a:noFill/>
        </p:spPr>
        <p:txBody>
          <a:bodyPr wrap="square">
            <a:spAutoFit/>
          </a:bodyPr>
          <a:lstStyle/>
          <a:p>
            <a:r>
              <a:rPr lang="en-US" sz="2000" dirty="0">
                <a:latin typeface="Avenir Book" panose="02000503020000020003" pitchFamily="2" charset="0"/>
              </a:rPr>
              <a:t>Major components:</a:t>
            </a:r>
          </a:p>
          <a:p>
            <a:pPr algn="r"/>
            <a:r>
              <a:rPr lang="en-US" sz="1600" dirty="0">
                <a:latin typeface="Avenir Book" panose="02000503020000020003" pitchFamily="2" charset="0"/>
              </a:rPr>
              <a:t> </a:t>
            </a:r>
          </a:p>
          <a:p>
            <a:r>
              <a:rPr lang="en-US" b="1" dirty="0">
                <a:latin typeface="Avenir Book" panose="02000503020000020003" pitchFamily="2" charset="0"/>
              </a:rPr>
              <a:t>Local versus nonlocal PBL parameterization schemes: </a:t>
            </a:r>
            <a:r>
              <a:rPr lang="en-US" dirty="0">
                <a:solidFill>
                  <a:schemeClr val="accent2">
                    <a:lumMod val="75000"/>
                    <a:lumOff val="25000"/>
                  </a:schemeClr>
                </a:solidFill>
                <a:latin typeface="Avenir Book" panose="02000503020000020003" pitchFamily="2" charset="0"/>
              </a:rPr>
              <a:t>One important way that PBL schemes differ is according to the depth over which these known variables  are allowed to affect a given point, determined on the sole basis of the vertical gradient of the perturbation quantities at the point and not horizontal gradients. </a:t>
            </a:r>
          </a:p>
          <a:p>
            <a:endParaRPr lang="en-US" dirty="0">
              <a:solidFill>
                <a:schemeClr val="accent2">
                  <a:lumMod val="75000"/>
                  <a:lumOff val="25000"/>
                </a:schemeClr>
              </a:solidFill>
              <a:latin typeface="Avenir Book" panose="02000503020000020003" pitchFamily="2" charset="0"/>
            </a:endParaRPr>
          </a:p>
          <a:p>
            <a:pPr marL="285750" indent="-285750">
              <a:buFont typeface="Arial" panose="020B0604020202020204" pitchFamily="34" charset="0"/>
              <a:buChar char="•"/>
            </a:pPr>
            <a:r>
              <a:rPr lang="en-US" dirty="0">
                <a:solidFill>
                  <a:schemeClr val="accent2">
                    <a:lumMod val="75000"/>
                    <a:lumOff val="25000"/>
                  </a:schemeClr>
                </a:solidFill>
                <a:latin typeface="Avenir Book" panose="02000503020000020003" pitchFamily="2" charset="0"/>
              </a:rPr>
              <a:t>In the case of local closure schemes, only those vertical levels that are directly adjacent to a given point directly affect variables at the given point. </a:t>
            </a:r>
          </a:p>
          <a:p>
            <a:pPr marL="285750" indent="-285750">
              <a:buFont typeface="Arial" panose="020B0604020202020204" pitchFamily="34" charset="0"/>
              <a:buChar char="•"/>
            </a:pPr>
            <a:endParaRPr lang="en-US" dirty="0">
              <a:solidFill>
                <a:schemeClr val="accent2">
                  <a:lumMod val="75000"/>
                  <a:lumOff val="25000"/>
                </a:schemeClr>
              </a:solidFill>
              <a:latin typeface="Avenir Book" panose="02000503020000020003" pitchFamily="2" charset="0"/>
            </a:endParaRPr>
          </a:p>
          <a:p>
            <a:pPr marL="285750" indent="-285750">
              <a:buFont typeface="Arial" panose="020B0604020202020204" pitchFamily="34" charset="0"/>
              <a:buChar char="•"/>
            </a:pPr>
            <a:r>
              <a:rPr lang="en-US" dirty="0">
                <a:solidFill>
                  <a:schemeClr val="accent2">
                    <a:lumMod val="75000"/>
                    <a:lumOff val="25000"/>
                  </a:schemeClr>
                </a:solidFill>
                <a:latin typeface="Avenir Book" panose="02000503020000020003" pitchFamily="2" charset="0"/>
              </a:rPr>
              <a:t>On the other hand, multiple vertical levels (e.g., those within the PBL) can be used to determine variables at a given point in nonlocal closure schemes. </a:t>
            </a:r>
          </a:p>
        </p:txBody>
      </p:sp>
      <p:pic>
        <p:nvPicPr>
          <p:cNvPr id="7" name="Picture 6">
            <a:extLst>
              <a:ext uri="{FF2B5EF4-FFF2-40B4-BE49-F238E27FC236}">
                <a16:creationId xmlns:a16="http://schemas.microsoft.com/office/drawing/2014/main" id="{6CF420DA-6FCA-CEAF-C472-C28D15C17EA7}"/>
              </a:ext>
            </a:extLst>
          </p:cNvPr>
          <p:cNvPicPr>
            <a:picLocks noChangeAspect="1"/>
          </p:cNvPicPr>
          <p:nvPr/>
        </p:nvPicPr>
        <p:blipFill>
          <a:blip r:embed="rId3"/>
          <a:stretch>
            <a:fillRect/>
          </a:stretch>
        </p:blipFill>
        <p:spPr>
          <a:xfrm>
            <a:off x="5034962" y="1406937"/>
            <a:ext cx="3985572" cy="3237891"/>
          </a:xfrm>
          <a:prstGeom prst="rect">
            <a:avLst/>
          </a:prstGeom>
        </p:spPr>
      </p:pic>
    </p:spTree>
    <p:extLst>
      <p:ext uri="{BB962C8B-B14F-4D97-AF65-F5344CB8AC3E}">
        <p14:creationId xmlns:p14="http://schemas.microsoft.com/office/powerpoint/2010/main" val="2280567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PBL – </a:t>
            </a:r>
            <a:r>
              <a:rPr lang="en-US" kern="1200" dirty="0">
                <a:solidFill>
                  <a:srgbClr val="304B72"/>
                </a:solidFill>
                <a:latin typeface="Avenir Book" panose="02000503020000020003" pitchFamily="2" charset="0"/>
                <a:ea typeface="+mn-ea"/>
                <a:cs typeface="+mn-cs"/>
              </a:rPr>
              <a:t>Planetary </a:t>
            </a:r>
            <a:r>
              <a:rPr lang="es" kern="1200" dirty="0">
                <a:solidFill>
                  <a:srgbClr val="304B72"/>
                </a:solidFill>
                <a:latin typeface="Avenir Book" panose="02000503020000020003" pitchFamily="2" charset="0"/>
                <a:ea typeface="+mn-ea"/>
                <a:cs typeface="+mn-cs"/>
              </a:rPr>
              <a:t>Boundary Layer </a:t>
            </a:r>
            <a:r>
              <a:rPr lang="en-US" kern="1200" dirty="0">
                <a:solidFill>
                  <a:srgbClr val="304B72"/>
                </a:solidFill>
                <a:latin typeface="Avenir Book" panose="02000503020000020003" pitchFamily="2" charset="0"/>
                <a:ea typeface="+mn-ea"/>
                <a:cs typeface="+mn-cs"/>
              </a:rPr>
              <a:t> </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D8929F1-1A83-62D8-FC92-72D05140EED9}"/>
              </a:ext>
            </a:extLst>
          </p:cNvPr>
          <p:cNvPicPr>
            <a:picLocks noChangeAspect="1"/>
          </p:cNvPicPr>
          <p:nvPr/>
        </p:nvPicPr>
        <p:blipFill rotWithShape="1">
          <a:blip r:embed="rId3"/>
          <a:srcRect t="1297"/>
          <a:stretch/>
        </p:blipFill>
        <p:spPr>
          <a:xfrm>
            <a:off x="0" y="1150654"/>
            <a:ext cx="4705360" cy="3197352"/>
          </a:xfrm>
          <a:prstGeom prst="rect">
            <a:avLst/>
          </a:prstGeom>
        </p:spPr>
      </p:pic>
      <p:pic>
        <p:nvPicPr>
          <p:cNvPr id="4" name="Picture 3">
            <a:extLst>
              <a:ext uri="{FF2B5EF4-FFF2-40B4-BE49-F238E27FC236}">
                <a16:creationId xmlns:a16="http://schemas.microsoft.com/office/drawing/2014/main" id="{42E0D483-1F70-D9A0-B7D9-D231B4CAAC23}"/>
              </a:ext>
            </a:extLst>
          </p:cNvPr>
          <p:cNvPicPr>
            <a:picLocks noChangeAspect="1"/>
          </p:cNvPicPr>
          <p:nvPr/>
        </p:nvPicPr>
        <p:blipFill>
          <a:blip r:embed="rId4"/>
          <a:stretch>
            <a:fillRect/>
          </a:stretch>
        </p:blipFill>
        <p:spPr>
          <a:xfrm>
            <a:off x="4612460" y="1150654"/>
            <a:ext cx="4415130" cy="3162394"/>
          </a:xfrm>
          <a:prstGeom prst="rect">
            <a:avLst/>
          </a:prstGeom>
        </p:spPr>
      </p:pic>
      <p:sp>
        <p:nvSpPr>
          <p:cNvPr id="7" name="TextBox 6">
            <a:extLst>
              <a:ext uri="{FF2B5EF4-FFF2-40B4-BE49-F238E27FC236}">
                <a16:creationId xmlns:a16="http://schemas.microsoft.com/office/drawing/2014/main" id="{ACD2B2D1-24CA-B96B-B756-D18F88FA3D4B}"/>
              </a:ext>
            </a:extLst>
          </p:cNvPr>
          <p:cNvSpPr txBox="1"/>
          <p:nvPr/>
        </p:nvSpPr>
        <p:spPr>
          <a:xfrm>
            <a:off x="0" y="4359463"/>
            <a:ext cx="9144000" cy="584775"/>
          </a:xfrm>
          <a:prstGeom prst="rect">
            <a:avLst/>
          </a:prstGeom>
          <a:noFill/>
        </p:spPr>
        <p:txBody>
          <a:bodyPr wrap="square">
            <a:spAutoFit/>
          </a:bodyPr>
          <a:lstStyle/>
          <a:p>
            <a:pPr algn="ctr"/>
            <a:r>
              <a:rPr lang="en-US" sz="1600" dirty="0">
                <a:effectLst/>
                <a:latin typeface="Avenir Book" panose="02000503020000020003" pitchFamily="2" charset="0"/>
              </a:rPr>
              <a:t>A Review of Planetary Boundary Layer Parameterization Schemes and Their Sensitivity in Simulating Southeastern U.S. Cold Season Severe Weather Environments </a:t>
            </a:r>
            <a:endParaRPr lang="en-US" sz="1600" dirty="0">
              <a:latin typeface="Avenir Book" panose="02000503020000020003" pitchFamily="2" charset="0"/>
            </a:endParaRPr>
          </a:p>
        </p:txBody>
      </p:sp>
    </p:spTree>
    <p:extLst>
      <p:ext uri="{BB962C8B-B14F-4D97-AF65-F5344CB8AC3E}">
        <p14:creationId xmlns:p14="http://schemas.microsoft.com/office/powerpoint/2010/main" val="2957689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452904" y="1931374"/>
            <a:ext cx="8238191" cy="830997"/>
          </a:xfrm>
          <a:prstGeom prst="rect">
            <a:avLst/>
          </a:prstGeom>
          <a:noFill/>
        </p:spPr>
        <p:txBody>
          <a:bodyPr wrap="square">
            <a:spAutoFit/>
          </a:bodyPr>
          <a:lstStyle/>
          <a:p>
            <a:pPr algn="ctr"/>
            <a:r>
              <a:rPr lang="es-ES_tradnl" sz="4800" dirty="0" err="1">
                <a:solidFill>
                  <a:srgbClr val="304B72"/>
                </a:solidFill>
                <a:latin typeface="Avenir Book" panose="02000503020000020003" pitchFamily="2" charset="0"/>
              </a:rPr>
              <a:t>Cumulus</a:t>
            </a:r>
            <a:endParaRPr lang="es-ES_tradnl" sz="4800" dirty="0">
              <a:solidFill>
                <a:srgbClr val="304B72"/>
              </a:solidFill>
              <a:latin typeface="Avenir Book" panose="02000503020000020003" pitchFamily="2" charset="0"/>
            </a:endParaRP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71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C0C61D-EDBD-14E0-CBCC-463A9B100B43}"/>
              </a:ext>
            </a:extLst>
          </p:cNvPr>
          <p:cNvSpPr txBox="1"/>
          <p:nvPr/>
        </p:nvSpPr>
        <p:spPr>
          <a:xfrm>
            <a:off x="414779" y="1168010"/>
            <a:ext cx="8417521" cy="3539430"/>
          </a:xfrm>
          <a:prstGeom prst="rect">
            <a:avLst/>
          </a:prstGeom>
          <a:noFill/>
        </p:spPr>
        <p:txBody>
          <a:bodyPr wrap="square">
            <a:spAutoFit/>
          </a:bodyPr>
          <a:lstStyle/>
          <a:p>
            <a:pPr algn="r"/>
            <a:r>
              <a:rPr lang="en-US" sz="1600" b="1" i="0" dirty="0">
                <a:solidFill>
                  <a:srgbClr val="333333"/>
                </a:solidFill>
                <a:effectLst/>
                <a:latin typeface="Avenir Book" panose="02000503020000020003" pitchFamily="2" charset="0"/>
              </a:rPr>
              <a:t>Convective parameterization (CP)</a:t>
            </a:r>
            <a:r>
              <a:rPr lang="en-US" sz="1600" b="0" i="0" dirty="0">
                <a:solidFill>
                  <a:srgbClr val="333333"/>
                </a:solidFill>
                <a:effectLst/>
                <a:latin typeface="Avenir Book" panose="02000503020000020003" pitchFamily="2" charset="0"/>
              </a:rPr>
              <a:t> is the method by which models account for convective effects through the redistribution of temperature and moisture in a grid column, which reduces atmospheric instability. By reducing thermodynamic instability, CP prevents the grid-scale microphysics scheme from creating unrealistic large-scale convection and overly active low-level cyclogenesis.</a:t>
            </a:r>
          </a:p>
          <a:p>
            <a:pPr algn="r"/>
            <a:endParaRPr lang="en-US" sz="1600" dirty="0">
              <a:solidFill>
                <a:srgbClr val="333333"/>
              </a:solidFill>
              <a:latin typeface="Avenir Book" panose="02000503020000020003" pitchFamily="2" charset="0"/>
            </a:endParaRPr>
          </a:p>
          <a:p>
            <a:pPr algn="l"/>
            <a:r>
              <a:rPr lang="en-US" sz="1600" b="1" dirty="0">
                <a:solidFill>
                  <a:srgbClr val="333333"/>
                </a:solidFill>
                <a:latin typeface="Avenir Book" panose="02000503020000020003" pitchFamily="2" charset="0"/>
              </a:rPr>
              <a:t>Convective parameterization (CP) schemes are primarily designed to:</a:t>
            </a:r>
          </a:p>
          <a:p>
            <a:pPr algn="l"/>
            <a:endParaRPr lang="en-US" sz="1600" dirty="0">
              <a:solidFill>
                <a:srgbClr val="333333"/>
              </a:solidFill>
              <a:latin typeface="Avenir Book" panose="02000503020000020003" pitchFamily="2" charset="0"/>
            </a:endParaRPr>
          </a:p>
          <a:p>
            <a:pPr marL="285750" indent="-285750" algn="l">
              <a:buFont typeface="Arial" panose="020B0604020202020204" pitchFamily="34" charset="0"/>
              <a:buChar char="•"/>
            </a:pPr>
            <a:r>
              <a:rPr lang="en-US" sz="1600" dirty="0">
                <a:solidFill>
                  <a:srgbClr val="333333"/>
                </a:solidFill>
                <a:latin typeface="Avenir Book" panose="02000503020000020003" pitchFamily="2" charset="0"/>
              </a:rPr>
              <a:t>Account for the vertical transport of latent heat, which drives the general circulation in the tropics.</a:t>
            </a:r>
          </a:p>
          <a:p>
            <a:pPr marL="285750" indent="-285750">
              <a:buFont typeface="Arial" panose="020B0604020202020204" pitchFamily="34" charset="0"/>
              <a:buChar char="•"/>
            </a:pPr>
            <a:r>
              <a:rPr lang="en-US" sz="1600" dirty="0">
                <a:solidFill>
                  <a:srgbClr val="333333"/>
                </a:solidFill>
                <a:latin typeface="Avenir Book" panose="02000503020000020003" pitchFamily="2" charset="0"/>
              </a:rPr>
              <a:t>Reduce thermodynamic instability so the grid-scale precipitation and cloud parameterization (microphysics) schemes do not try to create unrealistic large-scale convection and overly active low-level cyclogenesis. CP schemes reduce instability by rearranging temperature and moisture in a grid column</a:t>
            </a:r>
            <a:endParaRPr lang="en-US" sz="2000" b="0" i="0" dirty="0">
              <a:solidFill>
                <a:srgbClr val="333333"/>
              </a:solidFill>
              <a:effectLst/>
              <a:latin typeface="Helvetica Neue" panose="02000503000000020004" pitchFamily="2" charset="0"/>
            </a:endParaRPr>
          </a:p>
        </p:txBody>
      </p:sp>
      <p:sp>
        <p:nvSpPr>
          <p:cNvPr id="6" name="Google Shape;139;p26">
            <a:extLst>
              <a:ext uri="{FF2B5EF4-FFF2-40B4-BE49-F238E27FC236}">
                <a16:creationId xmlns:a16="http://schemas.microsoft.com/office/drawing/2014/main" id="{5C9849D2-804F-2A55-E651-4CA7E8059CFB}"/>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7" name="Straight Connector 6">
            <a:extLst>
              <a:ext uri="{FF2B5EF4-FFF2-40B4-BE49-F238E27FC236}">
                <a16:creationId xmlns:a16="http://schemas.microsoft.com/office/drawing/2014/main" id="{4EB0148A-539A-6294-1243-4BF5B429FB2F}"/>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88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9" y="481688"/>
            <a:ext cx="8417521"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Convection - </a:t>
            </a:r>
            <a:r>
              <a:rPr lang="en-US" kern="1200" dirty="0">
                <a:solidFill>
                  <a:srgbClr val="304B72"/>
                </a:solidFill>
                <a:latin typeface="Avenir Book" panose="02000503020000020003" pitchFamily="2" charset="0"/>
                <a:ea typeface="+mn-ea"/>
                <a:cs typeface="+mn-cs"/>
              </a:rPr>
              <a:t>Cumulus traditional point of view </a:t>
            </a:r>
            <a:br>
              <a:rPr lang="en-US" kern="1200" dirty="0">
                <a:solidFill>
                  <a:srgbClr val="304B72"/>
                </a:solidFill>
                <a:latin typeface="Avenir Book" panose="02000503020000020003" pitchFamily="2" charset="0"/>
                <a:ea typeface="+mn-ea"/>
                <a:cs typeface="+mn-cs"/>
              </a:rPr>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636BF5F-16EE-C14C-608D-C5AE139398C7}"/>
              </a:ext>
            </a:extLst>
          </p:cNvPr>
          <p:cNvPicPr>
            <a:picLocks noChangeAspect="1"/>
          </p:cNvPicPr>
          <p:nvPr/>
        </p:nvPicPr>
        <p:blipFill>
          <a:blip r:embed="rId3"/>
          <a:stretch>
            <a:fillRect/>
          </a:stretch>
        </p:blipFill>
        <p:spPr>
          <a:xfrm>
            <a:off x="272694" y="1292469"/>
            <a:ext cx="8871306" cy="3590214"/>
          </a:xfrm>
          <a:prstGeom prst="rect">
            <a:avLst/>
          </a:prstGeom>
        </p:spPr>
      </p:pic>
    </p:spTree>
    <p:extLst>
      <p:ext uri="{BB962C8B-B14F-4D97-AF65-F5344CB8AC3E}">
        <p14:creationId xmlns:p14="http://schemas.microsoft.com/office/powerpoint/2010/main" val="3334404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9" y="383991"/>
            <a:ext cx="8417521"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Convection - </a:t>
            </a:r>
            <a:r>
              <a:rPr lang="en-US" kern="1200" dirty="0">
                <a:solidFill>
                  <a:srgbClr val="304B72"/>
                </a:solidFill>
                <a:latin typeface="Avenir Book" panose="02000503020000020003" pitchFamily="2" charset="0"/>
                <a:ea typeface="+mn-ea"/>
                <a:cs typeface="+mn-cs"/>
              </a:rPr>
              <a:t>Cumulus Accurate point of view</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8905449-327E-D9B8-28C9-603C19354FB3}"/>
              </a:ext>
            </a:extLst>
          </p:cNvPr>
          <p:cNvPicPr>
            <a:picLocks noChangeAspect="1"/>
          </p:cNvPicPr>
          <p:nvPr/>
        </p:nvPicPr>
        <p:blipFill>
          <a:blip r:embed="rId3"/>
          <a:stretch>
            <a:fillRect/>
          </a:stretch>
        </p:blipFill>
        <p:spPr>
          <a:xfrm>
            <a:off x="512545" y="1079865"/>
            <a:ext cx="7772400" cy="4063635"/>
          </a:xfrm>
          <a:prstGeom prst="rect">
            <a:avLst/>
          </a:prstGeom>
        </p:spPr>
      </p:pic>
      <p:sp>
        <p:nvSpPr>
          <p:cNvPr id="5" name="Rectangle 4">
            <a:extLst>
              <a:ext uri="{FF2B5EF4-FFF2-40B4-BE49-F238E27FC236}">
                <a16:creationId xmlns:a16="http://schemas.microsoft.com/office/drawing/2014/main" id="{F459F189-88FC-991B-7997-9D8E487662D5}"/>
              </a:ext>
            </a:extLst>
          </p:cNvPr>
          <p:cNvSpPr/>
          <p:nvPr/>
        </p:nvSpPr>
        <p:spPr>
          <a:xfrm>
            <a:off x="4774131" y="956691"/>
            <a:ext cx="3510814" cy="5352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Tree>
    <p:extLst>
      <p:ext uri="{BB962C8B-B14F-4D97-AF65-F5344CB8AC3E}">
        <p14:creationId xmlns:p14="http://schemas.microsoft.com/office/powerpoint/2010/main" val="3663227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40B63E7D-02E3-CB2B-D731-7E09E178F098}"/>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CC3BCDF0-050F-B56C-0E28-A39B388E80A3}"/>
              </a:ext>
            </a:extLst>
          </p:cNvPr>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CUMULUS - </a:t>
            </a:r>
            <a:r>
              <a:rPr lang="en-US" kern="1200" dirty="0">
                <a:solidFill>
                  <a:srgbClr val="304B72"/>
                </a:solidFill>
                <a:latin typeface="Avenir Book" panose="02000503020000020003" pitchFamily="2" charset="0"/>
                <a:ea typeface="+mn-ea"/>
                <a:cs typeface="+mn-cs"/>
              </a:rPr>
              <a:t>Explicit Convection</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DBC04943-84AA-895F-1A8B-BBD298A18FBB}"/>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4395494-E9F1-565F-4AEB-1D14501855DD}"/>
              </a:ext>
            </a:extLst>
          </p:cNvPr>
          <p:cNvPicPr>
            <a:picLocks noChangeAspect="1"/>
          </p:cNvPicPr>
          <p:nvPr/>
        </p:nvPicPr>
        <p:blipFill>
          <a:blip r:embed="rId3"/>
          <a:stretch>
            <a:fillRect/>
          </a:stretch>
        </p:blipFill>
        <p:spPr>
          <a:xfrm>
            <a:off x="1949305" y="882030"/>
            <a:ext cx="5348467" cy="4000653"/>
          </a:xfrm>
          <a:prstGeom prst="rect">
            <a:avLst/>
          </a:prstGeom>
        </p:spPr>
      </p:pic>
    </p:spTree>
    <p:extLst>
      <p:ext uri="{BB962C8B-B14F-4D97-AF65-F5344CB8AC3E}">
        <p14:creationId xmlns:p14="http://schemas.microsoft.com/office/powerpoint/2010/main" val="163743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p20">
            <a:extLst>
              <a:ext uri="{FF2B5EF4-FFF2-40B4-BE49-F238E27FC236}">
                <a16:creationId xmlns:a16="http://schemas.microsoft.com/office/drawing/2014/main" id="{609D5D02-E65D-0672-ACBE-21B2446A3D43}"/>
              </a:ext>
            </a:extLst>
          </p:cNvPr>
          <p:cNvSpPr txBox="1">
            <a:spLocks/>
          </p:cNvSpPr>
          <p:nvPr/>
        </p:nvSpPr>
        <p:spPr>
          <a:xfrm>
            <a:off x="414779" y="504878"/>
            <a:ext cx="8417521" cy="7792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ES_tradnl" sz="3200" kern="1200" dirty="0">
                <a:solidFill>
                  <a:srgbClr val="304B72"/>
                </a:solidFill>
                <a:latin typeface="Avenir Book" panose="02000503020000020003" pitchFamily="2" charset="0"/>
                <a:ea typeface="+mn-ea"/>
                <a:cs typeface="+mn-cs"/>
              </a:rPr>
              <a:t>¿ Que es una parametrización - Ejemplo ?</a:t>
            </a:r>
          </a:p>
          <a:p>
            <a:pPr algn="r"/>
            <a:endParaRPr lang="es-ES_tradnl" sz="3200" kern="1200" dirty="0">
              <a:solidFill>
                <a:srgbClr val="304B72"/>
              </a:solidFill>
              <a:latin typeface="Avenir Book" panose="02000503020000020003" pitchFamily="2" charset="0"/>
              <a:ea typeface="+mn-ea"/>
              <a:cs typeface="+mn-cs"/>
            </a:endParaRPr>
          </a:p>
        </p:txBody>
      </p:sp>
      <p:cxnSp>
        <p:nvCxnSpPr>
          <p:cNvPr id="5" name="Straight Connector 4">
            <a:extLst>
              <a:ext uri="{FF2B5EF4-FFF2-40B4-BE49-F238E27FC236}">
                <a16:creationId xmlns:a16="http://schemas.microsoft.com/office/drawing/2014/main" id="{BB8D66AA-76ED-AF76-2D10-6FB149382124}"/>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68B2BCB-BEEF-826E-FD92-3A5D1FA30624}"/>
              </a:ext>
            </a:extLst>
          </p:cNvPr>
          <p:cNvPicPr>
            <a:picLocks noChangeAspect="1"/>
          </p:cNvPicPr>
          <p:nvPr/>
        </p:nvPicPr>
        <p:blipFill>
          <a:blip r:embed="rId3"/>
          <a:stretch>
            <a:fillRect/>
          </a:stretch>
        </p:blipFill>
        <p:spPr>
          <a:xfrm>
            <a:off x="311700" y="1214720"/>
            <a:ext cx="3681733" cy="3575372"/>
          </a:xfrm>
          <a:prstGeom prst="rect">
            <a:avLst/>
          </a:prstGeom>
        </p:spPr>
      </p:pic>
      <p:sp>
        <p:nvSpPr>
          <p:cNvPr id="7" name="TextBox 6">
            <a:extLst>
              <a:ext uri="{FF2B5EF4-FFF2-40B4-BE49-F238E27FC236}">
                <a16:creationId xmlns:a16="http://schemas.microsoft.com/office/drawing/2014/main" id="{475C8776-3628-4F23-79F5-52F3CFA6DEEF}"/>
              </a:ext>
            </a:extLst>
          </p:cNvPr>
          <p:cNvSpPr txBox="1"/>
          <p:nvPr/>
        </p:nvSpPr>
        <p:spPr>
          <a:xfrm>
            <a:off x="3993433" y="1214720"/>
            <a:ext cx="4838867" cy="830997"/>
          </a:xfrm>
          <a:prstGeom prst="rect">
            <a:avLst/>
          </a:prstGeom>
          <a:noFill/>
        </p:spPr>
        <p:txBody>
          <a:bodyPr wrap="square">
            <a:spAutoFit/>
          </a:bodyPr>
          <a:lstStyle/>
          <a:p>
            <a:pPr algn="ctr"/>
            <a:r>
              <a:rPr lang="es-ES_tradnl" sz="1600" dirty="0">
                <a:latin typeface="Avenir Book" panose="02000503020000020003" pitchFamily="2" charset="0"/>
              </a:rPr>
              <a:t>¿Cuál es la relación entre la velocidad del viento medio (6 horas ) y las ráfagas de viento máximo de 5 minutos?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0E34D9-3BB5-AA86-4BCF-F9A0F4767BCF}"/>
                  </a:ext>
                </a:extLst>
              </p:cNvPr>
              <p:cNvSpPr txBox="1"/>
              <p:nvPr/>
            </p:nvSpPr>
            <p:spPr>
              <a:xfrm>
                <a:off x="4381921" y="2703914"/>
                <a:ext cx="18833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O"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𝑚𝑎𝑥</m:t>
                          </m:r>
                        </m:sub>
                      </m:sSub>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𝑚𝑒𝑎𝑛</m:t>
                          </m:r>
                        </m:sub>
                      </m:sSub>
                      <m:r>
                        <a:rPr lang="en-US" sz="1800" b="0" i="1" smtClean="0">
                          <a:latin typeface="Cambria Math" panose="02040503050406030204" pitchFamily="18" charset="0"/>
                        </a:rPr>
                        <m:t>)</m:t>
                      </m:r>
                    </m:oMath>
                  </m:oMathPara>
                </a14:m>
                <a:endParaRPr lang="en-CO" sz="1800" dirty="0"/>
              </a:p>
            </p:txBody>
          </p:sp>
        </mc:Choice>
        <mc:Fallback xmlns="">
          <p:sp>
            <p:nvSpPr>
              <p:cNvPr id="8" name="TextBox 7">
                <a:extLst>
                  <a:ext uri="{FF2B5EF4-FFF2-40B4-BE49-F238E27FC236}">
                    <a16:creationId xmlns:a16="http://schemas.microsoft.com/office/drawing/2014/main" id="{6D0E34D9-3BB5-AA86-4BCF-F9A0F4767BCF}"/>
                  </a:ext>
                </a:extLst>
              </p:cNvPr>
              <p:cNvSpPr txBox="1">
                <a:spLocks noRot="1" noChangeAspect="1" noMove="1" noResize="1" noEditPoints="1" noAdjustHandles="1" noChangeArrowheads="1" noChangeShapeType="1" noTextEdit="1"/>
              </p:cNvSpPr>
              <p:nvPr/>
            </p:nvSpPr>
            <p:spPr>
              <a:xfrm>
                <a:off x="4381921" y="2703914"/>
                <a:ext cx="1883336" cy="276999"/>
              </a:xfrm>
              <a:prstGeom prst="rect">
                <a:avLst/>
              </a:prstGeom>
              <a:blipFill>
                <a:blip r:embed="rId4"/>
                <a:stretch>
                  <a:fillRect l="-2685" r="-3356" b="-40909"/>
                </a:stretch>
              </a:blipFill>
            </p:spPr>
            <p:txBody>
              <a:bodyPr/>
              <a:lstStyle/>
              <a:p>
                <a:r>
                  <a:rPr lang="en-CO">
                    <a:noFill/>
                  </a:rPr>
                  <a:t> </a:t>
                </a:r>
              </a:p>
            </p:txBody>
          </p:sp>
        </mc:Fallback>
      </mc:AlternateContent>
      <p:cxnSp>
        <p:nvCxnSpPr>
          <p:cNvPr id="10" name="Straight Arrow Connector 9">
            <a:extLst>
              <a:ext uri="{FF2B5EF4-FFF2-40B4-BE49-F238E27FC236}">
                <a16:creationId xmlns:a16="http://schemas.microsoft.com/office/drawing/2014/main" id="{E4EDF4BB-31DE-3C4B-A84E-7D08D9137A00}"/>
              </a:ext>
            </a:extLst>
          </p:cNvPr>
          <p:cNvCxnSpPr/>
          <p:nvPr/>
        </p:nvCxnSpPr>
        <p:spPr>
          <a:xfrm flipV="1">
            <a:off x="6879374" y="2246751"/>
            <a:ext cx="0" cy="11887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7B232A0-77CD-3FD3-561E-923EF7103C9E}"/>
              </a:ext>
            </a:extLst>
          </p:cNvPr>
          <p:cNvCxnSpPr>
            <a:cxnSpLocks/>
          </p:cNvCxnSpPr>
          <p:nvPr/>
        </p:nvCxnSpPr>
        <p:spPr>
          <a:xfrm>
            <a:off x="6879374" y="3432781"/>
            <a:ext cx="1469098" cy="26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B458A8F9-B13D-2ED2-5751-3F5EF492C6CC}"/>
              </a:ext>
            </a:extLst>
          </p:cNvPr>
          <p:cNvSpPr/>
          <p:nvPr/>
        </p:nvSpPr>
        <p:spPr>
          <a:xfrm>
            <a:off x="6879375" y="2359162"/>
            <a:ext cx="1194778" cy="1069797"/>
          </a:xfrm>
          <a:custGeom>
            <a:avLst/>
            <a:gdLst>
              <a:gd name="connsiteX0" fmla="*/ 0 w 3054096"/>
              <a:gd name="connsiteY0" fmla="*/ 1078992 h 1078992"/>
              <a:gd name="connsiteX1" fmla="*/ 2130552 w 3054096"/>
              <a:gd name="connsiteY1" fmla="*/ 640080 h 1078992"/>
              <a:gd name="connsiteX2" fmla="*/ 3054096 w 3054096"/>
              <a:gd name="connsiteY2" fmla="*/ 0 h 1078992"/>
            </a:gdLst>
            <a:ahLst/>
            <a:cxnLst>
              <a:cxn ang="0">
                <a:pos x="connsiteX0" y="connsiteY0"/>
              </a:cxn>
              <a:cxn ang="0">
                <a:pos x="connsiteX1" y="connsiteY1"/>
              </a:cxn>
              <a:cxn ang="0">
                <a:pos x="connsiteX2" y="connsiteY2"/>
              </a:cxn>
            </a:cxnLst>
            <a:rect l="l" t="t" r="r" b="b"/>
            <a:pathLst>
              <a:path w="3054096" h="1078992">
                <a:moveTo>
                  <a:pt x="0" y="1078992"/>
                </a:moveTo>
                <a:cubicBezTo>
                  <a:pt x="810768" y="949452"/>
                  <a:pt x="1621536" y="819912"/>
                  <a:pt x="2130552" y="640080"/>
                </a:cubicBezTo>
                <a:cubicBezTo>
                  <a:pt x="2639568" y="460248"/>
                  <a:pt x="2884932" y="123444"/>
                  <a:pt x="3054096" y="0"/>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5" name="TextBox 14">
            <a:extLst>
              <a:ext uri="{FF2B5EF4-FFF2-40B4-BE49-F238E27FC236}">
                <a16:creationId xmlns:a16="http://schemas.microsoft.com/office/drawing/2014/main" id="{FA6DBAE6-068A-BE45-3159-AF7E9F07C9C4}"/>
              </a:ext>
            </a:extLst>
          </p:cNvPr>
          <p:cNvSpPr txBox="1"/>
          <p:nvPr/>
        </p:nvSpPr>
        <p:spPr>
          <a:xfrm rot="16200000">
            <a:off x="6283379" y="2740171"/>
            <a:ext cx="777753" cy="307777"/>
          </a:xfrm>
          <a:prstGeom prst="rect">
            <a:avLst/>
          </a:prstGeom>
          <a:noFill/>
        </p:spPr>
        <p:txBody>
          <a:bodyPr wrap="square">
            <a:spAutoFit/>
          </a:bodyPr>
          <a:lstStyle/>
          <a:p>
            <a:pPr algn="ctr"/>
            <a:r>
              <a:rPr lang="en-US" dirty="0" err="1">
                <a:latin typeface="Avenir Book" panose="02000503020000020003" pitchFamily="2" charset="0"/>
              </a:rPr>
              <a:t>W</a:t>
            </a:r>
            <a:r>
              <a:rPr lang="en-US" baseline="-25000" dirty="0" err="1">
                <a:latin typeface="Avenir Book" panose="02000503020000020003" pitchFamily="2" charset="0"/>
              </a:rPr>
              <a:t>max</a:t>
            </a:r>
            <a:endParaRPr lang="en-US" baseline="-25000" dirty="0">
              <a:latin typeface="Avenir Book" panose="02000503020000020003" pitchFamily="2" charset="0"/>
            </a:endParaRPr>
          </a:p>
        </p:txBody>
      </p:sp>
      <p:sp>
        <p:nvSpPr>
          <p:cNvPr id="16" name="TextBox 15">
            <a:extLst>
              <a:ext uri="{FF2B5EF4-FFF2-40B4-BE49-F238E27FC236}">
                <a16:creationId xmlns:a16="http://schemas.microsoft.com/office/drawing/2014/main" id="{55CAF552-0078-BC10-23C2-5B6D0A02063B}"/>
              </a:ext>
            </a:extLst>
          </p:cNvPr>
          <p:cNvSpPr txBox="1"/>
          <p:nvPr/>
        </p:nvSpPr>
        <p:spPr>
          <a:xfrm>
            <a:off x="7225047" y="3506219"/>
            <a:ext cx="777753" cy="307777"/>
          </a:xfrm>
          <a:prstGeom prst="rect">
            <a:avLst/>
          </a:prstGeom>
          <a:noFill/>
        </p:spPr>
        <p:txBody>
          <a:bodyPr wrap="square">
            <a:spAutoFit/>
          </a:bodyPr>
          <a:lstStyle/>
          <a:p>
            <a:pPr algn="ctr"/>
            <a:r>
              <a:rPr lang="en-US" dirty="0" err="1">
                <a:latin typeface="Avenir Book" panose="02000503020000020003" pitchFamily="2" charset="0"/>
              </a:rPr>
              <a:t>W</a:t>
            </a:r>
            <a:r>
              <a:rPr lang="en-US" baseline="-25000" dirty="0" err="1">
                <a:latin typeface="Avenir Book" panose="02000503020000020003" pitchFamily="2" charset="0"/>
              </a:rPr>
              <a:t>mean</a:t>
            </a:r>
            <a:endParaRPr lang="en-US" baseline="-25000" dirty="0">
              <a:latin typeface="Avenir Book" panose="02000503020000020003" pitchFamily="2" charset="0"/>
            </a:endParaRPr>
          </a:p>
        </p:txBody>
      </p:sp>
      <p:pic>
        <p:nvPicPr>
          <p:cNvPr id="18" name="Picture 17">
            <a:extLst>
              <a:ext uri="{FF2B5EF4-FFF2-40B4-BE49-F238E27FC236}">
                <a16:creationId xmlns:a16="http://schemas.microsoft.com/office/drawing/2014/main" id="{B25CF66C-96E1-FC80-1AF4-531689D3950B}"/>
              </a:ext>
            </a:extLst>
          </p:cNvPr>
          <p:cNvPicPr>
            <a:picLocks noChangeAspect="1"/>
          </p:cNvPicPr>
          <p:nvPr/>
        </p:nvPicPr>
        <p:blipFill>
          <a:blip r:embed="rId5"/>
          <a:stretch>
            <a:fillRect/>
          </a:stretch>
        </p:blipFill>
        <p:spPr>
          <a:xfrm>
            <a:off x="311699" y="1214720"/>
            <a:ext cx="3681733" cy="3575372"/>
          </a:xfrm>
          <a:prstGeom prst="rect">
            <a:avLst/>
          </a:prstGeom>
        </p:spPr>
      </p:pic>
      <p:sp>
        <p:nvSpPr>
          <p:cNvPr id="19" name="TextBox 18">
            <a:extLst>
              <a:ext uri="{FF2B5EF4-FFF2-40B4-BE49-F238E27FC236}">
                <a16:creationId xmlns:a16="http://schemas.microsoft.com/office/drawing/2014/main" id="{67A85258-5344-E707-AEE0-A9E9FF2518D2}"/>
              </a:ext>
            </a:extLst>
          </p:cNvPr>
          <p:cNvSpPr txBox="1"/>
          <p:nvPr/>
        </p:nvSpPr>
        <p:spPr>
          <a:xfrm>
            <a:off x="4008948" y="3928780"/>
            <a:ext cx="2283241" cy="584775"/>
          </a:xfrm>
          <a:prstGeom prst="rect">
            <a:avLst/>
          </a:prstGeom>
          <a:noFill/>
        </p:spPr>
        <p:txBody>
          <a:bodyPr wrap="square">
            <a:spAutoFit/>
          </a:bodyPr>
          <a:lstStyle/>
          <a:p>
            <a:pPr algn="ctr"/>
            <a:r>
              <a:rPr lang="es-ES_tradnl" sz="1600" dirty="0">
                <a:latin typeface="Avenir Book" panose="02000503020000020003" pitchFamily="2" charset="0"/>
              </a:rPr>
              <a:t>Parametrización</a:t>
            </a:r>
            <a:r>
              <a:rPr lang="en-US" sz="1600" dirty="0">
                <a:latin typeface="Avenir Book" panose="02000503020000020003" pitchFamily="2" charset="0"/>
              </a:rPr>
              <a:t>:</a:t>
            </a:r>
          </a:p>
          <a:p>
            <a:pPr algn="ctr"/>
            <a:r>
              <a:rPr lang="en-US" sz="1600" b="1" dirty="0">
                <a:latin typeface="Avenir Book" panose="02000503020000020003" pitchFamily="2" charset="0"/>
              </a:rPr>
              <a:t>m</a:t>
            </a:r>
            <a:r>
              <a:rPr lang="en-US" sz="1600" dirty="0">
                <a:latin typeface="Avenir Book" panose="02000503020000020003" pitchFamily="2" charset="0"/>
              </a:rPr>
              <a:t> y </a:t>
            </a:r>
            <a:r>
              <a:rPr lang="en-US" sz="1600" b="1" dirty="0">
                <a:latin typeface="Avenir Book" panose="02000503020000020003" pitchFamily="2" charset="0"/>
              </a:rPr>
              <a:t>b</a:t>
            </a:r>
            <a:r>
              <a:rPr lang="en-US" sz="1600" dirty="0">
                <a:latin typeface="Avenir Book" panose="02000503020000020003" pitchFamily="2" charset="0"/>
              </a:rPr>
              <a:t> son </a:t>
            </a:r>
            <a:r>
              <a:rPr lang="es-ES_tradnl" sz="1600" dirty="0">
                <a:latin typeface="Avenir Book" panose="02000503020000020003" pitchFamily="2" charset="0"/>
              </a:rPr>
              <a:t>parámetros</a:t>
            </a:r>
            <a:r>
              <a:rPr lang="en-US" sz="1600" dirty="0">
                <a:latin typeface="Avenir Book" panose="02000503020000020003" pitchFamily="2" charset="0"/>
              </a:rPr>
              <a:t>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7765A95-129F-56B0-0EDF-1335B72A0608}"/>
                  </a:ext>
                </a:extLst>
              </p:cNvPr>
              <p:cNvSpPr txBox="1"/>
              <p:nvPr/>
            </p:nvSpPr>
            <p:spPr>
              <a:xfrm>
                <a:off x="6451489" y="4082667"/>
                <a:ext cx="23248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O"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𝑚𝑎𝑥</m:t>
                          </m:r>
                        </m:sub>
                      </m:sSub>
                      <m:r>
                        <a:rPr lang="en-US" sz="1800" b="0" i="1" smtClean="0">
                          <a:latin typeface="Cambria Math" panose="02040503050406030204" pitchFamily="18" charset="0"/>
                        </a:rPr>
                        <m:t>=</m:t>
                      </m:r>
                      <m:r>
                        <a:rPr lang="en-US" sz="1800" b="0" i="1" smtClean="0">
                          <a:latin typeface="Cambria Math" panose="02040503050406030204" pitchFamily="18" charset="0"/>
                        </a:rPr>
                        <m:t>𝑚</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𝑊</m:t>
                          </m:r>
                        </m:e>
                        <m:sub>
                          <m:r>
                            <a:rPr lang="en-US" sz="1800" b="0" i="1" smtClean="0">
                              <a:latin typeface="Cambria Math" panose="02040503050406030204" pitchFamily="18" charset="0"/>
                            </a:rPr>
                            <m:t>𝑚𝑒𝑎𝑛</m:t>
                          </m:r>
                        </m:sub>
                      </m:sSub>
                      <m:r>
                        <a:rPr lang="en-US" sz="1800" b="0" i="1" smtClean="0">
                          <a:latin typeface="Cambria Math" panose="02040503050406030204" pitchFamily="18" charset="0"/>
                        </a:rPr>
                        <m:t>+</m:t>
                      </m:r>
                      <m:r>
                        <a:rPr lang="en-US" sz="1800" b="0" i="1" smtClean="0">
                          <a:latin typeface="Cambria Math" panose="02040503050406030204" pitchFamily="18" charset="0"/>
                        </a:rPr>
                        <m:t>𝑏</m:t>
                      </m:r>
                    </m:oMath>
                  </m:oMathPara>
                </a14:m>
                <a:endParaRPr lang="en-CO" sz="1800" dirty="0"/>
              </a:p>
            </p:txBody>
          </p:sp>
        </mc:Choice>
        <mc:Fallback xmlns="">
          <p:sp>
            <p:nvSpPr>
              <p:cNvPr id="20" name="TextBox 19">
                <a:extLst>
                  <a:ext uri="{FF2B5EF4-FFF2-40B4-BE49-F238E27FC236}">
                    <a16:creationId xmlns:a16="http://schemas.microsoft.com/office/drawing/2014/main" id="{C7765A95-129F-56B0-0EDF-1335B72A0608}"/>
                  </a:ext>
                </a:extLst>
              </p:cNvPr>
              <p:cNvSpPr txBox="1">
                <a:spLocks noRot="1" noChangeAspect="1" noMove="1" noResize="1" noEditPoints="1" noAdjustHandles="1" noChangeArrowheads="1" noChangeShapeType="1" noTextEdit="1"/>
              </p:cNvSpPr>
              <p:nvPr/>
            </p:nvSpPr>
            <p:spPr>
              <a:xfrm>
                <a:off x="6451489" y="4082667"/>
                <a:ext cx="2324867" cy="276999"/>
              </a:xfrm>
              <a:prstGeom prst="rect">
                <a:avLst/>
              </a:prstGeom>
              <a:blipFill>
                <a:blip r:embed="rId6"/>
                <a:stretch>
                  <a:fillRect l="-1622" r="-1622" b="-13043"/>
                </a:stretch>
              </a:blipFill>
            </p:spPr>
            <p:txBody>
              <a:bodyPr/>
              <a:lstStyle/>
              <a:p>
                <a:r>
                  <a:rPr lang="en-CO">
                    <a:noFill/>
                  </a:rPr>
                  <a:t> </a:t>
                </a:r>
              </a:p>
            </p:txBody>
          </p:sp>
        </mc:Fallback>
      </mc:AlternateContent>
    </p:spTree>
    <p:extLst>
      <p:ext uri="{BB962C8B-B14F-4D97-AF65-F5344CB8AC3E}">
        <p14:creationId xmlns:p14="http://schemas.microsoft.com/office/powerpoint/2010/main" val="28493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21CBEB-AC8A-2E82-F49C-FF4F4040242E}"/>
              </a:ext>
            </a:extLst>
          </p:cNvPr>
          <p:cNvPicPr>
            <a:picLocks noChangeAspect="1"/>
          </p:cNvPicPr>
          <p:nvPr/>
        </p:nvPicPr>
        <p:blipFill>
          <a:blip r:embed="rId2"/>
          <a:stretch>
            <a:fillRect/>
          </a:stretch>
        </p:blipFill>
        <p:spPr>
          <a:xfrm>
            <a:off x="800100" y="961114"/>
            <a:ext cx="7543800" cy="4000500"/>
          </a:xfrm>
          <a:prstGeom prst="rect">
            <a:avLst/>
          </a:prstGeom>
        </p:spPr>
      </p:pic>
      <p:sp>
        <p:nvSpPr>
          <p:cNvPr id="5" name="Google Shape;139;p26">
            <a:extLst>
              <a:ext uri="{FF2B5EF4-FFF2-40B4-BE49-F238E27FC236}">
                <a16:creationId xmlns:a16="http://schemas.microsoft.com/office/drawing/2014/main" id="{AB11F9B1-5ADD-EECA-014F-AF4268AED587}"/>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6" name="Straight Connector 5">
            <a:extLst>
              <a:ext uri="{FF2B5EF4-FFF2-40B4-BE49-F238E27FC236}">
                <a16:creationId xmlns:a16="http://schemas.microsoft.com/office/drawing/2014/main" id="{2D3E4901-4FF3-595C-767A-D85AAAD15C20}"/>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207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4" name="Cloud 3">
            <a:extLst>
              <a:ext uri="{FF2B5EF4-FFF2-40B4-BE49-F238E27FC236}">
                <a16:creationId xmlns:a16="http://schemas.microsoft.com/office/drawing/2014/main" id="{5F7B673B-6CF3-2633-6F1E-E328B612966D}"/>
              </a:ext>
            </a:extLst>
          </p:cNvPr>
          <p:cNvSpPr/>
          <p:nvPr/>
        </p:nvSpPr>
        <p:spPr>
          <a:xfrm rot="5400000">
            <a:off x="394634" y="1230043"/>
            <a:ext cx="3003082" cy="1380524"/>
          </a:xfrm>
          <a:prstGeom prst="cloud">
            <a:avLst/>
          </a:prstGeom>
          <a:solidFill>
            <a:schemeClr val="accent1">
              <a:alpha val="42456"/>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6" name="Rectangle 5">
            <a:extLst>
              <a:ext uri="{FF2B5EF4-FFF2-40B4-BE49-F238E27FC236}">
                <a16:creationId xmlns:a16="http://schemas.microsoft.com/office/drawing/2014/main" id="{9F3BDCB9-E005-A2FE-C2B8-5B13B83C1C58}"/>
              </a:ext>
            </a:extLst>
          </p:cNvPr>
          <p:cNvSpPr/>
          <p:nvPr/>
        </p:nvSpPr>
        <p:spPr>
          <a:xfrm>
            <a:off x="1077025" y="3826775"/>
            <a:ext cx="1638299" cy="962025"/>
          </a:xfrm>
          <a:prstGeom prst="rect">
            <a:avLst/>
          </a:prstGeom>
          <a:solidFill>
            <a:schemeClr val="accent4">
              <a:lumMod val="50000"/>
              <a:alpha val="66000"/>
            </a:schemeClr>
          </a:solidFill>
          <a:ln w="952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7" name="TextBox 6">
            <a:extLst>
              <a:ext uri="{FF2B5EF4-FFF2-40B4-BE49-F238E27FC236}">
                <a16:creationId xmlns:a16="http://schemas.microsoft.com/office/drawing/2014/main" id="{E4F4EF53-61DE-7996-DFB3-448A89846C0D}"/>
              </a:ext>
            </a:extLst>
          </p:cNvPr>
          <p:cNvSpPr txBox="1"/>
          <p:nvPr/>
        </p:nvSpPr>
        <p:spPr>
          <a:xfrm>
            <a:off x="1224660" y="4095379"/>
            <a:ext cx="1343025" cy="338554"/>
          </a:xfrm>
          <a:prstGeom prst="rect">
            <a:avLst/>
          </a:prstGeom>
          <a:noFill/>
        </p:spPr>
        <p:txBody>
          <a:bodyPr wrap="square">
            <a:spAutoFit/>
          </a:bodyPr>
          <a:lstStyle/>
          <a:p>
            <a:pPr algn="ctr"/>
            <a:r>
              <a:rPr lang="es-ES_tradnl" sz="1600" dirty="0">
                <a:solidFill>
                  <a:schemeClr val="dk1"/>
                </a:solidFill>
                <a:latin typeface="Avenir Book" panose="02000503020000020003" pitchFamily="2" charset="0"/>
              </a:rPr>
              <a:t>Surface  </a:t>
            </a:r>
            <a:endParaRPr lang="es-ES_tradnl" sz="1600" dirty="0"/>
          </a:p>
        </p:txBody>
      </p:sp>
      <p:cxnSp>
        <p:nvCxnSpPr>
          <p:cNvPr id="9" name="Straight Arrow Connector 8">
            <a:extLst>
              <a:ext uri="{FF2B5EF4-FFF2-40B4-BE49-F238E27FC236}">
                <a16:creationId xmlns:a16="http://schemas.microsoft.com/office/drawing/2014/main" id="{29A6FE18-15AB-561D-8E81-05E2E1F0E5C7}"/>
              </a:ext>
            </a:extLst>
          </p:cNvPr>
          <p:cNvCxnSpPr>
            <a:cxnSpLocks/>
          </p:cNvCxnSpPr>
          <p:nvPr/>
        </p:nvCxnSpPr>
        <p:spPr>
          <a:xfrm flipV="1">
            <a:off x="1630496" y="977723"/>
            <a:ext cx="0" cy="1751682"/>
          </a:xfrm>
          <a:prstGeom prst="straightConnector1">
            <a:avLst/>
          </a:prstGeom>
          <a:ln w="508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3F00E7D-2D28-2E92-4EFF-D5D928EBF50E}"/>
              </a:ext>
            </a:extLst>
          </p:cNvPr>
          <p:cNvCxnSpPr>
            <a:cxnSpLocks/>
          </p:cNvCxnSpPr>
          <p:nvPr/>
        </p:nvCxnSpPr>
        <p:spPr>
          <a:xfrm>
            <a:off x="2259017" y="1279016"/>
            <a:ext cx="0" cy="1598855"/>
          </a:xfrm>
          <a:prstGeom prst="straightConnector1">
            <a:avLst/>
          </a:prstGeom>
          <a:ln w="508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E480D3-AAD1-B117-5B0C-3EA3740EEA07}"/>
              </a:ext>
            </a:extLst>
          </p:cNvPr>
          <p:cNvCxnSpPr>
            <a:cxnSpLocks/>
          </p:cNvCxnSpPr>
          <p:nvPr/>
        </p:nvCxnSpPr>
        <p:spPr>
          <a:xfrm flipH="1">
            <a:off x="2075989" y="3218862"/>
            <a:ext cx="1443210" cy="0"/>
          </a:xfrm>
          <a:prstGeom prst="straightConnector1">
            <a:avLst/>
          </a:prstGeom>
          <a:ln w="508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FF9F2F-156A-AA61-8FC2-674153B51120}"/>
              </a:ext>
            </a:extLst>
          </p:cNvPr>
          <p:cNvCxnSpPr>
            <a:cxnSpLocks/>
          </p:cNvCxnSpPr>
          <p:nvPr/>
        </p:nvCxnSpPr>
        <p:spPr>
          <a:xfrm>
            <a:off x="2075989" y="977723"/>
            <a:ext cx="1748283" cy="0"/>
          </a:xfrm>
          <a:prstGeom prst="straightConnector1">
            <a:avLst/>
          </a:prstGeom>
          <a:ln w="508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35C65F-3F61-01F8-0696-2B4AB51BB00A}"/>
              </a:ext>
            </a:extLst>
          </p:cNvPr>
          <p:cNvSpPr txBox="1"/>
          <p:nvPr/>
        </p:nvSpPr>
        <p:spPr>
          <a:xfrm rot="16200000">
            <a:off x="168133" y="1693003"/>
            <a:ext cx="1817783" cy="338554"/>
          </a:xfrm>
          <a:prstGeom prst="rect">
            <a:avLst/>
          </a:prstGeom>
          <a:noFill/>
        </p:spPr>
        <p:txBody>
          <a:bodyPr wrap="square" rtlCol="0">
            <a:spAutoFit/>
          </a:bodyPr>
          <a:lstStyle/>
          <a:p>
            <a:pPr algn="ctr"/>
            <a:r>
              <a:rPr lang="en-CO" sz="1600" dirty="0">
                <a:latin typeface="Avenir Book" panose="02000503020000020003" pitchFamily="2" charset="0"/>
              </a:rPr>
              <a:t>Updraft</a:t>
            </a:r>
            <a:endParaRPr lang="en-CO" sz="2000" dirty="0">
              <a:latin typeface="Avenir Book" panose="02000503020000020003" pitchFamily="2" charset="0"/>
            </a:endParaRPr>
          </a:p>
        </p:txBody>
      </p:sp>
      <p:sp>
        <p:nvSpPr>
          <p:cNvPr id="22" name="TextBox 21">
            <a:extLst>
              <a:ext uri="{FF2B5EF4-FFF2-40B4-BE49-F238E27FC236}">
                <a16:creationId xmlns:a16="http://schemas.microsoft.com/office/drawing/2014/main" id="{F2CCB5D9-705F-6749-3AB8-368A6016F0A2}"/>
              </a:ext>
            </a:extLst>
          </p:cNvPr>
          <p:cNvSpPr txBox="1"/>
          <p:nvPr/>
        </p:nvSpPr>
        <p:spPr>
          <a:xfrm rot="5400000">
            <a:off x="1841870" y="1909167"/>
            <a:ext cx="1817783" cy="338554"/>
          </a:xfrm>
          <a:prstGeom prst="rect">
            <a:avLst/>
          </a:prstGeom>
          <a:noFill/>
        </p:spPr>
        <p:txBody>
          <a:bodyPr wrap="square" rtlCol="0">
            <a:spAutoFit/>
          </a:bodyPr>
          <a:lstStyle/>
          <a:p>
            <a:pPr algn="ctr"/>
            <a:r>
              <a:rPr lang="en-CO" sz="1600" dirty="0">
                <a:latin typeface="Avenir Book" panose="02000503020000020003" pitchFamily="2" charset="0"/>
              </a:rPr>
              <a:t>Downdraft</a:t>
            </a:r>
          </a:p>
        </p:txBody>
      </p:sp>
      <p:sp>
        <p:nvSpPr>
          <p:cNvPr id="23" name="TextBox 22">
            <a:extLst>
              <a:ext uri="{FF2B5EF4-FFF2-40B4-BE49-F238E27FC236}">
                <a16:creationId xmlns:a16="http://schemas.microsoft.com/office/drawing/2014/main" id="{FE6DF4A6-5CB9-874E-3695-21D8F7E70D5F}"/>
              </a:ext>
            </a:extLst>
          </p:cNvPr>
          <p:cNvSpPr txBox="1"/>
          <p:nvPr/>
        </p:nvSpPr>
        <p:spPr>
          <a:xfrm>
            <a:off x="2259017" y="537915"/>
            <a:ext cx="1817783" cy="338554"/>
          </a:xfrm>
          <a:prstGeom prst="rect">
            <a:avLst/>
          </a:prstGeom>
          <a:noFill/>
        </p:spPr>
        <p:txBody>
          <a:bodyPr wrap="square" rtlCol="0">
            <a:spAutoFit/>
          </a:bodyPr>
          <a:lstStyle/>
          <a:p>
            <a:pPr algn="ctr"/>
            <a:r>
              <a:rPr lang="en-CO" sz="1600" dirty="0">
                <a:latin typeface="Avenir Book" panose="02000503020000020003" pitchFamily="2" charset="0"/>
              </a:rPr>
              <a:t>Detrainment</a:t>
            </a:r>
          </a:p>
        </p:txBody>
      </p:sp>
      <p:sp>
        <p:nvSpPr>
          <p:cNvPr id="24" name="TextBox 23">
            <a:extLst>
              <a:ext uri="{FF2B5EF4-FFF2-40B4-BE49-F238E27FC236}">
                <a16:creationId xmlns:a16="http://schemas.microsoft.com/office/drawing/2014/main" id="{A295D712-964D-A092-0C21-1ACC874A280C}"/>
              </a:ext>
            </a:extLst>
          </p:cNvPr>
          <p:cNvSpPr txBox="1"/>
          <p:nvPr/>
        </p:nvSpPr>
        <p:spPr>
          <a:xfrm>
            <a:off x="2006489" y="3314320"/>
            <a:ext cx="1817783" cy="338554"/>
          </a:xfrm>
          <a:prstGeom prst="rect">
            <a:avLst/>
          </a:prstGeom>
          <a:noFill/>
        </p:spPr>
        <p:txBody>
          <a:bodyPr wrap="square" rtlCol="0">
            <a:spAutoFit/>
          </a:bodyPr>
          <a:lstStyle/>
          <a:p>
            <a:pPr algn="ctr"/>
            <a:r>
              <a:rPr lang="en-CO" sz="1600" dirty="0">
                <a:latin typeface="Avenir Book" panose="02000503020000020003" pitchFamily="2" charset="0"/>
              </a:rPr>
              <a:t>Entrainment</a:t>
            </a:r>
            <a:endParaRPr lang="en-CO" sz="2000" dirty="0">
              <a:latin typeface="Avenir Book" panose="02000503020000020003" pitchFamily="2" charset="0"/>
            </a:endParaRPr>
          </a:p>
        </p:txBody>
      </p:sp>
      <p:cxnSp>
        <p:nvCxnSpPr>
          <p:cNvPr id="27" name="Straight Connector 26">
            <a:extLst>
              <a:ext uri="{FF2B5EF4-FFF2-40B4-BE49-F238E27FC236}">
                <a16:creationId xmlns:a16="http://schemas.microsoft.com/office/drawing/2014/main" id="{7D38F5EB-EB6B-CD96-EA1F-F284126EB6C3}"/>
              </a:ext>
            </a:extLst>
          </p:cNvPr>
          <p:cNvCxnSpPr>
            <a:cxnSpLocks/>
          </p:cNvCxnSpPr>
          <p:nvPr/>
        </p:nvCxnSpPr>
        <p:spPr>
          <a:xfrm>
            <a:off x="1077025" y="3353637"/>
            <a:ext cx="1638299" cy="0"/>
          </a:xfrm>
          <a:prstGeom prst="line">
            <a:avLst/>
          </a:prstGeom>
          <a:ln w="317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951EA1F-1086-FC67-1299-C331A5B1155E}"/>
              </a:ext>
            </a:extLst>
          </p:cNvPr>
          <p:cNvSpPr txBox="1"/>
          <p:nvPr/>
        </p:nvSpPr>
        <p:spPr>
          <a:xfrm>
            <a:off x="861411" y="3370493"/>
            <a:ext cx="908891" cy="276999"/>
          </a:xfrm>
          <a:prstGeom prst="rect">
            <a:avLst/>
          </a:prstGeom>
          <a:noFill/>
        </p:spPr>
        <p:txBody>
          <a:bodyPr wrap="square" rtlCol="0">
            <a:spAutoFit/>
          </a:bodyPr>
          <a:lstStyle/>
          <a:p>
            <a:pPr algn="ctr"/>
            <a:r>
              <a:rPr lang="en-CO" sz="1200" dirty="0">
                <a:latin typeface="Avenir Book" panose="02000503020000020003" pitchFamily="2" charset="0"/>
              </a:rPr>
              <a:t>PBL</a:t>
            </a:r>
            <a:endParaRPr lang="en-CO" sz="2000" dirty="0">
              <a:latin typeface="Avenir Book" panose="02000503020000020003" pitchFamily="2" charset="0"/>
            </a:endParaRPr>
          </a:p>
        </p:txBody>
      </p:sp>
      <p:sp>
        <p:nvSpPr>
          <p:cNvPr id="55" name="TextBox 54">
            <a:extLst>
              <a:ext uri="{FF2B5EF4-FFF2-40B4-BE49-F238E27FC236}">
                <a16:creationId xmlns:a16="http://schemas.microsoft.com/office/drawing/2014/main" id="{4D543953-9572-E6A2-D5AC-B80A48F13B07}"/>
              </a:ext>
            </a:extLst>
          </p:cNvPr>
          <p:cNvSpPr txBox="1"/>
          <p:nvPr/>
        </p:nvSpPr>
        <p:spPr>
          <a:xfrm>
            <a:off x="4260300" y="3288166"/>
            <a:ext cx="4572000" cy="1077218"/>
          </a:xfrm>
          <a:prstGeom prst="rect">
            <a:avLst/>
          </a:prstGeom>
          <a:noFill/>
        </p:spPr>
        <p:txBody>
          <a:bodyPr wrap="square">
            <a:spAutoFit/>
          </a:bodyPr>
          <a:lstStyle/>
          <a:p>
            <a:pPr algn="r"/>
            <a:r>
              <a:rPr lang="es-ES_tradnl" sz="1600" dirty="0">
                <a:solidFill>
                  <a:schemeClr val="tx1"/>
                </a:solidFill>
                <a:latin typeface="Avenir Book" panose="02000503020000020003" pitchFamily="2" charset="0"/>
              </a:rPr>
              <a:t>Variables de pronóstico:</a:t>
            </a:r>
          </a:p>
          <a:p>
            <a:pPr algn="r"/>
            <a:endParaRPr lang="es-ES_tradnl" sz="1600" dirty="0">
              <a:solidFill>
                <a:schemeClr val="tx1"/>
              </a:solidFill>
              <a:latin typeface="Avenir Book" panose="02000503020000020003" pitchFamily="2" charset="0"/>
            </a:endParaRPr>
          </a:p>
          <a:p>
            <a:pPr marL="285750" indent="-285750" algn="r">
              <a:buFont typeface="Arial" panose="020B0604020202020204" pitchFamily="34" charset="0"/>
              <a:buChar char="•"/>
            </a:pPr>
            <a:r>
              <a:rPr lang="en-US" sz="1600" dirty="0">
                <a:solidFill>
                  <a:schemeClr val="tx1"/>
                </a:solidFill>
                <a:latin typeface="Avenir Book" panose="02000503020000020003" pitchFamily="2" charset="0"/>
              </a:rPr>
              <a:t>Surface Sub grid Scale convective Rainfall</a:t>
            </a:r>
          </a:p>
          <a:p>
            <a:pPr marL="285750" indent="-285750" algn="r">
              <a:buFont typeface="Arial" panose="020B0604020202020204" pitchFamily="34" charset="0"/>
              <a:buChar char="•"/>
            </a:pPr>
            <a:r>
              <a:rPr lang="en-US" sz="1600" dirty="0">
                <a:solidFill>
                  <a:schemeClr val="tx1"/>
                </a:solidFill>
                <a:latin typeface="Avenir Book" panose="02000503020000020003" pitchFamily="2" charset="0"/>
              </a:rPr>
              <a:t>Cloud Detrainment</a:t>
            </a:r>
            <a:r>
              <a:rPr lang="es-ES_tradnl" sz="1600" dirty="0">
                <a:solidFill>
                  <a:schemeClr val="tx1"/>
                </a:solidFill>
                <a:latin typeface="Avenir Book" panose="02000503020000020003" pitchFamily="2" charset="0"/>
              </a:rPr>
              <a:t> </a:t>
            </a:r>
          </a:p>
        </p:txBody>
      </p:sp>
      <p:sp>
        <p:nvSpPr>
          <p:cNvPr id="58" name="TextBox 57">
            <a:extLst>
              <a:ext uri="{FF2B5EF4-FFF2-40B4-BE49-F238E27FC236}">
                <a16:creationId xmlns:a16="http://schemas.microsoft.com/office/drawing/2014/main" id="{1EBFC91D-0491-9ED0-E1CD-792E91911AAA}"/>
              </a:ext>
            </a:extLst>
          </p:cNvPr>
          <p:cNvSpPr txBox="1"/>
          <p:nvPr/>
        </p:nvSpPr>
        <p:spPr>
          <a:xfrm>
            <a:off x="3423507" y="1212919"/>
            <a:ext cx="5408793" cy="1815882"/>
          </a:xfrm>
          <a:prstGeom prst="rect">
            <a:avLst/>
          </a:prstGeom>
          <a:noFill/>
        </p:spPr>
        <p:txBody>
          <a:bodyPr wrap="square">
            <a:spAutoFit/>
          </a:bodyPr>
          <a:lstStyle/>
          <a:p>
            <a:pPr algn="ctr"/>
            <a:r>
              <a:rPr lang="es-ES_tradnl" b="0" i="0" dirty="0">
                <a:solidFill>
                  <a:schemeClr val="tx1"/>
                </a:solidFill>
                <a:effectLst/>
                <a:latin typeface="Avenir Book" panose="02000503020000020003" pitchFamily="2" charset="0"/>
              </a:rPr>
              <a:t>Los procesos convectivos en la atmósfera ocurren casi exclusivamente en escalas espaciales más pequeñas que las explícitamente resueltas por los NWP. En consecuencia, para incluir los efectos de la convección en los pronósticos meteorológicos, la ubicación, intensidad y momento de las nubes convectivas, así como la naturaleza de sus interacciones con una escala más grande, deben inferirse implícitamente a partir de variables de mayor escala </a:t>
            </a:r>
            <a:r>
              <a:rPr lang="es-ES_tradnl" dirty="0">
                <a:solidFill>
                  <a:schemeClr val="tx1"/>
                </a:solidFill>
                <a:highlight>
                  <a:schemeClr val="lt1"/>
                </a:highlight>
                <a:latin typeface="Avenir Book" panose="02000503020000020003" pitchFamily="2" charset="0"/>
                <a:cs typeface="Courier New"/>
              </a:rPr>
              <a:t>(</a:t>
            </a:r>
            <a:r>
              <a:rPr lang="es-ES_tradnl" dirty="0" err="1">
                <a:solidFill>
                  <a:schemeClr val="tx1"/>
                </a:solidFill>
                <a:highlight>
                  <a:schemeClr val="lt1"/>
                </a:highlight>
                <a:latin typeface="Avenir Book" panose="02000503020000020003" pitchFamily="2" charset="0"/>
                <a:cs typeface="Courier New"/>
              </a:rPr>
              <a:t>Kain</a:t>
            </a:r>
            <a:r>
              <a:rPr lang="es-ES_tradnl" dirty="0">
                <a:solidFill>
                  <a:schemeClr val="tx1"/>
                </a:solidFill>
                <a:highlight>
                  <a:schemeClr val="lt1"/>
                </a:highlight>
                <a:latin typeface="Avenir Book" panose="02000503020000020003" pitchFamily="2" charset="0"/>
                <a:cs typeface="Courier New"/>
              </a:rPr>
              <a:t> and Fritsch, 1990).  </a:t>
            </a:r>
          </a:p>
        </p:txBody>
      </p:sp>
    </p:spTree>
    <p:extLst>
      <p:ext uri="{BB962C8B-B14F-4D97-AF65-F5344CB8AC3E}">
        <p14:creationId xmlns:p14="http://schemas.microsoft.com/office/powerpoint/2010/main" val="2294854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9;p26">
            <a:extLst>
              <a:ext uri="{FF2B5EF4-FFF2-40B4-BE49-F238E27FC236}">
                <a16:creationId xmlns:a16="http://schemas.microsoft.com/office/drawing/2014/main" id="{AB11F9B1-5ADD-EECA-014F-AF4268AED587}"/>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6" name="Straight Connector 5">
            <a:extLst>
              <a:ext uri="{FF2B5EF4-FFF2-40B4-BE49-F238E27FC236}">
                <a16:creationId xmlns:a16="http://schemas.microsoft.com/office/drawing/2014/main" id="{2D3E4901-4FF3-595C-767A-D85AAAD15C20}"/>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886E0B-B87B-AB99-3371-F74C73173E4E}"/>
              </a:ext>
            </a:extLst>
          </p:cNvPr>
          <p:cNvSpPr txBox="1"/>
          <p:nvPr/>
        </p:nvSpPr>
        <p:spPr>
          <a:xfrm>
            <a:off x="414779" y="1184002"/>
            <a:ext cx="8417521" cy="3600986"/>
          </a:xfrm>
          <a:prstGeom prst="rect">
            <a:avLst/>
          </a:prstGeom>
          <a:noFill/>
        </p:spPr>
        <p:txBody>
          <a:bodyPr wrap="square">
            <a:spAutoFit/>
          </a:bodyPr>
          <a:lstStyle/>
          <a:p>
            <a:r>
              <a:rPr lang="es-ES_tradnl" sz="1800" dirty="0">
                <a:latin typeface="Avenir Book" panose="02000503020000020003" pitchFamily="2" charset="0"/>
              </a:rPr>
              <a:t>Objetivos: </a:t>
            </a:r>
          </a:p>
          <a:p>
            <a:endParaRPr lang="es-ES_tradnl" dirty="0">
              <a:latin typeface="Avenir Book" panose="02000503020000020003" pitchFamily="2" charset="0"/>
            </a:endParaRPr>
          </a:p>
          <a:p>
            <a:pPr marL="285750" indent="-285750">
              <a:buFont typeface="Arial" panose="020B0604020202020204" pitchFamily="34" charset="0"/>
              <a:buChar char="•"/>
            </a:pPr>
            <a:r>
              <a:rPr lang="es-ES_tradnl" b="1" dirty="0" err="1">
                <a:latin typeface="Avenir Book" panose="02000503020000020003" pitchFamily="2" charset="0"/>
              </a:rPr>
              <a:t>Trigger</a:t>
            </a:r>
            <a:r>
              <a:rPr lang="es-ES_tradnl" b="1" dirty="0">
                <a:latin typeface="Avenir Book" panose="02000503020000020003" pitchFamily="2" charset="0"/>
              </a:rPr>
              <a:t> de la convección: </a:t>
            </a:r>
            <a:r>
              <a:rPr lang="es-ES_tradnl" dirty="0">
                <a:latin typeface="Avenir Book" panose="02000503020000020003" pitchFamily="2" charset="0"/>
              </a:rPr>
              <a:t>Definir si hay parcelas de aire inestables dentro del pixel, utilizando diferentes técnicas para definir la estabilidad de las parcelas </a:t>
            </a:r>
          </a:p>
          <a:p>
            <a:pPr marL="285750" indent="-285750">
              <a:buFont typeface="Arial" panose="020B0604020202020204" pitchFamily="34" charset="0"/>
              <a:buChar char="•"/>
            </a:pPr>
            <a:r>
              <a:rPr lang="es-ES_tradnl" b="1" dirty="0">
                <a:latin typeface="Avenir Book" panose="02000503020000020003" pitchFamily="2" charset="0"/>
              </a:rPr>
              <a:t>Transporte de masa debido a la convección: </a:t>
            </a:r>
            <a:r>
              <a:rPr lang="en-US" dirty="0">
                <a:latin typeface="Avenir Book" panose="02000503020000020003" pitchFamily="2" charset="0"/>
              </a:rPr>
              <a:t>The determination of mass flux and mass detrainment associated with different types and organizations of cumulus updrafts and downdrafts.</a:t>
            </a:r>
            <a:endParaRPr lang="es-ES_tradnl" dirty="0">
              <a:latin typeface="Avenir Book" panose="02000503020000020003" pitchFamily="2" charset="0"/>
            </a:endParaRPr>
          </a:p>
          <a:p>
            <a:pPr marL="285750" indent="-285750">
              <a:buFont typeface="Arial" panose="020B0604020202020204" pitchFamily="34" charset="0"/>
              <a:buChar char="•"/>
            </a:pPr>
            <a:r>
              <a:rPr lang="es-ES_tradnl" dirty="0">
                <a:latin typeface="Avenir Book" panose="02000503020000020003" pitchFamily="2" charset="0"/>
              </a:rPr>
              <a:t>Generación de líquido y hielo </a:t>
            </a:r>
          </a:p>
          <a:p>
            <a:pPr marL="285750" indent="-285750">
              <a:buFont typeface="Arial" panose="020B0604020202020204" pitchFamily="34" charset="0"/>
              <a:buChar char="•"/>
            </a:pPr>
            <a:r>
              <a:rPr lang="es-ES_tradnl" b="1" dirty="0">
                <a:latin typeface="Avenir Book" panose="02000503020000020003" pitchFamily="2" charset="0"/>
              </a:rPr>
              <a:t>Interacción con la capa límite: </a:t>
            </a:r>
            <a:r>
              <a:rPr lang="en-US" dirty="0">
                <a:latin typeface="Avenir Book" panose="02000503020000020003" pitchFamily="2" charset="0"/>
              </a:rPr>
              <a:t>The mass exchange between the cloud layer and PBL through updrafts and downdrafts. At least in the Tropics, PBL processes are known to be crucial in regulating moist convection above </a:t>
            </a:r>
            <a:r>
              <a:rPr lang="es-ES_tradnl" dirty="0">
                <a:latin typeface="Avenir Book" panose="02000503020000020003" pitchFamily="2" charset="0"/>
              </a:rPr>
              <a:t> </a:t>
            </a:r>
          </a:p>
          <a:p>
            <a:pPr marL="285750" indent="-285750">
              <a:buFont typeface="Arial" panose="020B0604020202020204" pitchFamily="34" charset="0"/>
              <a:buChar char="•"/>
            </a:pPr>
            <a:r>
              <a:rPr lang="es-ES_tradnl" b="1" dirty="0">
                <a:latin typeface="Avenir Book" panose="02000503020000020003" pitchFamily="2" charset="0"/>
              </a:rPr>
              <a:t>Interacción con la radiación</a:t>
            </a:r>
            <a:r>
              <a:rPr lang="es-ES_tradnl" dirty="0">
                <a:latin typeface="Avenir Book" panose="02000503020000020003" pitchFamily="2" charset="0"/>
              </a:rPr>
              <a:t>: </a:t>
            </a:r>
            <a:r>
              <a:rPr lang="en-US" dirty="0">
                <a:latin typeface="Avenir Book" panose="02000503020000020003" pitchFamily="2" charset="0"/>
              </a:rPr>
              <a:t>Radiation and clouds interact only through grid-scale prognostic variables. Naturally, what we should do is couple radiation and cloud processes on the cloud scale, which is </a:t>
            </a:r>
            <a:r>
              <a:rPr lang="en-US" dirty="0" err="1">
                <a:latin typeface="Avenir Book" panose="02000503020000020003" pitchFamily="2" charset="0"/>
              </a:rPr>
              <a:t>subgrid</a:t>
            </a:r>
            <a:r>
              <a:rPr lang="en-US" dirty="0">
                <a:latin typeface="Avenir Book" panose="02000503020000020003" pitchFamily="2" charset="0"/>
              </a:rPr>
              <a:t> scale in most climate models</a:t>
            </a:r>
            <a:r>
              <a:rPr lang="es-ES_tradnl" dirty="0">
                <a:latin typeface="Avenir Book" panose="02000503020000020003" pitchFamily="2" charset="0"/>
              </a:rPr>
              <a:t> </a:t>
            </a:r>
          </a:p>
          <a:p>
            <a:pPr marL="285750" indent="-285750">
              <a:buFont typeface="Arial" panose="020B0604020202020204" pitchFamily="34" charset="0"/>
              <a:buChar char="•"/>
            </a:pPr>
            <a:r>
              <a:rPr lang="es-ES_tradnl" b="1" dirty="0">
                <a:latin typeface="Avenir Book" panose="02000503020000020003" pitchFamily="2" charset="0"/>
              </a:rPr>
              <a:t>Interacción con el flujo medio (flujo de mayor escala</a:t>
            </a:r>
            <a:r>
              <a:rPr lang="en-US" b="1" dirty="0">
                <a:latin typeface="Avenir Book" panose="02000503020000020003" pitchFamily="2" charset="0"/>
              </a:rPr>
              <a:t>): </a:t>
            </a:r>
            <a:r>
              <a:rPr lang="en-US" dirty="0">
                <a:latin typeface="Avenir Book" panose="02000503020000020003" pitchFamily="2" charset="0"/>
              </a:rPr>
              <a:t>The transport depends on the degree and geometry of the cloud organization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58058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9;p26">
            <a:extLst>
              <a:ext uri="{FF2B5EF4-FFF2-40B4-BE49-F238E27FC236}">
                <a16:creationId xmlns:a16="http://schemas.microsoft.com/office/drawing/2014/main" id="{45E30448-6B00-A3C6-543C-1755C1D44341}"/>
              </a:ext>
            </a:extLst>
          </p:cNvPr>
          <p:cNvSpPr txBox="1">
            <a:spLocks/>
          </p:cNvSpPr>
          <p:nvPr/>
        </p:nvSpPr>
        <p:spPr>
          <a:xfrm>
            <a:off x="414779" y="513726"/>
            <a:ext cx="8417521"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kern="1200" dirty="0">
                <a:solidFill>
                  <a:srgbClr val="304B72"/>
                </a:solidFill>
                <a:latin typeface="Avenir Book" panose="02000503020000020003" pitchFamily="2" charset="0"/>
                <a:ea typeface="+mn-ea"/>
                <a:cs typeface="+mn-cs"/>
              </a:rPr>
              <a:t>Convection - Cumulus</a:t>
            </a:r>
          </a:p>
        </p:txBody>
      </p:sp>
      <p:cxnSp>
        <p:nvCxnSpPr>
          <p:cNvPr id="5" name="Straight Connector 4">
            <a:extLst>
              <a:ext uri="{FF2B5EF4-FFF2-40B4-BE49-F238E27FC236}">
                <a16:creationId xmlns:a16="http://schemas.microsoft.com/office/drawing/2014/main" id="{54A653D2-3A22-A18B-E134-15ECE33B6085}"/>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9652F1-BB0F-88C0-FD32-D230F0C3A512}"/>
              </a:ext>
            </a:extLst>
          </p:cNvPr>
          <p:cNvSpPr txBox="1"/>
          <p:nvPr/>
        </p:nvSpPr>
        <p:spPr>
          <a:xfrm>
            <a:off x="314076" y="2278420"/>
            <a:ext cx="3884214" cy="1569660"/>
          </a:xfrm>
          <a:prstGeom prst="rect">
            <a:avLst/>
          </a:prstGeom>
          <a:noFill/>
        </p:spPr>
        <p:txBody>
          <a:bodyPr wrap="square">
            <a:spAutoFit/>
          </a:bodyPr>
          <a:lstStyle/>
          <a:p>
            <a:r>
              <a:rPr lang="es-ES_tradnl" sz="1600" dirty="0">
                <a:effectLst/>
                <a:latin typeface="Avenir Book" panose="02000503020000020003" pitchFamily="2" charset="0"/>
              </a:rPr>
              <a:t>La parametrización de </a:t>
            </a:r>
            <a:r>
              <a:rPr lang="es-ES_tradnl" sz="1600" dirty="0" err="1">
                <a:effectLst/>
                <a:latin typeface="Avenir Book" panose="02000503020000020003" pitchFamily="2" charset="0"/>
              </a:rPr>
              <a:t>Cumulus</a:t>
            </a:r>
            <a:r>
              <a:rPr lang="es-ES_tradnl" sz="1600" dirty="0">
                <a:effectLst/>
                <a:latin typeface="Avenir Book" panose="02000503020000020003" pitchFamily="2" charset="0"/>
              </a:rPr>
              <a:t> puede separarse en tres etapas</a:t>
            </a:r>
            <a:r>
              <a:rPr lang="es-ES_tradnl" sz="1600" dirty="0">
                <a:latin typeface="Avenir Book" panose="02000503020000020003" pitchFamily="2" charset="0"/>
              </a:rPr>
              <a:t>: </a:t>
            </a:r>
            <a:endParaRPr lang="es-ES_tradnl" sz="1600" dirty="0">
              <a:effectLst/>
              <a:latin typeface="Avenir Book" panose="02000503020000020003" pitchFamily="2" charset="0"/>
            </a:endParaRPr>
          </a:p>
          <a:p>
            <a:endParaRPr lang="en-US" sz="1600" dirty="0">
              <a:effectLst/>
              <a:latin typeface="Avenir Book" panose="02000503020000020003" pitchFamily="2" charset="0"/>
            </a:endParaRPr>
          </a:p>
          <a:p>
            <a:pPr marL="342900" indent="-342900">
              <a:buAutoNum type="arabicParenR"/>
            </a:pPr>
            <a:r>
              <a:rPr lang="en-US" sz="1600" dirty="0">
                <a:effectLst/>
                <a:latin typeface="Avenir Book" panose="02000503020000020003" pitchFamily="2" charset="0"/>
              </a:rPr>
              <a:t>The convective trigger function</a:t>
            </a:r>
            <a:r>
              <a:rPr lang="en-US" sz="1600" dirty="0">
                <a:latin typeface="Avenir Book" panose="02000503020000020003" pitchFamily="2" charset="0"/>
              </a:rPr>
              <a:t>.</a:t>
            </a:r>
            <a:endParaRPr lang="en-US" sz="1600" dirty="0">
              <a:effectLst/>
              <a:latin typeface="Avenir Book" panose="02000503020000020003" pitchFamily="2" charset="0"/>
            </a:endParaRPr>
          </a:p>
          <a:p>
            <a:pPr marL="342900" indent="-342900">
              <a:buAutoNum type="arabicParenR"/>
            </a:pPr>
            <a:r>
              <a:rPr lang="en-US" sz="1600" dirty="0">
                <a:latin typeface="Avenir Book" panose="02000503020000020003" pitchFamily="2" charset="0"/>
              </a:rPr>
              <a:t>T</a:t>
            </a:r>
            <a:r>
              <a:rPr lang="en-US" sz="1600" dirty="0">
                <a:effectLst/>
                <a:latin typeface="Avenir Book" panose="02000503020000020003" pitchFamily="2" charset="0"/>
              </a:rPr>
              <a:t>he mass flux formulation.</a:t>
            </a:r>
          </a:p>
          <a:p>
            <a:pPr marL="342900" indent="-342900">
              <a:buAutoNum type="arabicParenR"/>
            </a:pPr>
            <a:r>
              <a:rPr lang="en-US" sz="1600" dirty="0">
                <a:latin typeface="Avenir Book" panose="02000503020000020003" pitchFamily="2" charset="0"/>
              </a:rPr>
              <a:t>T</a:t>
            </a:r>
            <a:r>
              <a:rPr lang="en-US" sz="1600" dirty="0">
                <a:effectLst/>
                <a:latin typeface="Avenir Book" panose="02000503020000020003" pitchFamily="2" charset="0"/>
              </a:rPr>
              <a:t>he closure assumptions. </a:t>
            </a:r>
            <a:endParaRPr lang="en-US" sz="1600" dirty="0">
              <a:latin typeface="Avenir Book" panose="02000503020000020003" pitchFamily="2" charset="0"/>
            </a:endParaRPr>
          </a:p>
        </p:txBody>
      </p:sp>
      <p:pic>
        <p:nvPicPr>
          <p:cNvPr id="9" name="Picture 8">
            <a:extLst>
              <a:ext uri="{FF2B5EF4-FFF2-40B4-BE49-F238E27FC236}">
                <a16:creationId xmlns:a16="http://schemas.microsoft.com/office/drawing/2014/main" id="{0CF9F860-E342-6252-C4B3-D238FD7CD6D3}"/>
              </a:ext>
            </a:extLst>
          </p:cNvPr>
          <p:cNvPicPr>
            <a:picLocks noChangeAspect="1"/>
          </p:cNvPicPr>
          <p:nvPr/>
        </p:nvPicPr>
        <p:blipFill>
          <a:blip r:embed="rId2"/>
          <a:stretch>
            <a:fillRect/>
          </a:stretch>
        </p:blipFill>
        <p:spPr>
          <a:xfrm>
            <a:off x="4572000" y="971073"/>
            <a:ext cx="4037332" cy="3996314"/>
          </a:xfrm>
          <a:prstGeom prst="rect">
            <a:avLst/>
          </a:prstGeom>
        </p:spPr>
      </p:pic>
    </p:spTree>
    <p:extLst>
      <p:ext uri="{BB962C8B-B14F-4D97-AF65-F5344CB8AC3E}">
        <p14:creationId xmlns:p14="http://schemas.microsoft.com/office/powerpoint/2010/main" val="2566547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4A653D2-3A22-A18B-E134-15ECE33B6085}"/>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8241C6C-62BA-6D15-590A-32066279951B}"/>
              </a:ext>
            </a:extLst>
          </p:cNvPr>
          <p:cNvPicPr>
            <a:picLocks noChangeAspect="1"/>
          </p:cNvPicPr>
          <p:nvPr/>
        </p:nvPicPr>
        <p:blipFill>
          <a:blip r:embed="rId2"/>
          <a:stretch>
            <a:fillRect/>
          </a:stretch>
        </p:blipFill>
        <p:spPr>
          <a:xfrm>
            <a:off x="599172" y="590062"/>
            <a:ext cx="7772400" cy="4292621"/>
          </a:xfrm>
          <a:prstGeom prst="rect">
            <a:avLst/>
          </a:prstGeom>
        </p:spPr>
      </p:pic>
      <p:sp>
        <p:nvSpPr>
          <p:cNvPr id="3" name="Rectangle 2">
            <a:extLst>
              <a:ext uri="{FF2B5EF4-FFF2-40B4-BE49-F238E27FC236}">
                <a16:creationId xmlns:a16="http://schemas.microsoft.com/office/drawing/2014/main" id="{84D54B0D-B6FD-DDCB-9C25-AC4F7125971D}"/>
              </a:ext>
            </a:extLst>
          </p:cNvPr>
          <p:cNvSpPr/>
          <p:nvPr/>
        </p:nvSpPr>
        <p:spPr>
          <a:xfrm>
            <a:off x="599171" y="895149"/>
            <a:ext cx="3857325" cy="5352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4" name="Google Shape;139;p26">
            <a:extLst>
              <a:ext uri="{FF2B5EF4-FFF2-40B4-BE49-F238E27FC236}">
                <a16:creationId xmlns:a16="http://schemas.microsoft.com/office/drawing/2014/main" id="{45E30448-6B00-A3C6-543C-1755C1D44341}"/>
              </a:ext>
            </a:extLst>
          </p:cNvPr>
          <p:cNvSpPr txBox="1">
            <a:spLocks/>
          </p:cNvSpPr>
          <p:nvPr/>
        </p:nvSpPr>
        <p:spPr>
          <a:xfrm>
            <a:off x="414779" y="513726"/>
            <a:ext cx="8417521"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kern="1200" dirty="0">
                <a:solidFill>
                  <a:srgbClr val="304B72"/>
                </a:solidFill>
                <a:latin typeface="Avenir Book" panose="02000503020000020003" pitchFamily="2" charset="0"/>
                <a:ea typeface="+mn-ea"/>
                <a:cs typeface="+mn-cs"/>
              </a:rPr>
              <a:t>Cumulus Parametrization </a:t>
            </a:r>
          </a:p>
        </p:txBody>
      </p:sp>
    </p:spTree>
    <p:extLst>
      <p:ext uri="{BB962C8B-B14F-4D97-AF65-F5344CB8AC3E}">
        <p14:creationId xmlns:p14="http://schemas.microsoft.com/office/powerpoint/2010/main" val="2589144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32023C-2F22-80E6-E34D-75953AB5E326}"/>
              </a:ext>
            </a:extLst>
          </p:cNvPr>
          <p:cNvSpPr txBox="1"/>
          <p:nvPr/>
        </p:nvSpPr>
        <p:spPr>
          <a:xfrm>
            <a:off x="414779" y="1077535"/>
            <a:ext cx="8417521" cy="1569660"/>
          </a:xfrm>
          <a:prstGeom prst="rect">
            <a:avLst/>
          </a:prstGeom>
          <a:noFill/>
        </p:spPr>
        <p:txBody>
          <a:bodyPr wrap="square">
            <a:spAutoFit/>
          </a:bodyPr>
          <a:lstStyle/>
          <a:p>
            <a:pPr algn="l"/>
            <a:r>
              <a:rPr lang="en-US" sz="1600" dirty="0">
                <a:solidFill>
                  <a:srgbClr val="333333"/>
                </a:solidFill>
                <a:latin typeface="Avenir Book" panose="02000503020000020003" pitchFamily="2" charset="0"/>
              </a:rPr>
              <a:t>What triggers convection in a grid column</a:t>
            </a:r>
          </a:p>
          <a:p>
            <a:pPr algn="l"/>
            <a:endParaRPr lang="en-US" sz="1600" dirty="0">
              <a:solidFill>
                <a:srgbClr val="333333"/>
              </a:solidFill>
              <a:latin typeface="Avenir Book" panose="02000503020000020003" pitchFamily="2" charset="0"/>
            </a:endParaRPr>
          </a:p>
          <a:p>
            <a:pPr marL="285750" lvl="3" indent="-285750">
              <a:buFont typeface="Arial" panose="020B0604020202020204" pitchFamily="34" charset="0"/>
              <a:buChar char="•"/>
            </a:pPr>
            <a:r>
              <a:rPr lang="en-US" sz="1600" dirty="0">
                <a:solidFill>
                  <a:srgbClr val="333333"/>
                </a:solidFill>
                <a:latin typeface="Avenir Book" panose="02000503020000020003" pitchFamily="2" charset="0"/>
              </a:rPr>
              <a:t>Presence of some convective available potential energy (CAPE) in sounding</a:t>
            </a:r>
            <a:endParaRPr lang="en-US" sz="2000" dirty="0">
              <a:solidFill>
                <a:srgbClr val="333333"/>
              </a:solidFill>
              <a:latin typeface="Avenir Book" panose="02000503020000020003" pitchFamily="2" charset="0"/>
            </a:endParaRPr>
          </a:p>
          <a:p>
            <a:pPr marL="285750" lvl="3" indent="-285750">
              <a:buFont typeface="Arial" panose="020B0604020202020204" pitchFamily="34" charset="0"/>
              <a:buChar char="•"/>
            </a:pPr>
            <a:r>
              <a:rPr lang="en-US" sz="1600" dirty="0">
                <a:solidFill>
                  <a:srgbClr val="333333"/>
                </a:solidFill>
                <a:latin typeface="Avenir Book" panose="02000503020000020003" pitchFamily="2" charset="0"/>
              </a:rPr>
              <a:t>Not too much convective inhibition (CIN) in sounding</a:t>
            </a:r>
          </a:p>
          <a:p>
            <a:pPr marL="285750" lvl="3" indent="-285750">
              <a:buFont typeface="Arial" panose="020B0604020202020204" pitchFamily="34" charset="0"/>
              <a:buChar char="•"/>
            </a:pPr>
            <a:r>
              <a:rPr lang="en-US" sz="1600" dirty="0">
                <a:solidFill>
                  <a:srgbClr val="333333"/>
                </a:solidFill>
                <a:latin typeface="Avenir Book" panose="02000503020000020003" pitchFamily="2" charset="0"/>
              </a:rPr>
              <a:t>Minimum cloud depth from parcel ascent</a:t>
            </a:r>
          </a:p>
          <a:p>
            <a:pPr marL="285750" lvl="3" indent="-285750">
              <a:buFont typeface="Arial" panose="020B0604020202020204" pitchFamily="34" charset="0"/>
              <a:buChar char="•"/>
            </a:pPr>
            <a:r>
              <a:rPr lang="en-US" sz="1600" dirty="0">
                <a:solidFill>
                  <a:srgbClr val="333333"/>
                </a:solidFill>
                <a:latin typeface="Avenir Book" panose="02000503020000020003" pitchFamily="2" charset="0"/>
              </a:rPr>
              <a:t>Moisture convergence</a:t>
            </a:r>
          </a:p>
        </p:txBody>
      </p:sp>
      <p:sp>
        <p:nvSpPr>
          <p:cNvPr id="6" name="Google Shape;139;p26">
            <a:extLst>
              <a:ext uri="{FF2B5EF4-FFF2-40B4-BE49-F238E27FC236}">
                <a16:creationId xmlns:a16="http://schemas.microsoft.com/office/drawing/2014/main" id="{56AF16B2-E56D-901E-5E83-3F5297003DEE}"/>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7C29A36-D096-C16A-5C69-A6341A61E37D}"/>
              </a:ext>
            </a:extLst>
          </p:cNvPr>
          <p:cNvPicPr>
            <a:picLocks noChangeAspect="1"/>
          </p:cNvPicPr>
          <p:nvPr/>
        </p:nvPicPr>
        <p:blipFill>
          <a:blip r:embed="rId2"/>
          <a:stretch>
            <a:fillRect/>
          </a:stretch>
        </p:blipFill>
        <p:spPr>
          <a:xfrm>
            <a:off x="56969" y="2784343"/>
            <a:ext cx="3011056" cy="1816670"/>
          </a:xfrm>
          <a:prstGeom prst="rect">
            <a:avLst/>
          </a:prstGeom>
        </p:spPr>
      </p:pic>
      <p:pic>
        <p:nvPicPr>
          <p:cNvPr id="11" name="Picture 10">
            <a:extLst>
              <a:ext uri="{FF2B5EF4-FFF2-40B4-BE49-F238E27FC236}">
                <a16:creationId xmlns:a16="http://schemas.microsoft.com/office/drawing/2014/main" id="{4535A9AB-3B4F-DA72-61BD-F2529A6CD0BE}"/>
              </a:ext>
            </a:extLst>
          </p:cNvPr>
          <p:cNvPicPr>
            <a:picLocks noChangeAspect="1"/>
          </p:cNvPicPr>
          <p:nvPr/>
        </p:nvPicPr>
        <p:blipFill>
          <a:blip r:embed="rId3"/>
          <a:stretch>
            <a:fillRect/>
          </a:stretch>
        </p:blipFill>
        <p:spPr>
          <a:xfrm>
            <a:off x="3099832" y="2784343"/>
            <a:ext cx="3011056" cy="1816670"/>
          </a:xfrm>
          <a:prstGeom prst="rect">
            <a:avLst/>
          </a:prstGeom>
        </p:spPr>
      </p:pic>
      <p:pic>
        <p:nvPicPr>
          <p:cNvPr id="13" name="Picture 12">
            <a:extLst>
              <a:ext uri="{FF2B5EF4-FFF2-40B4-BE49-F238E27FC236}">
                <a16:creationId xmlns:a16="http://schemas.microsoft.com/office/drawing/2014/main" id="{1612E143-02AB-F669-DC55-AD1AE31A91D7}"/>
              </a:ext>
            </a:extLst>
          </p:cNvPr>
          <p:cNvPicPr>
            <a:picLocks noChangeAspect="1"/>
          </p:cNvPicPr>
          <p:nvPr/>
        </p:nvPicPr>
        <p:blipFill>
          <a:blip r:embed="rId4"/>
          <a:stretch>
            <a:fillRect/>
          </a:stretch>
        </p:blipFill>
        <p:spPr>
          <a:xfrm>
            <a:off x="6142692" y="2784343"/>
            <a:ext cx="3011055" cy="1816670"/>
          </a:xfrm>
          <a:prstGeom prst="rect">
            <a:avLst/>
          </a:prstGeom>
        </p:spPr>
      </p:pic>
    </p:spTree>
    <p:extLst>
      <p:ext uri="{BB962C8B-B14F-4D97-AF65-F5344CB8AC3E}">
        <p14:creationId xmlns:p14="http://schemas.microsoft.com/office/powerpoint/2010/main" val="4015464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3DCBC9-ED56-F86D-5953-D7A62DB6D3F1}"/>
              </a:ext>
            </a:extLst>
          </p:cNvPr>
          <p:cNvPicPr>
            <a:picLocks noChangeAspect="1"/>
          </p:cNvPicPr>
          <p:nvPr/>
        </p:nvPicPr>
        <p:blipFill>
          <a:blip r:embed="rId2"/>
          <a:stretch>
            <a:fillRect/>
          </a:stretch>
        </p:blipFill>
        <p:spPr>
          <a:xfrm>
            <a:off x="1464079" y="956580"/>
            <a:ext cx="6318920" cy="4078025"/>
          </a:xfrm>
          <a:prstGeom prst="rect">
            <a:avLst/>
          </a:prstGeom>
        </p:spPr>
      </p:pic>
      <p:sp>
        <p:nvSpPr>
          <p:cNvPr id="5" name="Google Shape;139;p26">
            <a:extLst>
              <a:ext uri="{FF2B5EF4-FFF2-40B4-BE49-F238E27FC236}">
                <a16:creationId xmlns:a16="http://schemas.microsoft.com/office/drawing/2014/main" id="{F707722D-C4AB-13CA-B7C9-5F5B668A8066}"/>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6" name="Straight Connector 5">
            <a:extLst>
              <a:ext uri="{FF2B5EF4-FFF2-40B4-BE49-F238E27FC236}">
                <a16:creationId xmlns:a16="http://schemas.microsoft.com/office/drawing/2014/main" id="{463EDB7D-9C64-165F-14BF-ECFD4F2AEF9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327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572000" y="354700"/>
            <a:ext cx="42603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F296153-837A-907D-FFF8-F2697183A009}"/>
              </a:ext>
            </a:extLst>
          </p:cNvPr>
          <p:cNvSpPr/>
          <p:nvPr/>
        </p:nvSpPr>
        <p:spPr>
          <a:xfrm>
            <a:off x="929802" y="1458483"/>
            <a:ext cx="2753139" cy="2687709"/>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cxnSp>
        <p:nvCxnSpPr>
          <p:cNvPr id="33" name="Straight Connector 32">
            <a:extLst>
              <a:ext uri="{FF2B5EF4-FFF2-40B4-BE49-F238E27FC236}">
                <a16:creationId xmlns:a16="http://schemas.microsoft.com/office/drawing/2014/main" id="{6F260663-1618-1B1C-17AF-78C638F28902}"/>
              </a:ext>
            </a:extLst>
          </p:cNvPr>
          <p:cNvCxnSpPr>
            <a:stCxn id="31" idx="0"/>
            <a:endCxn id="31" idx="2"/>
          </p:cNvCxnSpPr>
          <p:nvPr/>
        </p:nvCxnSpPr>
        <p:spPr>
          <a:xfrm>
            <a:off x="2306372" y="1458483"/>
            <a:ext cx="0" cy="268770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CBBBBB-5971-695A-3B9F-C91AE37739B2}"/>
              </a:ext>
            </a:extLst>
          </p:cNvPr>
          <p:cNvCxnSpPr>
            <a:cxnSpLocks/>
            <a:stCxn id="31" idx="1"/>
            <a:endCxn id="31" idx="3"/>
          </p:cNvCxnSpPr>
          <p:nvPr/>
        </p:nvCxnSpPr>
        <p:spPr>
          <a:xfrm>
            <a:off x="929802" y="2802338"/>
            <a:ext cx="2753139"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DB497B80-F7A4-EAD6-E4D6-885354275CBB}"/>
              </a:ext>
            </a:extLst>
          </p:cNvPr>
          <p:cNvSpPr/>
          <p:nvPr/>
        </p:nvSpPr>
        <p:spPr>
          <a:xfrm>
            <a:off x="1165320" y="1736821"/>
            <a:ext cx="930302" cy="787179"/>
          </a:xfrm>
          <a:prstGeom prst="cloud">
            <a:avLst/>
          </a:prstGeom>
          <a:solidFill>
            <a:schemeClr val="accent1">
              <a:alpha val="42456"/>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38" name="Right Brace 37">
            <a:extLst>
              <a:ext uri="{FF2B5EF4-FFF2-40B4-BE49-F238E27FC236}">
                <a16:creationId xmlns:a16="http://schemas.microsoft.com/office/drawing/2014/main" id="{31113EA7-07A6-00E0-DBD8-38CCFAEBC97B}"/>
              </a:ext>
            </a:extLst>
          </p:cNvPr>
          <p:cNvSpPr/>
          <p:nvPr/>
        </p:nvSpPr>
        <p:spPr>
          <a:xfrm rot="10800000">
            <a:off x="473495" y="1458483"/>
            <a:ext cx="456305" cy="1343851"/>
          </a:xfrm>
          <a:prstGeom prst="righ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a:p>
        </p:txBody>
      </p:sp>
      <p:sp>
        <p:nvSpPr>
          <p:cNvPr id="39" name="TextBox 38">
            <a:extLst>
              <a:ext uri="{FF2B5EF4-FFF2-40B4-BE49-F238E27FC236}">
                <a16:creationId xmlns:a16="http://schemas.microsoft.com/office/drawing/2014/main" id="{4AB7AE36-F961-48D8-5BE3-CD2438D067B8}"/>
              </a:ext>
            </a:extLst>
          </p:cNvPr>
          <p:cNvSpPr txBox="1"/>
          <p:nvPr/>
        </p:nvSpPr>
        <p:spPr>
          <a:xfrm rot="16200000">
            <a:off x="-260739" y="1991909"/>
            <a:ext cx="1148268" cy="276999"/>
          </a:xfrm>
          <a:prstGeom prst="rect">
            <a:avLst/>
          </a:prstGeom>
          <a:noFill/>
        </p:spPr>
        <p:txBody>
          <a:bodyPr wrap="square" rtlCol="0">
            <a:spAutoFit/>
          </a:bodyPr>
          <a:lstStyle/>
          <a:p>
            <a:pPr algn="ctr"/>
            <a:r>
              <a:rPr lang="en-US" sz="1200" dirty="0">
                <a:highlight>
                  <a:srgbClr val="FFFF00"/>
                </a:highlight>
                <a:latin typeface="Avenir Book" panose="02000503020000020003" pitchFamily="2" charset="0"/>
              </a:rPr>
              <a:t>d</a:t>
            </a:r>
            <a:r>
              <a:rPr lang="en-CO" sz="1200" dirty="0">
                <a:highlight>
                  <a:srgbClr val="FFFF00"/>
                </a:highlight>
                <a:latin typeface="Avenir Book" panose="02000503020000020003" pitchFamily="2" charset="0"/>
              </a:rPr>
              <a:t>x &gt;10 km</a:t>
            </a:r>
            <a:endParaRPr lang="en-CO" sz="2000" dirty="0">
              <a:highlight>
                <a:srgbClr val="FFFF00"/>
              </a:highlight>
              <a:latin typeface="Avenir Book" panose="02000503020000020003" pitchFamily="2" charset="0"/>
            </a:endParaRPr>
          </a:p>
        </p:txBody>
      </p:sp>
      <p:sp>
        <p:nvSpPr>
          <p:cNvPr id="40" name="Rectangle 39">
            <a:extLst>
              <a:ext uri="{FF2B5EF4-FFF2-40B4-BE49-F238E27FC236}">
                <a16:creationId xmlns:a16="http://schemas.microsoft.com/office/drawing/2014/main" id="{E4C01ED2-3572-1531-2347-ECD18C885440}"/>
              </a:ext>
            </a:extLst>
          </p:cNvPr>
          <p:cNvSpPr/>
          <p:nvPr/>
        </p:nvSpPr>
        <p:spPr>
          <a:xfrm>
            <a:off x="2306370" y="2802338"/>
            <a:ext cx="1376571" cy="1343854"/>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cxnSp>
        <p:nvCxnSpPr>
          <p:cNvPr id="41" name="Straight Connector 40">
            <a:extLst>
              <a:ext uri="{FF2B5EF4-FFF2-40B4-BE49-F238E27FC236}">
                <a16:creationId xmlns:a16="http://schemas.microsoft.com/office/drawing/2014/main" id="{0B0FAD4E-BDB1-2576-1F7A-7865AAEF2FB0}"/>
              </a:ext>
            </a:extLst>
          </p:cNvPr>
          <p:cNvCxnSpPr>
            <a:cxnSpLocks/>
          </p:cNvCxnSpPr>
          <p:nvPr/>
        </p:nvCxnSpPr>
        <p:spPr>
          <a:xfrm>
            <a:off x="2756117" y="2802338"/>
            <a:ext cx="0" cy="134385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84C2E3-58CE-935B-09B9-429FA5C3863D}"/>
              </a:ext>
            </a:extLst>
          </p:cNvPr>
          <p:cNvCxnSpPr>
            <a:cxnSpLocks/>
          </p:cNvCxnSpPr>
          <p:nvPr/>
        </p:nvCxnSpPr>
        <p:spPr>
          <a:xfrm>
            <a:off x="3234521" y="2802338"/>
            <a:ext cx="0" cy="134385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28C60B3-FC16-E73B-DA71-3ED1F344C0F5}"/>
              </a:ext>
            </a:extLst>
          </p:cNvPr>
          <p:cNvCxnSpPr>
            <a:cxnSpLocks/>
          </p:cNvCxnSpPr>
          <p:nvPr/>
        </p:nvCxnSpPr>
        <p:spPr>
          <a:xfrm>
            <a:off x="2306370" y="3225082"/>
            <a:ext cx="137657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1C0670D-B45C-8AE7-FC21-FC55712C3B10}"/>
              </a:ext>
            </a:extLst>
          </p:cNvPr>
          <p:cNvCxnSpPr>
            <a:cxnSpLocks/>
          </p:cNvCxnSpPr>
          <p:nvPr/>
        </p:nvCxnSpPr>
        <p:spPr>
          <a:xfrm>
            <a:off x="2306370" y="3671680"/>
            <a:ext cx="137657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Cloud 48">
            <a:extLst>
              <a:ext uri="{FF2B5EF4-FFF2-40B4-BE49-F238E27FC236}">
                <a16:creationId xmlns:a16="http://schemas.microsoft.com/office/drawing/2014/main" id="{0103D4C6-771B-A652-AB01-72265250A838}"/>
              </a:ext>
            </a:extLst>
          </p:cNvPr>
          <p:cNvSpPr/>
          <p:nvPr/>
        </p:nvSpPr>
        <p:spPr>
          <a:xfrm>
            <a:off x="2529506" y="3057338"/>
            <a:ext cx="930302" cy="787179"/>
          </a:xfrm>
          <a:prstGeom prst="cloud">
            <a:avLst/>
          </a:prstGeom>
          <a:solidFill>
            <a:schemeClr val="accent1">
              <a:alpha val="42456"/>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50" name="Right Brace 49">
            <a:extLst>
              <a:ext uri="{FF2B5EF4-FFF2-40B4-BE49-F238E27FC236}">
                <a16:creationId xmlns:a16="http://schemas.microsoft.com/office/drawing/2014/main" id="{96AB12DA-4E5C-2A0A-1D29-219A7932BC61}"/>
              </a:ext>
            </a:extLst>
          </p:cNvPr>
          <p:cNvSpPr/>
          <p:nvPr/>
        </p:nvSpPr>
        <p:spPr>
          <a:xfrm rot="5400000">
            <a:off x="2411776" y="4056892"/>
            <a:ext cx="238892" cy="449707"/>
          </a:xfrm>
          <a:prstGeom prst="righ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O"/>
          </a:p>
        </p:txBody>
      </p:sp>
      <p:sp>
        <p:nvSpPr>
          <p:cNvPr id="53" name="TextBox 52">
            <a:extLst>
              <a:ext uri="{FF2B5EF4-FFF2-40B4-BE49-F238E27FC236}">
                <a16:creationId xmlns:a16="http://schemas.microsoft.com/office/drawing/2014/main" id="{B0380267-0CA0-7435-5B9F-434EA81D0A2C}"/>
              </a:ext>
            </a:extLst>
          </p:cNvPr>
          <p:cNvSpPr txBox="1"/>
          <p:nvPr/>
        </p:nvSpPr>
        <p:spPr>
          <a:xfrm>
            <a:off x="2327515" y="4430435"/>
            <a:ext cx="403981" cy="276999"/>
          </a:xfrm>
          <a:prstGeom prst="rect">
            <a:avLst/>
          </a:prstGeom>
          <a:noFill/>
        </p:spPr>
        <p:txBody>
          <a:bodyPr wrap="square" rtlCol="0">
            <a:spAutoFit/>
          </a:bodyPr>
          <a:lstStyle/>
          <a:p>
            <a:pPr algn="ctr"/>
            <a:r>
              <a:rPr lang="en-CO" sz="1200" dirty="0">
                <a:latin typeface="Avenir Book" panose="02000503020000020003" pitchFamily="2" charset="0"/>
              </a:rPr>
              <a:t>dx</a:t>
            </a:r>
            <a:endParaRPr lang="en-CO" sz="2000" dirty="0">
              <a:latin typeface="Avenir Book" panose="02000503020000020003" pitchFamily="2" charset="0"/>
            </a:endParaRPr>
          </a:p>
        </p:txBody>
      </p:sp>
      <p:sp>
        <p:nvSpPr>
          <p:cNvPr id="5" name="TextBox 4">
            <a:extLst>
              <a:ext uri="{FF2B5EF4-FFF2-40B4-BE49-F238E27FC236}">
                <a16:creationId xmlns:a16="http://schemas.microsoft.com/office/drawing/2014/main" id="{9AE15D5C-6871-C1E4-FF94-52CA565A3052}"/>
              </a:ext>
            </a:extLst>
          </p:cNvPr>
          <p:cNvSpPr txBox="1"/>
          <p:nvPr/>
        </p:nvSpPr>
        <p:spPr>
          <a:xfrm>
            <a:off x="4160848" y="1180145"/>
            <a:ext cx="4572000" cy="3293209"/>
          </a:xfrm>
          <a:prstGeom prst="rect">
            <a:avLst/>
          </a:prstGeom>
          <a:noFill/>
        </p:spPr>
        <p:txBody>
          <a:bodyPr wrap="square">
            <a:spAutoFit/>
          </a:bodyPr>
          <a:lstStyle/>
          <a:p>
            <a:r>
              <a:rPr lang="en-US" sz="1600" b="1" dirty="0">
                <a:latin typeface="Avenir Book" panose="02000503020000020003" pitchFamily="2" charset="0"/>
              </a:rPr>
              <a:t>Recommendations about use:</a:t>
            </a:r>
          </a:p>
          <a:p>
            <a:r>
              <a:rPr lang="en-US" sz="1600" dirty="0">
                <a:latin typeface="Avenir Book" panose="02000503020000020003" pitchFamily="2" charset="0"/>
              </a:rPr>
              <a:t> </a:t>
            </a:r>
          </a:p>
          <a:p>
            <a:pPr marL="285750" indent="-285750">
              <a:buFont typeface="Arial" panose="020B0604020202020204" pitchFamily="34" charset="0"/>
              <a:buChar char="•"/>
            </a:pPr>
            <a:r>
              <a:rPr lang="en-US" sz="1600" dirty="0">
                <a:latin typeface="Avenir Book" panose="02000503020000020003" pitchFamily="2" charset="0"/>
              </a:rPr>
              <a:t>For dx ≥ 10 km: probably need cumulus scheme </a:t>
            </a:r>
          </a:p>
          <a:p>
            <a:endParaRPr lang="en-US" sz="1600" dirty="0">
              <a:latin typeface="Avenir Book" panose="02000503020000020003" pitchFamily="2" charset="0"/>
            </a:endParaRPr>
          </a:p>
          <a:p>
            <a:pPr marL="285750" indent="-285750">
              <a:buFont typeface="Arial" panose="020B0604020202020204" pitchFamily="34" charset="0"/>
              <a:buChar char="•"/>
            </a:pPr>
            <a:r>
              <a:rPr lang="en-US" sz="1600" dirty="0">
                <a:latin typeface="Avenir Book" panose="02000503020000020003" pitchFamily="2" charset="0"/>
              </a:rPr>
              <a:t>For dx ≤ 3 km: probably do not need scheme  However, there are cases where the earlier triggering of convection by cumulus schemes help</a:t>
            </a:r>
          </a:p>
          <a:p>
            <a:pPr marL="285750" indent="-285750">
              <a:buFont typeface="Arial" panose="020B0604020202020204" pitchFamily="34" charset="0"/>
              <a:buChar char="•"/>
            </a:pPr>
            <a:endParaRPr lang="en-US" sz="1600" dirty="0">
              <a:latin typeface="Avenir Book" panose="02000503020000020003" pitchFamily="2" charset="0"/>
            </a:endParaRPr>
          </a:p>
          <a:p>
            <a:pPr marL="285750" indent="-285750">
              <a:buFont typeface="Arial" panose="020B0604020202020204" pitchFamily="34" charset="0"/>
              <a:buChar char="•"/>
            </a:pPr>
            <a:r>
              <a:rPr lang="en-US" sz="1600" dirty="0">
                <a:latin typeface="Avenir Book" panose="02000503020000020003" pitchFamily="2" charset="0"/>
              </a:rPr>
              <a:t>For dx=3-10 km:  No schemes are specifically designed with this range of scales in mind</a:t>
            </a:r>
            <a:endParaRPr lang="en-CO" sz="1600" dirty="0">
              <a:latin typeface="Avenir Book" panose="02000503020000020003" pitchFamily="2" charset="0"/>
            </a:endParaRPr>
          </a:p>
        </p:txBody>
      </p:sp>
      <p:sp>
        <p:nvSpPr>
          <p:cNvPr id="8" name="TextBox 7">
            <a:extLst>
              <a:ext uri="{FF2B5EF4-FFF2-40B4-BE49-F238E27FC236}">
                <a16:creationId xmlns:a16="http://schemas.microsoft.com/office/drawing/2014/main" id="{5BA344AA-9A2F-E0C5-158C-15480058CBE4}"/>
              </a:ext>
            </a:extLst>
          </p:cNvPr>
          <p:cNvSpPr txBox="1"/>
          <p:nvPr/>
        </p:nvSpPr>
        <p:spPr>
          <a:xfrm>
            <a:off x="1955371" y="4679619"/>
            <a:ext cx="1148268" cy="276999"/>
          </a:xfrm>
          <a:prstGeom prst="rect">
            <a:avLst/>
          </a:prstGeom>
          <a:noFill/>
        </p:spPr>
        <p:txBody>
          <a:bodyPr wrap="square" rtlCol="0">
            <a:spAutoFit/>
          </a:bodyPr>
          <a:lstStyle/>
          <a:p>
            <a:pPr algn="ctr"/>
            <a:r>
              <a:rPr lang="en-US" sz="1200" dirty="0">
                <a:highlight>
                  <a:srgbClr val="FFFF00"/>
                </a:highlight>
                <a:latin typeface="Avenir Book" panose="02000503020000020003" pitchFamily="2" charset="0"/>
              </a:rPr>
              <a:t>d</a:t>
            </a:r>
            <a:r>
              <a:rPr lang="en-CO" sz="1200" dirty="0">
                <a:highlight>
                  <a:srgbClr val="FFFF00"/>
                </a:highlight>
                <a:latin typeface="Avenir Book" panose="02000503020000020003" pitchFamily="2" charset="0"/>
              </a:rPr>
              <a:t>x &lt;3 km</a:t>
            </a:r>
            <a:endParaRPr lang="en-CO" sz="2000" dirty="0">
              <a:highlight>
                <a:srgbClr val="FFFF00"/>
              </a:highlight>
              <a:latin typeface="Avenir Book" panose="02000503020000020003" pitchFamily="2" charset="0"/>
            </a:endParaRPr>
          </a:p>
        </p:txBody>
      </p:sp>
    </p:spTree>
    <p:extLst>
      <p:ext uri="{BB962C8B-B14F-4D97-AF65-F5344CB8AC3E}">
        <p14:creationId xmlns:p14="http://schemas.microsoft.com/office/powerpoint/2010/main" val="4032336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139;p26">
            <a:extLst>
              <a:ext uri="{FF2B5EF4-FFF2-40B4-BE49-F238E27FC236}">
                <a16:creationId xmlns:a16="http://schemas.microsoft.com/office/drawing/2014/main" id="{56AF16B2-E56D-901E-5E83-3F5297003DEE}"/>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6D64B68-C2E8-A413-2545-668D2CF956D7}"/>
              </a:ext>
            </a:extLst>
          </p:cNvPr>
          <p:cNvPicPr>
            <a:picLocks noChangeAspect="1"/>
          </p:cNvPicPr>
          <p:nvPr/>
        </p:nvPicPr>
        <p:blipFill>
          <a:blip r:embed="rId2"/>
          <a:stretch>
            <a:fillRect/>
          </a:stretch>
        </p:blipFill>
        <p:spPr>
          <a:xfrm>
            <a:off x="1483767" y="1008760"/>
            <a:ext cx="6279543" cy="4072350"/>
          </a:xfrm>
          <a:prstGeom prst="rect">
            <a:avLst/>
          </a:prstGeom>
        </p:spPr>
      </p:pic>
    </p:spTree>
    <p:extLst>
      <p:ext uri="{BB962C8B-B14F-4D97-AF65-F5344CB8AC3E}">
        <p14:creationId xmlns:p14="http://schemas.microsoft.com/office/powerpoint/2010/main" val="3432789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15C4CB6-9623-7209-629B-BC8B6B768E6D}"/>
              </a:ext>
            </a:extLst>
          </p:cNvPr>
          <p:cNvPicPr>
            <a:picLocks noChangeAspect="1"/>
          </p:cNvPicPr>
          <p:nvPr/>
        </p:nvPicPr>
        <p:blipFill>
          <a:blip r:embed="rId2"/>
          <a:stretch>
            <a:fillRect/>
          </a:stretch>
        </p:blipFill>
        <p:spPr>
          <a:xfrm>
            <a:off x="329667" y="859640"/>
            <a:ext cx="8417520" cy="4232272"/>
          </a:xfrm>
          <a:prstGeom prst="rect">
            <a:avLst/>
          </a:prstGeom>
        </p:spPr>
      </p:pic>
      <p:sp>
        <p:nvSpPr>
          <p:cNvPr id="4" name="Rectangle 3">
            <a:extLst>
              <a:ext uri="{FF2B5EF4-FFF2-40B4-BE49-F238E27FC236}">
                <a16:creationId xmlns:a16="http://schemas.microsoft.com/office/drawing/2014/main" id="{A80ACEB6-B70B-98CC-D465-3E05F9E2DB82}"/>
              </a:ext>
            </a:extLst>
          </p:cNvPr>
          <p:cNvSpPr/>
          <p:nvPr/>
        </p:nvSpPr>
        <p:spPr>
          <a:xfrm>
            <a:off x="714675" y="916389"/>
            <a:ext cx="3857325" cy="5352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5" name="Rectangle 4">
            <a:extLst>
              <a:ext uri="{FF2B5EF4-FFF2-40B4-BE49-F238E27FC236}">
                <a16:creationId xmlns:a16="http://schemas.microsoft.com/office/drawing/2014/main" id="{299C9A1B-281B-62B0-BB32-C480E344B664}"/>
              </a:ext>
            </a:extLst>
          </p:cNvPr>
          <p:cNvSpPr/>
          <p:nvPr/>
        </p:nvSpPr>
        <p:spPr>
          <a:xfrm>
            <a:off x="4974975" y="827961"/>
            <a:ext cx="3857325" cy="5352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6" name="Google Shape;139;p26">
            <a:extLst>
              <a:ext uri="{FF2B5EF4-FFF2-40B4-BE49-F238E27FC236}">
                <a16:creationId xmlns:a16="http://schemas.microsoft.com/office/drawing/2014/main" id="{56AF16B2-E56D-901E-5E83-3F5297003DEE}"/>
              </a:ext>
            </a:extLst>
          </p:cNvPr>
          <p:cNvSpPr txBox="1">
            <a:spLocks noGrp="1"/>
          </p:cNvSpPr>
          <p:nvPr>
            <p:ph type="title"/>
          </p:nvPr>
        </p:nvSpPr>
        <p:spPr>
          <a:xfrm>
            <a:off x="139323" y="827961"/>
            <a:ext cx="5008028" cy="724711"/>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 sz="3200" kern="1200" dirty="0">
                <a:solidFill>
                  <a:srgbClr val="304B72"/>
                </a:solidFill>
                <a:latin typeface="Avenir Book" panose="02000503020000020003" pitchFamily="2" charset="0"/>
                <a:ea typeface="+mn-ea"/>
                <a:cs typeface="+mn-cs"/>
              </a:rPr>
              <a:t>Kain Fritsch </a:t>
            </a:r>
            <a:endParaRPr sz="3200" kern="1200" dirty="0">
              <a:solidFill>
                <a:srgbClr val="304B72"/>
              </a:solidFill>
              <a:latin typeface="Avenir Book" panose="02000503020000020003" pitchFamily="2" charset="0"/>
              <a:ea typeface="+mn-ea"/>
              <a:cs typeface="+mn-cs"/>
            </a:endParaRPr>
          </a:p>
        </p:txBody>
      </p:sp>
      <p:sp>
        <p:nvSpPr>
          <p:cNvPr id="8" name="Google Shape;139;p26">
            <a:extLst>
              <a:ext uri="{FF2B5EF4-FFF2-40B4-BE49-F238E27FC236}">
                <a16:creationId xmlns:a16="http://schemas.microsoft.com/office/drawing/2014/main" id="{56F680CA-FB3C-7994-5E6D-33DB51D65164}"/>
              </a:ext>
            </a:extLst>
          </p:cNvPr>
          <p:cNvSpPr txBox="1">
            <a:spLocks/>
          </p:cNvSpPr>
          <p:nvPr/>
        </p:nvSpPr>
        <p:spPr>
          <a:xfrm>
            <a:off x="4211431" y="853437"/>
            <a:ext cx="5008028" cy="72471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kern="1200" dirty="0" err="1">
                <a:solidFill>
                  <a:srgbClr val="304B72"/>
                </a:solidFill>
                <a:latin typeface="Avenir Book" panose="02000503020000020003" pitchFamily="2" charset="0"/>
                <a:ea typeface="+mn-ea"/>
                <a:cs typeface="+mn-cs"/>
              </a:rPr>
              <a:t>Tiedke</a:t>
            </a:r>
            <a:endParaRPr lang="en-US" sz="3200" kern="1200" dirty="0">
              <a:solidFill>
                <a:srgbClr val="304B72"/>
              </a:solidFill>
              <a:latin typeface="Avenir Book" panose="02000503020000020003" pitchFamily="2" charset="0"/>
              <a:ea typeface="+mn-ea"/>
              <a:cs typeface="+mn-cs"/>
            </a:endParaRPr>
          </a:p>
        </p:txBody>
      </p:sp>
    </p:spTree>
    <p:extLst>
      <p:ext uri="{BB962C8B-B14F-4D97-AF65-F5344CB8AC3E}">
        <p14:creationId xmlns:p14="http://schemas.microsoft.com/office/powerpoint/2010/main" val="37534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11700" y="572213"/>
            <a:ext cx="8520600" cy="707450"/>
          </a:xfrm>
          <a:prstGeom prst="rect">
            <a:avLst/>
          </a:prstGeom>
        </p:spPr>
        <p:txBody>
          <a:bodyPr spcFirstLastPara="1" wrap="square" lIns="91425" tIns="91425" rIns="91425" bIns="91425" anchor="t" anchorCtr="0">
            <a:normAutofit/>
          </a:bodyPr>
          <a:lstStyle/>
          <a:p>
            <a:pPr algn="r"/>
            <a:r>
              <a:rPr lang="es-ES_tradnl" kern="1200" dirty="0">
                <a:solidFill>
                  <a:srgbClr val="304B72"/>
                </a:solidFill>
                <a:latin typeface="Avenir Book" panose="02000503020000020003" pitchFamily="2" charset="0"/>
                <a:ea typeface="+mn-ea"/>
                <a:cs typeface="+mn-cs"/>
              </a:rPr>
              <a:t>Resultados de mi primera parametrización</a:t>
            </a:r>
          </a:p>
        </p:txBody>
      </p:sp>
      <p:cxnSp>
        <p:nvCxnSpPr>
          <p:cNvPr id="2" name="Straight Connector 1">
            <a:extLst>
              <a:ext uri="{FF2B5EF4-FFF2-40B4-BE49-F238E27FC236}">
                <a16:creationId xmlns:a16="http://schemas.microsoft.com/office/drawing/2014/main" id="{E9B9B033-C5F2-B05A-41C4-AD83125D4840}"/>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508680B-47F5-0439-B146-4ED40D79EF39}"/>
              </a:ext>
            </a:extLst>
          </p:cNvPr>
          <p:cNvPicPr>
            <a:picLocks noChangeAspect="1"/>
          </p:cNvPicPr>
          <p:nvPr/>
        </p:nvPicPr>
        <p:blipFill>
          <a:blip r:embed="rId3"/>
          <a:stretch>
            <a:fillRect/>
          </a:stretch>
        </p:blipFill>
        <p:spPr>
          <a:xfrm>
            <a:off x="100584" y="1591058"/>
            <a:ext cx="8942832" cy="283352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55F73855-1109-6464-4FDE-7A14B57568CE}"/>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B643C172-52D2-942E-5A36-C5BD41B84077}"/>
              </a:ext>
            </a:extLst>
          </p:cNvPr>
          <p:cNvSpPr txBox="1">
            <a:spLocks noGrp="1"/>
          </p:cNvSpPr>
          <p:nvPr>
            <p:ph type="title"/>
          </p:nvPr>
        </p:nvSpPr>
        <p:spPr>
          <a:xfrm>
            <a:off x="311700" y="662709"/>
            <a:ext cx="85206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sz="3600" kern="1200" dirty="0">
                <a:solidFill>
                  <a:srgbClr val="304B72"/>
                </a:solidFill>
                <a:latin typeface="Avenir Book" panose="02000503020000020003" pitchFamily="2" charset="0"/>
                <a:ea typeface="+mn-ea"/>
                <a:cs typeface="+mn-cs"/>
              </a:rPr>
              <a:t>CUDT</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CE8298B7-7E4F-D37E-F7CC-C45C3B702BE9}"/>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4ABFF5-9AFC-CED9-B331-B1FFDB0E0E9E}"/>
              </a:ext>
            </a:extLst>
          </p:cNvPr>
          <p:cNvSpPr txBox="1"/>
          <p:nvPr/>
        </p:nvSpPr>
        <p:spPr>
          <a:xfrm>
            <a:off x="507619" y="1786920"/>
            <a:ext cx="8417520" cy="1569660"/>
          </a:xfrm>
          <a:prstGeom prst="rect">
            <a:avLst/>
          </a:prstGeom>
          <a:noFill/>
        </p:spPr>
        <p:txBody>
          <a:bodyPr wrap="square">
            <a:spAutoFit/>
          </a:bodyPr>
          <a:lstStyle/>
          <a:p>
            <a:r>
              <a:rPr lang="en-US" sz="2400" b="1" dirty="0">
                <a:latin typeface="Avenir Book" panose="02000503020000020003" pitchFamily="2" charset="0"/>
              </a:rPr>
              <a:t>Cumulus time-step recommendation </a:t>
            </a:r>
          </a:p>
          <a:p>
            <a:endParaRPr lang="en-US" sz="2400" dirty="0">
              <a:latin typeface="Avenir Book" panose="02000503020000020003" pitchFamily="2" charset="0"/>
            </a:endParaRPr>
          </a:p>
          <a:p>
            <a:pPr marL="342900" indent="-342900">
              <a:buFont typeface="Arial" panose="020B0604020202020204" pitchFamily="34" charset="0"/>
              <a:buChar char="•"/>
            </a:pPr>
            <a:r>
              <a:rPr lang="en-US" sz="2400" dirty="0">
                <a:latin typeface="Avenir Book" panose="02000503020000020003" pitchFamily="2" charset="0"/>
              </a:rPr>
              <a:t>Time steps between cumulus scheme calls</a:t>
            </a:r>
          </a:p>
          <a:p>
            <a:pPr marL="342900" indent="-342900">
              <a:buFont typeface="Arial" panose="020B0604020202020204" pitchFamily="34" charset="0"/>
              <a:buChar char="•"/>
            </a:pPr>
            <a:r>
              <a:rPr lang="en-US" sz="2400" dirty="0">
                <a:latin typeface="Avenir Book" panose="02000503020000020003" pitchFamily="2" charset="0"/>
              </a:rPr>
              <a:t>Typical value is 5 minutes</a:t>
            </a:r>
          </a:p>
        </p:txBody>
      </p:sp>
    </p:spTree>
    <p:extLst>
      <p:ext uri="{BB962C8B-B14F-4D97-AF65-F5344CB8AC3E}">
        <p14:creationId xmlns:p14="http://schemas.microsoft.com/office/powerpoint/2010/main" val="1382026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080D71AD-5AF3-AE3B-EDFB-48297EEF8AE1}"/>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D5996861-3A6E-2D1D-AB1D-1247AD24DE42}"/>
              </a:ext>
            </a:extLst>
          </p:cNvPr>
          <p:cNvSpPr txBox="1">
            <a:spLocks noGrp="1"/>
          </p:cNvSpPr>
          <p:nvPr>
            <p:ph type="title"/>
          </p:nvPr>
        </p:nvSpPr>
        <p:spPr>
          <a:xfrm>
            <a:off x="311700" y="680499"/>
            <a:ext cx="8520600" cy="572700"/>
          </a:xfrm>
          <a:prstGeom prst="rect">
            <a:avLst/>
          </a:prstGeom>
        </p:spPr>
        <p:txBody>
          <a:bodyPr spcFirstLastPara="1" wrap="square" lIns="91425" tIns="91425" rIns="91425" bIns="91425" anchor="t" anchorCtr="0">
            <a:normAutofit fontScale="90000"/>
          </a:bodyPr>
          <a:lstStyle/>
          <a:p>
            <a:pPr algn="r"/>
            <a:r>
              <a:rPr lang="es" kern="1200" dirty="0">
                <a:solidFill>
                  <a:srgbClr val="304B72"/>
                </a:solidFill>
                <a:latin typeface="Avenir Book" panose="02000503020000020003" pitchFamily="2" charset="0"/>
                <a:ea typeface="+mn-ea"/>
                <a:cs typeface="+mn-cs"/>
              </a:rPr>
              <a:t>CUMULUS - </a:t>
            </a:r>
            <a:r>
              <a:rPr lang="en-US" kern="1200" dirty="0">
                <a:solidFill>
                  <a:srgbClr val="304B72"/>
                </a:solidFill>
                <a:latin typeface="Avenir Book" panose="02000503020000020003" pitchFamily="2" charset="0"/>
                <a:ea typeface="+mn-ea"/>
                <a:cs typeface="+mn-cs"/>
              </a:rPr>
              <a:t>Explicit Convection</a:t>
            </a:r>
            <a:br>
              <a:rPr lang="en-US" b="0" i="0" dirty="0">
                <a:solidFill>
                  <a:srgbClr val="333333"/>
                </a:solidFill>
                <a:effectLst/>
                <a:latin typeface="futurapro-normal"/>
              </a:rPr>
            </a:br>
            <a:br>
              <a:rPr lang="en-US" dirty="0"/>
            </a:b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4918DCCA-096C-4248-E833-B1384C7AD5BF}"/>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AB89C3-5AEA-7ED5-1A92-6FE668EB60C5}"/>
              </a:ext>
            </a:extLst>
          </p:cNvPr>
          <p:cNvSpPr txBox="1"/>
          <p:nvPr/>
        </p:nvSpPr>
        <p:spPr>
          <a:xfrm>
            <a:off x="471423" y="1858976"/>
            <a:ext cx="8417521" cy="2554545"/>
          </a:xfrm>
          <a:prstGeom prst="rect">
            <a:avLst/>
          </a:prstGeom>
          <a:noFill/>
        </p:spPr>
        <p:txBody>
          <a:bodyPr wrap="square">
            <a:spAutoFit/>
          </a:bodyPr>
          <a:lstStyle/>
          <a:p>
            <a:pPr algn="l"/>
            <a:r>
              <a:rPr lang="en-US" sz="1600" dirty="0">
                <a:solidFill>
                  <a:schemeClr val="accent2">
                    <a:lumMod val="75000"/>
                    <a:lumOff val="25000"/>
                  </a:schemeClr>
                </a:solidFill>
                <a:latin typeface="Avenir Book" panose="02000503020000020003" pitchFamily="2" charset="0"/>
              </a:rPr>
              <a:t>However, high-resolution (one- to two-km) nonhydrostatic models can be run without CP schemes because the grid spacings </a:t>
            </a:r>
            <a:r>
              <a:rPr lang="en-US" sz="1600" dirty="0">
                <a:solidFill>
                  <a:schemeClr val="accent2">
                    <a:lumMod val="75000"/>
                    <a:lumOff val="25000"/>
                  </a:schemeClr>
                </a:solidFill>
                <a:highlight>
                  <a:srgbClr val="00FFFF"/>
                </a:highlight>
                <a:latin typeface="Avenir Book" panose="02000503020000020003" pitchFamily="2" charset="0"/>
              </a:rPr>
              <a:t>are small enough to begin to resolve convective motions</a:t>
            </a:r>
            <a:r>
              <a:rPr lang="en-US" sz="1600" dirty="0">
                <a:solidFill>
                  <a:schemeClr val="accent2">
                    <a:lumMod val="75000"/>
                    <a:lumOff val="25000"/>
                  </a:schemeClr>
                </a:solidFill>
                <a:latin typeface="Avenir Book" panose="02000503020000020003" pitchFamily="2" charset="0"/>
              </a:rPr>
              <a:t>. For example, the resolution can be fine enough that entire </a:t>
            </a:r>
            <a:r>
              <a:rPr lang="en-US" sz="1600" dirty="0">
                <a:solidFill>
                  <a:schemeClr val="accent2">
                    <a:lumMod val="75000"/>
                    <a:lumOff val="25000"/>
                  </a:schemeClr>
                </a:solidFill>
                <a:highlight>
                  <a:srgbClr val="00FFFF"/>
                </a:highlight>
                <a:latin typeface="Avenir Book" panose="02000503020000020003" pitchFamily="2" charset="0"/>
              </a:rPr>
              <a:t>grid boxes can be filled with updraft air and condensate while others are filled with downdrafts</a:t>
            </a:r>
            <a:r>
              <a:rPr lang="en-US" sz="1600" dirty="0">
                <a:solidFill>
                  <a:schemeClr val="accent2">
                    <a:lumMod val="75000"/>
                    <a:lumOff val="25000"/>
                  </a:schemeClr>
                </a:solidFill>
                <a:latin typeface="Avenir Book" panose="02000503020000020003" pitchFamily="2" charset="0"/>
              </a:rPr>
              <a:t>. </a:t>
            </a:r>
          </a:p>
          <a:p>
            <a:pPr algn="l"/>
            <a:endParaRPr lang="en-US" sz="1600" dirty="0">
              <a:solidFill>
                <a:schemeClr val="accent2">
                  <a:lumMod val="75000"/>
                  <a:lumOff val="25000"/>
                </a:schemeClr>
              </a:solidFill>
              <a:latin typeface="Avenir Book" panose="02000503020000020003" pitchFamily="2" charset="0"/>
            </a:endParaRPr>
          </a:p>
          <a:p>
            <a:pPr algn="l"/>
            <a:r>
              <a:rPr lang="en-US" sz="1600" dirty="0">
                <a:solidFill>
                  <a:schemeClr val="accent2">
                    <a:lumMod val="75000"/>
                    <a:lumOff val="25000"/>
                  </a:schemeClr>
                </a:solidFill>
                <a:latin typeface="Avenir Book" panose="02000503020000020003" pitchFamily="2" charset="0"/>
              </a:rPr>
              <a:t>A rapid and tight coupling between the dynamics and the microphysics scheme results in</a:t>
            </a:r>
          </a:p>
          <a:p>
            <a:pPr algn="l"/>
            <a:endParaRPr lang="en-US" sz="1600" dirty="0">
              <a:solidFill>
                <a:schemeClr val="accent2">
                  <a:lumMod val="75000"/>
                  <a:lumOff val="25000"/>
                </a:schemeClr>
              </a:solidFill>
              <a:latin typeface="Avenir Book" panose="02000503020000020003" pitchFamily="2" charset="0"/>
            </a:endParaRPr>
          </a:p>
          <a:p>
            <a:pPr marL="285750" indent="-285750" algn="l">
              <a:buFont typeface="Arial" panose="020B0604020202020204" pitchFamily="34" charset="0"/>
              <a:buChar char="•"/>
            </a:pPr>
            <a:r>
              <a:rPr lang="en-US" sz="1600" dirty="0">
                <a:solidFill>
                  <a:schemeClr val="accent2">
                    <a:lumMod val="75000"/>
                    <a:lumOff val="25000"/>
                  </a:schemeClr>
                </a:solidFill>
                <a:latin typeface="Avenir Book" panose="02000503020000020003" pitchFamily="2" charset="0"/>
              </a:rPr>
              <a:t>Explicitly simulated updrafts strong enough to lift hydrometeors up to the equilibrium level</a:t>
            </a:r>
          </a:p>
          <a:p>
            <a:pPr marL="285750" indent="-285750" algn="l">
              <a:buFont typeface="Arial" panose="020B0604020202020204" pitchFamily="34" charset="0"/>
              <a:buChar char="•"/>
            </a:pPr>
            <a:r>
              <a:rPr lang="en-US" sz="1600" dirty="0">
                <a:solidFill>
                  <a:schemeClr val="accent2">
                    <a:lumMod val="75000"/>
                    <a:lumOff val="25000"/>
                  </a:schemeClr>
                </a:solidFill>
                <a:latin typeface="Avenir Book" panose="02000503020000020003" pitchFamily="2" charset="0"/>
              </a:rPr>
              <a:t>Explicitly simulated downdrafts and their accompanying gust fronts</a:t>
            </a:r>
          </a:p>
        </p:txBody>
      </p:sp>
    </p:spTree>
    <p:extLst>
      <p:ext uri="{BB962C8B-B14F-4D97-AF65-F5344CB8AC3E}">
        <p14:creationId xmlns:p14="http://schemas.microsoft.com/office/powerpoint/2010/main" val="1686763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139;p26">
            <a:extLst>
              <a:ext uri="{FF2B5EF4-FFF2-40B4-BE49-F238E27FC236}">
                <a16:creationId xmlns:a16="http://schemas.microsoft.com/office/drawing/2014/main" id="{56AF16B2-E56D-901E-5E83-3F5297003DEE}"/>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26323D6-487C-93E4-A4F7-52A451F1E248}"/>
              </a:ext>
            </a:extLst>
          </p:cNvPr>
          <p:cNvPicPr>
            <a:picLocks noChangeAspect="1"/>
          </p:cNvPicPr>
          <p:nvPr/>
        </p:nvPicPr>
        <p:blipFill>
          <a:blip r:embed="rId2"/>
          <a:stretch>
            <a:fillRect/>
          </a:stretch>
        </p:blipFill>
        <p:spPr>
          <a:xfrm>
            <a:off x="1332837" y="956945"/>
            <a:ext cx="6478325" cy="4035769"/>
          </a:xfrm>
          <a:prstGeom prst="rect">
            <a:avLst/>
          </a:prstGeom>
        </p:spPr>
      </p:pic>
    </p:spTree>
    <p:extLst>
      <p:ext uri="{BB962C8B-B14F-4D97-AF65-F5344CB8AC3E}">
        <p14:creationId xmlns:p14="http://schemas.microsoft.com/office/powerpoint/2010/main" val="2749129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139;p26">
            <a:extLst>
              <a:ext uri="{FF2B5EF4-FFF2-40B4-BE49-F238E27FC236}">
                <a16:creationId xmlns:a16="http://schemas.microsoft.com/office/drawing/2014/main" id="{56AF16B2-E56D-901E-5E83-3F5297003DEE}"/>
              </a:ext>
            </a:extLst>
          </p:cNvPr>
          <p:cNvSpPr txBox="1">
            <a:spLocks noGrp="1"/>
          </p:cNvSpPr>
          <p:nvPr>
            <p:ph type="title"/>
          </p:nvPr>
        </p:nvSpPr>
        <p:spPr>
          <a:xfrm>
            <a:off x="3824272" y="436060"/>
            <a:ext cx="5008028"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Convection - Cumulus</a:t>
            </a:r>
            <a:endParaRPr kern="1200" dirty="0">
              <a:solidFill>
                <a:srgbClr val="304B72"/>
              </a:solidFill>
              <a:latin typeface="Avenir Book" panose="02000503020000020003" pitchFamily="2" charset="0"/>
              <a:ea typeface="+mn-ea"/>
              <a:cs typeface="+mn-cs"/>
            </a:endParaRPr>
          </a:p>
        </p:txBody>
      </p:sp>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342E9A-3CAD-47B4-5E7B-8AE745C62D99}"/>
              </a:ext>
            </a:extLst>
          </p:cNvPr>
          <p:cNvPicPr>
            <a:picLocks noChangeAspect="1"/>
          </p:cNvPicPr>
          <p:nvPr/>
        </p:nvPicPr>
        <p:blipFill>
          <a:blip r:embed="rId2"/>
          <a:stretch>
            <a:fillRect/>
          </a:stretch>
        </p:blipFill>
        <p:spPr>
          <a:xfrm>
            <a:off x="1368618" y="948862"/>
            <a:ext cx="6406763" cy="4125056"/>
          </a:xfrm>
          <a:prstGeom prst="rect">
            <a:avLst/>
          </a:prstGeom>
        </p:spPr>
      </p:pic>
    </p:spTree>
    <p:extLst>
      <p:ext uri="{BB962C8B-B14F-4D97-AF65-F5344CB8AC3E}">
        <p14:creationId xmlns:p14="http://schemas.microsoft.com/office/powerpoint/2010/main" val="3493968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354700"/>
            <a:ext cx="85206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s" kern="1200" dirty="0">
                <a:solidFill>
                  <a:srgbClr val="304B72"/>
                </a:solidFill>
                <a:latin typeface="Avenir Book" panose="02000503020000020003" pitchFamily="2" charset="0"/>
                <a:ea typeface="+mn-ea"/>
                <a:cs typeface="+mn-cs"/>
              </a:rPr>
              <a:t>CUMULUS</a:t>
            </a:r>
            <a:endParaRPr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AB4308F-F41B-E354-9AFE-6A721B28EC2B}"/>
              </a:ext>
            </a:extLst>
          </p:cNvPr>
          <p:cNvPicPr>
            <a:picLocks noChangeAspect="1"/>
          </p:cNvPicPr>
          <p:nvPr/>
        </p:nvPicPr>
        <p:blipFill>
          <a:blip r:embed="rId3"/>
          <a:stretch>
            <a:fillRect/>
          </a:stretch>
        </p:blipFill>
        <p:spPr>
          <a:xfrm>
            <a:off x="1796248" y="1654343"/>
            <a:ext cx="5397500" cy="1257300"/>
          </a:xfrm>
          <a:prstGeom prst="rect">
            <a:avLst/>
          </a:prstGeom>
        </p:spPr>
      </p:pic>
    </p:spTree>
    <p:extLst>
      <p:ext uri="{BB962C8B-B14F-4D97-AF65-F5344CB8AC3E}">
        <p14:creationId xmlns:p14="http://schemas.microsoft.com/office/powerpoint/2010/main" val="1446975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390802" y="1931374"/>
            <a:ext cx="8528022" cy="723275"/>
          </a:xfrm>
          <a:prstGeom prst="rect">
            <a:avLst/>
          </a:prstGeom>
          <a:noFill/>
        </p:spPr>
        <p:txBody>
          <a:bodyPr wrap="square">
            <a:spAutoFit/>
          </a:bodyPr>
          <a:lstStyle/>
          <a:p>
            <a:pPr algn="ctr"/>
            <a:r>
              <a:rPr lang="en-US" sz="4100" dirty="0">
                <a:solidFill>
                  <a:srgbClr val="304B72"/>
                </a:solidFill>
                <a:latin typeface="Avenir Book" panose="02000503020000020003" pitchFamily="2" charset="0"/>
              </a:rPr>
              <a:t>Shortwave - </a:t>
            </a:r>
            <a:r>
              <a:rPr lang="es" sz="4100" kern="1200" dirty="0">
                <a:solidFill>
                  <a:srgbClr val="304B72"/>
                </a:solidFill>
                <a:latin typeface="Avenir Book" panose="02000503020000020003" pitchFamily="2" charset="0"/>
                <a:ea typeface="+mn-ea"/>
                <a:cs typeface="+mn-cs"/>
              </a:rPr>
              <a:t>Longwave</a:t>
            </a:r>
            <a:r>
              <a:rPr lang="en-US" sz="4100" dirty="0">
                <a:solidFill>
                  <a:srgbClr val="304B72"/>
                </a:solidFill>
                <a:latin typeface="Avenir Book" panose="02000503020000020003" pitchFamily="2" charset="0"/>
              </a:rPr>
              <a:t> Radiation </a:t>
            </a: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021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3264DD-75BE-350E-31B3-D013EC8601FC}"/>
              </a:ext>
            </a:extLst>
          </p:cNvPr>
          <p:cNvPicPr>
            <a:picLocks noChangeAspect="1"/>
          </p:cNvPicPr>
          <p:nvPr/>
        </p:nvPicPr>
        <p:blipFill>
          <a:blip r:embed="rId3"/>
          <a:stretch>
            <a:fillRect/>
          </a:stretch>
        </p:blipFill>
        <p:spPr>
          <a:xfrm>
            <a:off x="1227667" y="632037"/>
            <a:ext cx="6688665" cy="3879426"/>
          </a:xfrm>
          <a:prstGeom prst="rect">
            <a:avLst/>
          </a:prstGeom>
        </p:spPr>
      </p:pic>
    </p:spTree>
    <p:extLst>
      <p:ext uri="{BB962C8B-B14F-4D97-AF65-F5344CB8AC3E}">
        <p14:creationId xmlns:p14="http://schemas.microsoft.com/office/powerpoint/2010/main" val="482509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3185236-67E6-3AE8-DE04-972B22A62347}"/>
              </a:ext>
            </a:extLst>
          </p:cNvPr>
          <p:cNvPicPr>
            <a:picLocks noChangeAspect="1"/>
          </p:cNvPicPr>
          <p:nvPr/>
        </p:nvPicPr>
        <p:blipFill>
          <a:blip r:embed="rId3"/>
          <a:stretch>
            <a:fillRect/>
          </a:stretch>
        </p:blipFill>
        <p:spPr>
          <a:xfrm>
            <a:off x="1543811" y="368033"/>
            <a:ext cx="6159456" cy="4407433"/>
          </a:xfrm>
          <a:prstGeom prst="rect">
            <a:avLst/>
          </a:prstGeom>
        </p:spPr>
      </p:pic>
    </p:spTree>
    <p:extLst>
      <p:ext uri="{BB962C8B-B14F-4D97-AF65-F5344CB8AC3E}">
        <p14:creationId xmlns:p14="http://schemas.microsoft.com/office/powerpoint/2010/main" val="2306488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3CD930-31C7-A8C4-3E50-6D12DF76D598}"/>
              </a:ext>
            </a:extLst>
          </p:cNvPr>
          <p:cNvPicPr>
            <a:picLocks noChangeAspect="1"/>
          </p:cNvPicPr>
          <p:nvPr/>
        </p:nvPicPr>
        <p:blipFill>
          <a:blip r:embed="rId3"/>
          <a:stretch>
            <a:fillRect/>
          </a:stretch>
        </p:blipFill>
        <p:spPr>
          <a:xfrm>
            <a:off x="357268" y="681187"/>
            <a:ext cx="8475032" cy="4102563"/>
          </a:xfrm>
          <a:prstGeom prst="rect">
            <a:avLst/>
          </a:prstGeom>
        </p:spPr>
      </p:pic>
    </p:spTree>
    <p:extLst>
      <p:ext uri="{BB962C8B-B14F-4D97-AF65-F5344CB8AC3E}">
        <p14:creationId xmlns:p14="http://schemas.microsoft.com/office/powerpoint/2010/main" val="744054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52491EB-F3F8-BBB8-D966-7B43E9343F69}"/>
              </a:ext>
            </a:extLst>
          </p:cNvPr>
          <p:cNvPicPr>
            <a:picLocks noChangeAspect="1"/>
          </p:cNvPicPr>
          <p:nvPr/>
        </p:nvPicPr>
        <p:blipFill>
          <a:blip r:embed="rId3"/>
          <a:stretch>
            <a:fillRect/>
          </a:stretch>
        </p:blipFill>
        <p:spPr>
          <a:xfrm>
            <a:off x="1155818" y="260817"/>
            <a:ext cx="6832363" cy="4726387"/>
          </a:xfrm>
          <a:prstGeom prst="rect">
            <a:avLst/>
          </a:prstGeom>
        </p:spPr>
      </p:pic>
    </p:spTree>
    <p:extLst>
      <p:ext uri="{BB962C8B-B14F-4D97-AF65-F5344CB8AC3E}">
        <p14:creationId xmlns:p14="http://schemas.microsoft.com/office/powerpoint/2010/main" val="130514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445025"/>
            <a:ext cx="8270400" cy="865050"/>
          </a:xfrm>
          <a:prstGeom prst="rect">
            <a:avLst/>
          </a:prstGeom>
        </p:spPr>
        <p:txBody>
          <a:bodyPr spcFirstLastPara="1" wrap="square" lIns="91425" tIns="91425" rIns="91425" bIns="91425" anchor="t" anchorCtr="0">
            <a:normAutofit/>
          </a:bodyPr>
          <a:lstStyle/>
          <a:p>
            <a:pPr marL="0" lvl="0" indent="0" algn="r" rtl="0">
              <a:lnSpc>
                <a:spcPct val="115000"/>
              </a:lnSpc>
              <a:spcBef>
                <a:spcPts val="0"/>
              </a:spcBef>
              <a:spcAft>
                <a:spcPts val="1200"/>
              </a:spcAft>
              <a:buClr>
                <a:schemeClr val="dk1"/>
              </a:buClr>
              <a:buSzPts val="1100"/>
              <a:buFont typeface="Arial"/>
              <a:buNone/>
            </a:pPr>
            <a:r>
              <a:rPr lang="es" kern="1200" dirty="0">
                <a:solidFill>
                  <a:srgbClr val="304B72"/>
                </a:solidFill>
                <a:latin typeface="Avenir Book" panose="02000503020000020003" pitchFamily="2" charset="0"/>
                <a:ea typeface="+mn-ea"/>
                <a:cs typeface="+mn-cs"/>
              </a:rPr>
              <a:t>WRF Parametrizaciones Físicas</a:t>
            </a:r>
            <a:endParaRPr kern="1200" dirty="0">
              <a:solidFill>
                <a:srgbClr val="304B72"/>
              </a:solidFill>
              <a:latin typeface="Avenir Book" panose="02000503020000020003" pitchFamily="2" charset="0"/>
              <a:ea typeface="+mn-ea"/>
              <a:cs typeface="+mn-cs"/>
            </a:endParaRPr>
          </a:p>
        </p:txBody>
      </p:sp>
      <p:sp>
        <p:nvSpPr>
          <p:cNvPr id="216" name="Google Shape;216;p36"/>
          <p:cNvSpPr txBox="1">
            <a:spLocks noGrp="1"/>
          </p:cNvSpPr>
          <p:nvPr>
            <p:ph type="body" idx="1"/>
          </p:nvPr>
        </p:nvSpPr>
        <p:spPr>
          <a:xfrm>
            <a:off x="595739" y="1243958"/>
            <a:ext cx="8055600" cy="3416400"/>
          </a:xfrm>
          <a:prstGeom prst="rect">
            <a:avLst/>
          </a:prstGeom>
        </p:spPr>
        <p:txBody>
          <a:bodyPr spcFirstLastPara="1" wrap="square" lIns="91425" tIns="91425" rIns="91425" bIns="91425" anchor="t" anchorCtr="0">
            <a:normAutofit fontScale="92500" lnSpcReduction="10000"/>
          </a:bodyPr>
          <a:lstStyle/>
          <a:p>
            <a:pPr marL="457200" lvl="0"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Radiación </a:t>
            </a:r>
            <a:endParaRPr sz="2400" dirty="0">
              <a:solidFill>
                <a:schemeClr val="dk1"/>
              </a:solidFill>
              <a:highlight>
                <a:schemeClr val="lt1"/>
              </a:highlight>
              <a:latin typeface="Avenir Book" panose="02000503020000020003" pitchFamily="2" charset="0"/>
              <a:cs typeface="Courier New"/>
            </a:endParaRPr>
          </a:p>
          <a:p>
            <a:pPr marL="914400" lvl="1"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Longwave (ra_lw_physics) </a:t>
            </a:r>
            <a:endParaRPr sz="2400" dirty="0">
              <a:solidFill>
                <a:schemeClr val="dk1"/>
              </a:solidFill>
              <a:highlight>
                <a:schemeClr val="lt1"/>
              </a:highlight>
              <a:latin typeface="Avenir Book" panose="02000503020000020003" pitchFamily="2" charset="0"/>
              <a:cs typeface="Courier New"/>
            </a:endParaRPr>
          </a:p>
          <a:p>
            <a:pPr marL="914400" lvl="1"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Shortwave (ra_sw_physics) </a:t>
            </a:r>
            <a:endParaRPr sz="2400" dirty="0">
              <a:solidFill>
                <a:schemeClr val="dk1"/>
              </a:solidFill>
              <a:highlight>
                <a:schemeClr val="lt1"/>
              </a:highlight>
              <a:latin typeface="Avenir Book" panose="02000503020000020003" pitchFamily="2" charset="0"/>
              <a:cs typeface="Courier New"/>
            </a:endParaRPr>
          </a:p>
          <a:p>
            <a:pPr marL="457200" lvl="0"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Surface interaction </a:t>
            </a:r>
          </a:p>
          <a:p>
            <a:pPr marL="914400" lvl="1" indent="-368300" algn="l" rtl="0">
              <a:spcBef>
                <a:spcPts val="0"/>
              </a:spcBef>
              <a:spcAft>
                <a:spcPts val="0"/>
              </a:spcAft>
              <a:buClr>
                <a:schemeClr val="dk1"/>
              </a:buClr>
              <a:buSzPts val="2200"/>
              <a:buChar char="○"/>
            </a:pPr>
            <a:r>
              <a:rPr lang="en-US" sz="2400" dirty="0">
                <a:solidFill>
                  <a:schemeClr val="dk1"/>
                </a:solidFill>
                <a:highlight>
                  <a:schemeClr val="lt1"/>
                </a:highlight>
                <a:latin typeface="Avenir Book" panose="02000503020000020003" pitchFamily="2" charset="0"/>
                <a:cs typeface="Courier New"/>
              </a:rPr>
              <a:t>Land surface models (</a:t>
            </a:r>
            <a:r>
              <a:rPr lang="en-US" sz="2400" dirty="0" err="1">
                <a:solidFill>
                  <a:schemeClr val="dk1"/>
                </a:solidFill>
                <a:highlight>
                  <a:schemeClr val="lt1"/>
                </a:highlight>
                <a:latin typeface="Avenir Book" panose="02000503020000020003" pitchFamily="2" charset="0"/>
                <a:cs typeface="Courier New"/>
              </a:rPr>
              <a:t>sf_surface_physics</a:t>
            </a:r>
            <a:r>
              <a:rPr lang="en-US" sz="2400" dirty="0">
                <a:solidFill>
                  <a:schemeClr val="dk1"/>
                </a:solidFill>
                <a:highlight>
                  <a:schemeClr val="lt1"/>
                </a:highlight>
                <a:latin typeface="Avenir Book" panose="02000503020000020003" pitchFamily="2" charset="0"/>
                <a:cs typeface="Courier New"/>
              </a:rPr>
              <a:t>) </a:t>
            </a:r>
          </a:p>
          <a:p>
            <a:pPr marL="914400" lvl="1" indent="-368300" algn="l" rtl="0">
              <a:spcBef>
                <a:spcPts val="0"/>
              </a:spcBef>
              <a:spcAft>
                <a:spcPts val="0"/>
              </a:spcAft>
              <a:buClr>
                <a:schemeClr val="dk1"/>
              </a:buClr>
              <a:buSzPts val="2200"/>
              <a:buChar char="○"/>
            </a:pPr>
            <a:r>
              <a:rPr lang="en-US" sz="2400" dirty="0">
                <a:solidFill>
                  <a:schemeClr val="dk1"/>
                </a:solidFill>
                <a:highlight>
                  <a:schemeClr val="lt1"/>
                </a:highlight>
                <a:latin typeface="Avenir Book" panose="02000503020000020003" pitchFamily="2" charset="0"/>
                <a:cs typeface="Courier New"/>
              </a:rPr>
              <a:t>Ocean surface  </a:t>
            </a:r>
            <a:endParaRPr sz="2400" dirty="0">
              <a:solidFill>
                <a:schemeClr val="dk1"/>
              </a:solidFill>
              <a:highlight>
                <a:schemeClr val="lt1"/>
              </a:highlight>
              <a:latin typeface="Avenir Book" panose="02000503020000020003" pitchFamily="2" charset="0"/>
              <a:cs typeface="Courier New"/>
            </a:endParaRPr>
          </a:p>
          <a:p>
            <a:pPr marL="457200" lvl="0"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PBL (bl_pbl_physics)</a:t>
            </a:r>
            <a:endParaRPr sz="2400" dirty="0">
              <a:solidFill>
                <a:schemeClr val="dk1"/>
              </a:solidFill>
              <a:highlight>
                <a:schemeClr val="lt1"/>
              </a:highlight>
              <a:latin typeface="Avenir Book" panose="02000503020000020003" pitchFamily="2" charset="0"/>
              <a:cs typeface="Courier New"/>
            </a:endParaRPr>
          </a:p>
          <a:p>
            <a:pPr marL="457200" lvl="0"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Cumulus (cu_physics)</a:t>
            </a:r>
            <a:endParaRPr sz="2400" dirty="0">
              <a:solidFill>
                <a:schemeClr val="dk1"/>
              </a:solidFill>
              <a:highlight>
                <a:schemeClr val="lt1"/>
              </a:highlight>
              <a:latin typeface="Avenir Book" panose="02000503020000020003" pitchFamily="2" charset="0"/>
              <a:cs typeface="Courier New"/>
            </a:endParaRPr>
          </a:p>
          <a:p>
            <a:pPr marL="457200" lvl="0" indent="-368300" algn="l" rtl="0">
              <a:spcBef>
                <a:spcPts val="0"/>
              </a:spcBef>
              <a:spcAft>
                <a:spcPts val="0"/>
              </a:spcAft>
              <a:buClr>
                <a:schemeClr val="dk1"/>
              </a:buClr>
              <a:buSzPts val="2200"/>
              <a:buChar char="●"/>
            </a:pPr>
            <a:r>
              <a:rPr lang="es" sz="2400" dirty="0">
                <a:solidFill>
                  <a:schemeClr val="dk1"/>
                </a:solidFill>
                <a:highlight>
                  <a:schemeClr val="lt1"/>
                </a:highlight>
                <a:latin typeface="Avenir Book" panose="02000503020000020003" pitchFamily="2" charset="0"/>
                <a:cs typeface="Courier New"/>
              </a:rPr>
              <a:t>Microphysics (mp_physics</a:t>
            </a:r>
            <a:endParaRPr sz="1900" dirty="0">
              <a:solidFill>
                <a:schemeClr val="dk1"/>
              </a:solidFill>
              <a:highlight>
                <a:schemeClr val="lt1"/>
              </a:highlight>
              <a:latin typeface="Avenir Book" panose="02000503020000020003" pitchFamily="2" charset="0"/>
              <a:cs typeface="Courier New"/>
            </a:endParaRPr>
          </a:p>
        </p:txBody>
      </p:sp>
      <p:cxnSp>
        <p:nvCxnSpPr>
          <p:cNvPr id="2" name="Straight Connector 1">
            <a:extLst>
              <a:ext uri="{FF2B5EF4-FFF2-40B4-BE49-F238E27FC236}">
                <a16:creationId xmlns:a16="http://schemas.microsoft.com/office/drawing/2014/main" id="{1BEA2046-0E65-CE33-07F6-32D730A1F60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109BCF5-31D7-6213-CC38-47FBC3854719}"/>
              </a:ext>
            </a:extLst>
          </p:cNvPr>
          <p:cNvPicPr>
            <a:picLocks noChangeAspect="1"/>
          </p:cNvPicPr>
          <p:nvPr/>
        </p:nvPicPr>
        <p:blipFill>
          <a:blip r:embed="rId3"/>
          <a:stretch>
            <a:fillRect/>
          </a:stretch>
        </p:blipFill>
        <p:spPr>
          <a:xfrm>
            <a:off x="1047754" y="375787"/>
            <a:ext cx="7151570" cy="4767713"/>
          </a:xfrm>
          <a:prstGeom prst="rect">
            <a:avLst/>
          </a:prstGeom>
        </p:spPr>
      </p:pic>
    </p:spTree>
    <p:extLst>
      <p:ext uri="{BB962C8B-B14F-4D97-AF65-F5344CB8AC3E}">
        <p14:creationId xmlns:p14="http://schemas.microsoft.com/office/powerpoint/2010/main" val="1379465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Shortwave - Longwave radiation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90E1D7-82FA-81F7-5225-0F5053B307C4}"/>
              </a:ext>
            </a:extLst>
          </p:cNvPr>
          <p:cNvSpPr txBox="1"/>
          <p:nvPr/>
        </p:nvSpPr>
        <p:spPr>
          <a:xfrm>
            <a:off x="414778" y="1250357"/>
            <a:ext cx="8417521" cy="2862322"/>
          </a:xfrm>
          <a:prstGeom prst="rect">
            <a:avLst/>
          </a:prstGeom>
          <a:noFill/>
        </p:spPr>
        <p:txBody>
          <a:bodyPr wrap="square">
            <a:spAutoFit/>
          </a:bodyPr>
          <a:lstStyle/>
          <a:p>
            <a:pPr algn="l"/>
            <a:r>
              <a:rPr lang="en-US" sz="2000" dirty="0">
                <a:solidFill>
                  <a:schemeClr val="tx2">
                    <a:lumMod val="50000"/>
                  </a:schemeClr>
                </a:solidFill>
                <a:latin typeface="Avenir Book" panose="02000503020000020003" pitchFamily="2" charset="0"/>
              </a:rPr>
              <a:t>Shortwave (solar) and longwave (terrestrial) radiation processes occur on very small time and space scales and are strongly affected by the local composition of the atmosphere. </a:t>
            </a:r>
            <a:r>
              <a:rPr lang="en-US" sz="2000" dirty="0">
                <a:solidFill>
                  <a:schemeClr val="tx1"/>
                </a:solidFill>
                <a:latin typeface="Avenir Book" panose="02000503020000020003" pitchFamily="2" charset="0"/>
              </a:rPr>
              <a:t>Solar energy is spread through the ultraviolet, visible, and near-infrared frequencies, but peaks at visible wavelengths</a:t>
            </a:r>
            <a:r>
              <a:rPr lang="en-US" sz="2000" dirty="0">
                <a:solidFill>
                  <a:schemeClr val="tx2">
                    <a:lumMod val="50000"/>
                  </a:schemeClr>
                </a:solidFill>
                <a:latin typeface="Avenir Book" panose="02000503020000020003" pitchFamily="2" charset="0"/>
              </a:rPr>
              <a:t>. As a direct beam of solar radiation moves down through the atmosphere, </a:t>
            </a:r>
            <a:r>
              <a:rPr lang="en-US" sz="2000" dirty="0">
                <a:solidFill>
                  <a:schemeClr val="tx1"/>
                </a:solidFill>
                <a:latin typeface="Avenir Book" panose="02000503020000020003" pitchFamily="2" charset="0"/>
              </a:rPr>
              <a:t>its intensity is reduced by</a:t>
            </a:r>
            <a:r>
              <a:rPr lang="en-US" sz="2000" dirty="0">
                <a:solidFill>
                  <a:schemeClr val="tx2">
                    <a:lumMod val="50000"/>
                  </a:schemeClr>
                </a:solidFill>
                <a:latin typeface="Avenir Book" panose="02000503020000020003" pitchFamily="2" charset="0"/>
              </a:rPr>
              <a:t>:</a:t>
            </a:r>
          </a:p>
          <a:p>
            <a:pPr algn="l"/>
            <a:endParaRPr lang="en-US" sz="2000" dirty="0">
              <a:latin typeface="Avenir Book" panose="02000503020000020003" pitchFamily="2" charset="0"/>
            </a:endParaRPr>
          </a:p>
          <a:p>
            <a:pPr marL="342900" indent="-342900">
              <a:buFont typeface="Arial" panose="020B0604020202020204" pitchFamily="34" charset="0"/>
              <a:buChar char="•"/>
            </a:pPr>
            <a:r>
              <a:rPr lang="en-US" sz="2000" dirty="0">
                <a:latin typeface="Avenir Book" panose="02000503020000020003" pitchFamily="2" charset="0"/>
              </a:rPr>
              <a:t>absorption by various gases, clouds, and aerosols;</a:t>
            </a:r>
          </a:p>
          <a:p>
            <a:pPr marL="342900" indent="-342900">
              <a:buFont typeface="Arial" panose="020B0604020202020204" pitchFamily="34" charset="0"/>
              <a:buChar char="•"/>
            </a:pPr>
            <a:r>
              <a:rPr lang="en-US" sz="2000" dirty="0">
                <a:latin typeface="Avenir Book" panose="02000503020000020003" pitchFamily="2" charset="0"/>
              </a:rPr>
              <a:t>reflection and scattering by all gas molecules, clouds, and aerosols.</a:t>
            </a:r>
          </a:p>
        </p:txBody>
      </p:sp>
    </p:spTree>
    <p:extLst>
      <p:ext uri="{BB962C8B-B14F-4D97-AF65-F5344CB8AC3E}">
        <p14:creationId xmlns:p14="http://schemas.microsoft.com/office/powerpoint/2010/main" val="1192238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54C7E82-6874-43DF-3787-19112E9E02AB}"/>
              </a:ext>
            </a:extLst>
          </p:cNvPr>
          <p:cNvSpPr txBox="1"/>
          <p:nvPr/>
        </p:nvSpPr>
        <p:spPr>
          <a:xfrm>
            <a:off x="414779" y="1987090"/>
            <a:ext cx="8417520" cy="1631216"/>
          </a:xfrm>
          <a:prstGeom prst="rect">
            <a:avLst/>
          </a:prstGeom>
          <a:noFill/>
        </p:spPr>
        <p:txBody>
          <a:bodyPr wrap="square">
            <a:spAutoFit/>
          </a:bodyPr>
          <a:lstStyle/>
          <a:p>
            <a:pPr algn="r"/>
            <a:r>
              <a:rPr lang="en-US" sz="2000" dirty="0">
                <a:effectLst/>
                <a:latin typeface="Avenir Book" panose="02000503020000020003" pitchFamily="2" charset="0"/>
              </a:rPr>
              <a:t>The gross thermal structure of the atmosphere between 20 and 80 km is largely determined by the balance between the heating owing to absorption of solar radiation, and infrared cooling by carbon dioxide. </a:t>
            </a:r>
            <a:r>
              <a:rPr lang="en-US" sz="2000" dirty="0">
                <a:latin typeface="Avenir Book" panose="02000503020000020003" pitchFamily="2" charset="0"/>
              </a:rPr>
              <a:t>Any effort to model this region of the atmosphere must therefore consider the important role played by CO</a:t>
            </a:r>
            <a:r>
              <a:rPr lang="en-US" sz="2000" baseline="-25000" dirty="0">
                <a:latin typeface="Avenir Book" panose="02000503020000020003" pitchFamily="2" charset="0"/>
              </a:rPr>
              <a:t>2</a:t>
            </a:r>
            <a:r>
              <a:rPr lang="en-US" sz="2000" dirty="0">
                <a:latin typeface="Avenir Book" panose="02000503020000020003" pitchFamily="2" charset="0"/>
              </a:rPr>
              <a:t> infrared emission</a:t>
            </a:r>
            <a:r>
              <a:rPr lang="en-US" sz="1800" dirty="0">
                <a:latin typeface="Avenir Book" panose="02000503020000020003" pitchFamily="2" charset="0"/>
              </a:rPr>
              <a:t>.  </a:t>
            </a:r>
            <a:r>
              <a:rPr lang="en-US" sz="1800" dirty="0">
                <a:effectLst/>
                <a:latin typeface="Avenir Book" panose="02000503020000020003" pitchFamily="2" charset="0"/>
              </a:rPr>
              <a:t> </a:t>
            </a:r>
            <a:endParaRPr lang="en-US" sz="1800" dirty="0">
              <a:latin typeface="Avenir Book" panose="02000503020000020003" pitchFamily="2" charset="0"/>
            </a:endParaRPr>
          </a:p>
        </p:txBody>
      </p:sp>
      <p:sp>
        <p:nvSpPr>
          <p:cNvPr id="9" name="Google Shape;139;p26">
            <a:extLst>
              <a:ext uri="{FF2B5EF4-FFF2-40B4-BE49-F238E27FC236}">
                <a16:creationId xmlns:a16="http://schemas.microsoft.com/office/drawing/2014/main" id="{B1677848-36A2-FE5B-7DF2-10E524BC63C9}"/>
              </a:ext>
            </a:extLst>
          </p:cNvPr>
          <p:cNvSpPr txBox="1">
            <a:spLocks/>
          </p:cNvSpPr>
          <p:nvPr/>
        </p:nvSpPr>
        <p:spPr>
          <a:xfrm>
            <a:off x="414778" y="537580"/>
            <a:ext cx="8417521" cy="71514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3200" kern="1200" dirty="0">
                <a:solidFill>
                  <a:srgbClr val="304B72"/>
                </a:solidFill>
                <a:latin typeface="Avenir Book" panose="02000503020000020003" pitchFamily="2" charset="0"/>
                <a:ea typeface="+mn-ea"/>
                <a:cs typeface="+mn-cs"/>
              </a:rPr>
              <a:t>Shortwave Longwave radiation </a:t>
            </a:r>
          </a:p>
        </p:txBody>
      </p:sp>
    </p:spTree>
    <p:extLst>
      <p:ext uri="{BB962C8B-B14F-4D97-AF65-F5344CB8AC3E}">
        <p14:creationId xmlns:p14="http://schemas.microsoft.com/office/powerpoint/2010/main" val="4081763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Shortwave radiation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4B65B9D-073F-3B5A-7D3A-A65B38A07D94}"/>
              </a:ext>
            </a:extLst>
          </p:cNvPr>
          <p:cNvPicPr>
            <a:picLocks noChangeAspect="1"/>
          </p:cNvPicPr>
          <p:nvPr/>
        </p:nvPicPr>
        <p:blipFill>
          <a:blip r:embed="rId3"/>
          <a:stretch>
            <a:fillRect/>
          </a:stretch>
        </p:blipFill>
        <p:spPr>
          <a:xfrm>
            <a:off x="0" y="1445509"/>
            <a:ext cx="5321808" cy="3437174"/>
          </a:xfrm>
          <a:prstGeom prst="rect">
            <a:avLst/>
          </a:prstGeom>
        </p:spPr>
      </p:pic>
      <p:sp>
        <p:nvSpPr>
          <p:cNvPr id="5" name="TextBox 4">
            <a:extLst>
              <a:ext uri="{FF2B5EF4-FFF2-40B4-BE49-F238E27FC236}">
                <a16:creationId xmlns:a16="http://schemas.microsoft.com/office/drawing/2014/main" id="{7290E1D7-82FA-81F7-5225-0F5053B307C4}"/>
              </a:ext>
            </a:extLst>
          </p:cNvPr>
          <p:cNvSpPr txBox="1"/>
          <p:nvPr/>
        </p:nvSpPr>
        <p:spPr>
          <a:xfrm>
            <a:off x="5120640" y="2502376"/>
            <a:ext cx="4023360" cy="1323439"/>
          </a:xfrm>
          <a:prstGeom prst="rect">
            <a:avLst/>
          </a:prstGeom>
          <a:noFill/>
        </p:spPr>
        <p:txBody>
          <a:bodyPr wrap="square">
            <a:spAutoFit/>
          </a:bodyPr>
          <a:lstStyle/>
          <a:p>
            <a:pPr algn="ctr"/>
            <a:r>
              <a:rPr lang="en-US" sz="2000" dirty="0">
                <a:latin typeface="Avenir Book" panose="02000503020000020003" pitchFamily="2" charset="0"/>
              </a:rPr>
              <a:t>Use astronomical  equations to calculate the sun’s position as a function of time of day and day of the year.</a:t>
            </a:r>
            <a:endParaRPr lang="en-CO" sz="2000" dirty="0">
              <a:latin typeface="Avenir Book" panose="02000503020000020003" pitchFamily="2" charset="0"/>
            </a:endParaRPr>
          </a:p>
        </p:txBody>
      </p:sp>
    </p:spTree>
    <p:extLst>
      <p:ext uri="{BB962C8B-B14F-4D97-AF65-F5344CB8AC3E}">
        <p14:creationId xmlns:p14="http://schemas.microsoft.com/office/powerpoint/2010/main" val="9331887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Shortwave radiation – Spectrum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C086F3F-AC7B-1636-27DD-88CA341902C5}"/>
              </a:ext>
            </a:extLst>
          </p:cNvPr>
          <p:cNvPicPr>
            <a:picLocks noChangeAspect="1"/>
          </p:cNvPicPr>
          <p:nvPr/>
        </p:nvPicPr>
        <p:blipFill rotWithShape="1">
          <a:blip r:embed="rId3"/>
          <a:srcRect t="9830"/>
          <a:stretch/>
        </p:blipFill>
        <p:spPr>
          <a:xfrm>
            <a:off x="0" y="1163730"/>
            <a:ext cx="5080000" cy="3435493"/>
          </a:xfrm>
          <a:prstGeom prst="rect">
            <a:avLst/>
          </a:prstGeom>
        </p:spPr>
      </p:pic>
      <p:sp>
        <p:nvSpPr>
          <p:cNvPr id="10" name="TextBox 9">
            <a:extLst>
              <a:ext uri="{FF2B5EF4-FFF2-40B4-BE49-F238E27FC236}">
                <a16:creationId xmlns:a16="http://schemas.microsoft.com/office/drawing/2014/main" id="{AC28820C-3036-C635-F9F5-D6DBE795689B}"/>
              </a:ext>
            </a:extLst>
          </p:cNvPr>
          <p:cNvSpPr txBox="1"/>
          <p:nvPr/>
        </p:nvSpPr>
        <p:spPr>
          <a:xfrm>
            <a:off x="0" y="4599223"/>
            <a:ext cx="5216893" cy="461665"/>
          </a:xfrm>
          <a:prstGeom prst="rect">
            <a:avLst/>
          </a:prstGeom>
          <a:noFill/>
        </p:spPr>
        <p:txBody>
          <a:bodyPr wrap="square">
            <a:spAutoFit/>
          </a:bodyPr>
          <a:lstStyle/>
          <a:p>
            <a:pPr algn="ctr"/>
            <a:r>
              <a:rPr lang="en-US" sz="1200" dirty="0">
                <a:latin typeface="Avenir Book" panose="02000503020000020003" pitchFamily="2" charset="0"/>
              </a:rPr>
              <a:t>E</a:t>
            </a:r>
            <a:r>
              <a:rPr lang="en-US" sz="1200" b="0" i="0" dirty="0">
                <a:solidFill>
                  <a:srgbClr val="000000"/>
                </a:solidFill>
                <a:effectLst/>
                <a:latin typeface="Avenir Book" panose="02000503020000020003" pitchFamily="2" charset="0"/>
              </a:rPr>
              <a:t>nergy spectrum of the shortwave energy at the top of the atmosphere compared to that reaching the earth's surface under average conditions.</a:t>
            </a:r>
            <a:endParaRPr lang="en-CO" sz="1200" dirty="0">
              <a:latin typeface="Avenir Book" panose="02000503020000020003" pitchFamily="2" charset="0"/>
            </a:endParaRPr>
          </a:p>
        </p:txBody>
      </p:sp>
      <p:sp>
        <p:nvSpPr>
          <p:cNvPr id="12" name="TextBox 11">
            <a:extLst>
              <a:ext uri="{FF2B5EF4-FFF2-40B4-BE49-F238E27FC236}">
                <a16:creationId xmlns:a16="http://schemas.microsoft.com/office/drawing/2014/main" id="{A6F4A8C0-AB2A-38EC-5571-93B0165DD907}"/>
              </a:ext>
            </a:extLst>
          </p:cNvPr>
          <p:cNvSpPr txBox="1"/>
          <p:nvPr/>
        </p:nvSpPr>
        <p:spPr>
          <a:xfrm>
            <a:off x="5080000" y="1281038"/>
            <a:ext cx="3919621" cy="2893100"/>
          </a:xfrm>
          <a:prstGeom prst="rect">
            <a:avLst/>
          </a:prstGeom>
          <a:noFill/>
        </p:spPr>
        <p:txBody>
          <a:bodyPr wrap="square">
            <a:spAutoFit/>
          </a:bodyPr>
          <a:lstStyle/>
          <a:p>
            <a:r>
              <a:rPr lang="en-US" b="0" i="0" dirty="0">
                <a:solidFill>
                  <a:schemeClr val="tx2">
                    <a:lumMod val="50000"/>
                  </a:schemeClr>
                </a:solidFill>
                <a:effectLst/>
                <a:latin typeface="Avenir Book" panose="02000503020000020003" pitchFamily="2" charset="0"/>
              </a:rPr>
              <a:t>The colored bands highlight specific wavelengths at which </a:t>
            </a:r>
            <a:r>
              <a:rPr lang="en-US" b="1" i="0" dirty="0">
                <a:solidFill>
                  <a:schemeClr val="tx1"/>
                </a:solidFill>
                <a:effectLst/>
                <a:latin typeface="Avenir Book" panose="02000503020000020003" pitchFamily="2" charset="0"/>
              </a:rPr>
              <a:t>incoming shortwave solar radiation is absorbed by ozone, oxygen, water vapor, and carbon dioxide</a:t>
            </a:r>
            <a:r>
              <a:rPr lang="en-US" b="0" i="0" dirty="0">
                <a:solidFill>
                  <a:schemeClr val="tx2">
                    <a:lumMod val="50000"/>
                  </a:schemeClr>
                </a:solidFill>
                <a:effectLst/>
                <a:latin typeface="Avenir Book" panose="02000503020000020003" pitchFamily="2" charset="0"/>
              </a:rPr>
              <a:t>. In the real atmosphere, shortwave radiation is absorbed at preferred wavelengths called </a:t>
            </a:r>
            <a:r>
              <a:rPr lang="en-US" b="1" i="0" dirty="0">
                <a:solidFill>
                  <a:schemeClr val="tx1"/>
                </a:solidFill>
                <a:effectLst/>
                <a:latin typeface="Avenir Book" panose="02000503020000020003" pitchFamily="2" charset="0"/>
              </a:rPr>
              <a:t>absorption lines</a:t>
            </a:r>
            <a:r>
              <a:rPr lang="en-US" b="0" i="0" dirty="0">
                <a:solidFill>
                  <a:schemeClr val="tx2">
                    <a:lumMod val="50000"/>
                  </a:schemeClr>
                </a:solidFill>
                <a:effectLst/>
                <a:latin typeface="Avenir Book" panose="02000503020000020003" pitchFamily="2" charset="0"/>
              </a:rPr>
              <a:t>.</a:t>
            </a:r>
          </a:p>
          <a:p>
            <a:endParaRPr lang="en-US" dirty="0">
              <a:solidFill>
                <a:schemeClr val="tx2">
                  <a:lumMod val="50000"/>
                </a:schemeClr>
              </a:solidFill>
              <a:latin typeface="Avenir Book" panose="02000503020000020003" pitchFamily="2" charset="0"/>
            </a:endParaRPr>
          </a:p>
          <a:p>
            <a:r>
              <a:rPr lang="en-US" b="1" dirty="0">
                <a:solidFill>
                  <a:schemeClr val="tx1"/>
                </a:solidFill>
                <a:latin typeface="Avenir Book" panose="02000503020000020003" pitchFamily="2" charset="0"/>
              </a:rPr>
              <a:t>The remaining differences</a:t>
            </a:r>
            <a:r>
              <a:rPr lang="en-US" dirty="0">
                <a:solidFill>
                  <a:schemeClr val="tx2">
                    <a:lumMod val="50000"/>
                  </a:schemeClr>
                </a:solidFill>
                <a:latin typeface="Avenir Book" panose="02000503020000020003" pitchFamily="2" charset="0"/>
              </a:rPr>
              <a:t> between the yellow TOA energy spectrum and red surface spectrum in the graphic result from </a:t>
            </a:r>
            <a:r>
              <a:rPr lang="en-US" b="1" dirty="0">
                <a:solidFill>
                  <a:schemeClr val="tx1"/>
                </a:solidFill>
                <a:latin typeface="Avenir Book" panose="02000503020000020003" pitchFamily="2" charset="0"/>
              </a:rPr>
              <a:t>scattering and reflection</a:t>
            </a:r>
            <a:r>
              <a:rPr lang="en-US" dirty="0">
                <a:solidFill>
                  <a:schemeClr val="tx2">
                    <a:lumMod val="50000"/>
                  </a:schemeClr>
                </a:solidFill>
                <a:latin typeface="Avenir Book" panose="02000503020000020003" pitchFamily="2" charset="0"/>
              </a:rPr>
              <a:t> by air molecules, aerosols, and clouds</a:t>
            </a:r>
            <a:endParaRPr lang="en-CO" dirty="0">
              <a:solidFill>
                <a:schemeClr val="tx2">
                  <a:lumMod val="50000"/>
                </a:schemeClr>
              </a:solidFill>
              <a:latin typeface="Avenir Book" panose="02000503020000020003" pitchFamily="2" charset="0"/>
            </a:endParaRPr>
          </a:p>
        </p:txBody>
      </p:sp>
    </p:spTree>
    <p:extLst>
      <p:ext uri="{BB962C8B-B14F-4D97-AF65-F5344CB8AC3E}">
        <p14:creationId xmlns:p14="http://schemas.microsoft.com/office/powerpoint/2010/main" val="1740936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Longwave radiation – Spectrum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C01F2DA-CB98-62ED-A668-55F67EDC4492}"/>
              </a:ext>
            </a:extLst>
          </p:cNvPr>
          <p:cNvPicPr>
            <a:picLocks noChangeAspect="1"/>
          </p:cNvPicPr>
          <p:nvPr/>
        </p:nvPicPr>
        <p:blipFill>
          <a:blip r:embed="rId3"/>
          <a:stretch>
            <a:fillRect/>
          </a:stretch>
        </p:blipFill>
        <p:spPr>
          <a:xfrm>
            <a:off x="979512" y="1457238"/>
            <a:ext cx="7184975" cy="2010812"/>
          </a:xfrm>
          <a:prstGeom prst="rect">
            <a:avLst/>
          </a:prstGeom>
        </p:spPr>
      </p:pic>
      <p:sp>
        <p:nvSpPr>
          <p:cNvPr id="6" name="TextBox 5">
            <a:extLst>
              <a:ext uri="{FF2B5EF4-FFF2-40B4-BE49-F238E27FC236}">
                <a16:creationId xmlns:a16="http://schemas.microsoft.com/office/drawing/2014/main" id="{02F7CFC0-0AEC-C652-5F24-2780A1DAC27E}"/>
              </a:ext>
            </a:extLst>
          </p:cNvPr>
          <p:cNvSpPr txBox="1"/>
          <p:nvPr/>
        </p:nvSpPr>
        <p:spPr>
          <a:xfrm>
            <a:off x="414779" y="3619249"/>
            <a:ext cx="8417520" cy="1169551"/>
          </a:xfrm>
          <a:prstGeom prst="rect">
            <a:avLst/>
          </a:prstGeom>
          <a:noFill/>
        </p:spPr>
        <p:txBody>
          <a:bodyPr wrap="square">
            <a:spAutoFit/>
          </a:bodyPr>
          <a:lstStyle/>
          <a:p>
            <a:pPr algn="l"/>
            <a:r>
              <a:rPr lang="en-US" b="0" i="0" dirty="0">
                <a:solidFill>
                  <a:srgbClr val="000000"/>
                </a:solidFill>
                <a:effectLst/>
                <a:latin typeface="Avenir Book" panose="02000503020000020003" pitchFamily="2" charset="0"/>
              </a:rPr>
              <a:t>Earth-emitted longwave radiation (and the small amount of near-infrared solar radiation) is also affected at preferred absorption lines, which are irregularly spaced through the longwave spectrum. Absorption of longwave radiation is a function of pressure, temperature, and the amount of the absorbing gas. The absorbed longwave radiation is reemitted both upward and downward, but at a different wavelength and intensity based on the temperature of the absorber</a:t>
            </a:r>
            <a:endParaRPr lang="en-CO" dirty="0">
              <a:latin typeface="Avenir Book" panose="02000503020000020003" pitchFamily="2" charset="0"/>
            </a:endParaRPr>
          </a:p>
        </p:txBody>
      </p:sp>
      <p:sp>
        <p:nvSpPr>
          <p:cNvPr id="9" name="TextBox 8">
            <a:extLst>
              <a:ext uri="{FF2B5EF4-FFF2-40B4-BE49-F238E27FC236}">
                <a16:creationId xmlns:a16="http://schemas.microsoft.com/office/drawing/2014/main" id="{5DCD3ED9-3E08-7F7C-072D-5031044C6BAB}"/>
              </a:ext>
            </a:extLst>
          </p:cNvPr>
          <p:cNvSpPr txBox="1"/>
          <p:nvPr/>
        </p:nvSpPr>
        <p:spPr>
          <a:xfrm>
            <a:off x="1031050" y="1033056"/>
            <a:ext cx="7184975" cy="276999"/>
          </a:xfrm>
          <a:prstGeom prst="rect">
            <a:avLst/>
          </a:prstGeom>
          <a:noFill/>
        </p:spPr>
        <p:txBody>
          <a:bodyPr wrap="square">
            <a:spAutoFit/>
          </a:bodyPr>
          <a:lstStyle/>
          <a:p>
            <a:pPr algn="ctr"/>
            <a:r>
              <a:rPr lang="en-US" sz="1200" b="0" i="0" dirty="0">
                <a:solidFill>
                  <a:srgbClr val="000000"/>
                </a:solidFill>
                <a:effectLst/>
                <a:latin typeface="Avenir Book" panose="02000503020000020003" pitchFamily="2" charset="0"/>
              </a:rPr>
              <a:t>The graphic shows the absorption lines for longwave radiation between 3.7 and 16.7 microns</a:t>
            </a:r>
            <a:endParaRPr lang="en-CO" sz="1200" dirty="0">
              <a:latin typeface="Avenir Book" panose="02000503020000020003" pitchFamily="2" charset="0"/>
            </a:endParaRPr>
          </a:p>
        </p:txBody>
      </p:sp>
    </p:spTree>
    <p:extLst>
      <p:ext uri="{BB962C8B-B14F-4D97-AF65-F5344CB8AC3E}">
        <p14:creationId xmlns:p14="http://schemas.microsoft.com/office/powerpoint/2010/main" val="2502471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0" y="354699"/>
            <a:ext cx="8832299" cy="1089089"/>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Longwave Shortwave Spectrum – Pressure lev</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8A6489-F487-C072-DAEF-974CDE8D43B0}"/>
              </a:ext>
            </a:extLst>
          </p:cNvPr>
          <p:cNvPicPr>
            <a:picLocks noChangeAspect="1"/>
          </p:cNvPicPr>
          <p:nvPr/>
        </p:nvPicPr>
        <p:blipFill>
          <a:blip r:embed="rId3"/>
          <a:stretch>
            <a:fillRect/>
          </a:stretch>
        </p:blipFill>
        <p:spPr>
          <a:xfrm>
            <a:off x="414778" y="914639"/>
            <a:ext cx="4792093" cy="4228861"/>
          </a:xfrm>
          <a:prstGeom prst="rect">
            <a:avLst/>
          </a:prstGeom>
        </p:spPr>
      </p:pic>
      <p:sp>
        <p:nvSpPr>
          <p:cNvPr id="5" name="TextBox 4">
            <a:extLst>
              <a:ext uri="{FF2B5EF4-FFF2-40B4-BE49-F238E27FC236}">
                <a16:creationId xmlns:a16="http://schemas.microsoft.com/office/drawing/2014/main" id="{B9B58EC1-F9FB-B5EF-7644-51C98A94FD35}"/>
              </a:ext>
            </a:extLst>
          </p:cNvPr>
          <p:cNvSpPr txBox="1"/>
          <p:nvPr/>
        </p:nvSpPr>
        <p:spPr>
          <a:xfrm>
            <a:off x="5206871" y="2121128"/>
            <a:ext cx="3625428" cy="1815882"/>
          </a:xfrm>
          <a:prstGeom prst="rect">
            <a:avLst/>
          </a:prstGeom>
          <a:noFill/>
        </p:spPr>
        <p:txBody>
          <a:bodyPr wrap="square">
            <a:spAutoFit/>
          </a:bodyPr>
          <a:lstStyle/>
          <a:p>
            <a:r>
              <a:rPr lang="en-US" sz="1600" dirty="0">
                <a:effectLst/>
                <a:latin typeface="Avenir Book" panose="02000503020000020003" pitchFamily="2" charset="0"/>
              </a:rPr>
              <a:t>b) </a:t>
            </a:r>
            <a:r>
              <a:rPr lang="en-US" sz="1600" dirty="0">
                <a:solidFill>
                  <a:schemeClr val="tx2">
                    <a:lumMod val="50000"/>
                  </a:schemeClr>
                </a:solidFill>
                <a:effectLst/>
                <a:latin typeface="Avenir Book" panose="02000503020000020003" pitchFamily="2" charset="0"/>
              </a:rPr>
              <a:t>Spectrum of monochromatic absorptivity of the part of the atmosphere that lies </a:t>
            </a:r>
            <a:r>
              <a:rPr lang="en-US" sz="1600" dirty="0">
                <a:solidFill>
                  <a:schemeClr val="tx1"/>
                </a:solidFill>
                <a:effectLst/>
                <a:latin typeface="Avenir Book" panose="02000503020000020003" pitchFamily="2" charset="0"/>
              </a:rPr>
              <a:t>above the 11-km level.</a:t>
            </a:r>
          </a:p>
          <a:p>
            <a:endParaRPr lang="en-US" sz="1600" dirty="0">
              <a:solidFill>
                <a:schemeClr val="tx1"/>
              </a:solidFill>
              <a:latin typeface="Avenir Book" panose="02000503020000020003" pitchFamily="2" charset="0"/>
            </a:endParaRPr>
          </a:p>
          <a:p>
            <a:r>
              <a:rPr lang="en-US" sz="1600" dirty="0">
                <a:effectLst/>
                <a:latin typeface="Avenir Book" panose="02000503020000020003" pitchFamily="2" charset="0"/>
              </a:rPr>
              <a:t>c) </a:t>
            </a:r>
            <a:r>
              <a:rPr lang="en-US" sz="1600" dirty="0">
                <a:solidFill>
                  <a:schemeClr val="tx2">
                    <a:lumMod val="50000"/>
                  </a:schemeClr>
                </a:solidFill>
                <a:latin typeface="Avenir Book" panose="02000503020000020003" pitchFamily="2" charset="0"/>
              </a:rPr>
              <a:t>Spectrum of monochromatic absorptivity of the </a:t>
            </a:r>
            <a:r>
              <a:rPr lang="en-US" sz="1600" dirty="0">
                <a:solidFill>
                  <a:schemeClr val="tx1"/>
                </a:solidFill>
                <a:latin typeface="Avenir Book" panose="02000503020000020003" pitchFamily="2" charset="0"/>
              </a:rPr>
              <a:t>entire atmosphere. </a:t>
            </a:r>
          </a:p>
        </p:txBody>
      </p:sp>
    </p:spTree>
    <p:extLst>
      <p:ext uri="{BB962C8B-B14F-4D97-AF65-F5344CB8AC3E}">
        <p14:creationId xmlns:p14="http://schemas.microsoft.com/office/powerpoint/2010/main" val="16380413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699"/>
            <a:ext cx="8417521" cy="829207"/>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Longwave Shortwave – Parametrization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712AE00-604D-4B15-F53E-8545D168F53B}"/>
              </a:ext>
            </a:extLst>
          </p:cNvPr>
          <p:cNvSpPr txBox="1"/>
          <p:nvPr/>
        </p:nvSpPr>
        <p:spPr>
          <a:xfrm>
            <a:off x="414779" y="1411303"/>
            <a:ext cx="8417520" cy="3293209"/>
          </a:xfrm>
          <a:prstGeom prst="rect">
            <a:avLst/>
          </a:prstGeom>
          <a:noFill/>
        </p:spPr>
        <p:txBody>
          <a:bodyPr wrap="square">
            <a:spAutoFit/>
          </a:bodyPr>
          <a:lstStyle/>
          <a:p>
            <a:pPr marL="285750" indent="-285750" algn="l">
              <a:buFont typeface="Arial" panose="020B0604020202020204" pitchFamily="34" charset="0"/>
              <a:buChar char="•"/>
            </a:pPr>
            <a:r>
              <a:rPr lang="en-US" sz="1600" b="0" i="0" dirty="0">
                <a:solidFill>
                  <a:srgbClr val="000000"/>
                </a:solidFill>
                <a:effectLst/>
                <a:latin typeface="Avenir Book" panose="02000503020000020003" pitchFamily="2" charset="0"/>
              </a:rPr>
              <a:t>Breaking the atmosphere into vertical layers (as for the dynamical calculations) and predicting, diagnosing, or prescribing the amount of cloud, absorbing gas, and/or aerosols in each layer.</a:t>
            </a:r>
          </a:p>
          <a:p>
            <a:pPr algn="l"/>
            <a:endParaRPr lang="en-US" sz="1600" b="0" i="0" dirty="0">
              <a:solidFill>
                <a:srgbClr val="000000"/>
              </a:solidFill>
              <a:effectLst/>
              <a:latin typeface="Avenir Book" panose="02000503020000020003" pitchFamily="2" charset="0"/>
            </a:endParaRPr>
          </a:p>
          <a:p>
            <a:pPr marL="285750" indent="-285750" algn="l">
              <a:buFont typeface="Arial" panose="020B0604020202020204" pitchFamily="34" charset="0"/>
              <a:buChar char="•"/>
            </a:pPr>
            <a:r>
              <a:rPr lang="en-US" sz="1600" dirty="0">
                <a:latin typeface="Avenir Book" panose="02000503020000020003" pitchFamily="2" charset="0"/>
              </a:rPr>
              <a:t>The effect of all absorbers, scatterers, and reflectors in each layer is then estimated to determine the amount of incoming radiation absorbed by each layer and the total amount of shortwave radiation reaching the surface.</a:t>
            </a:r>
          </a:p>
          <a:p>
            <a:pPr algn="l"/>
            <a:endParaRPr lang="en-US" sz="1600" dirty="0">
              <a:latin typeface="Avenir Book" panose="02000503020000020003" pitchFamily="2" charset="0"/>
            </a:endParaRPr>
          </a:p>
          <a:p>
            <a:pPr marL="285750" indent="-285750">
              <a:buFont typeface="Arial" panose="020B0604020202020204" pitchFamily="34" charset="0"/>
              <a:buChar char="•"/>
            </a:pPr>
            <a:r>
              <a:rPr lang="en-US" sz="1600" dirty="0">
                <a:latin typeface="Avenir Book" panose="02000503020000020003" pitchFamily="2" charset="0"/>
              </a:rPr>
              <a:t>The amount of longwave radiation absorbed and reemitted by each model layer is calculated, based on the mean layer temperature, pressure, and amount of absorbing substance. Because absorbed shortwave radiation affects the layer temperature, its effects on longwave emission are included as well.</a:t>
            </a:r>
          </a:p>
          <a:p>
            <a:pPr marL="285750" indent="-285750" algn="l">
              <a:buFont typeface="Arial" panose="020B0604020202020204" pitchFamily="34" charset="0"/>
              <a:buChar char="•"/>
            </a:pPr>
            <a:endParaRPr lang="en-US" sz="1600" dirty="0">
              <a:latin typeface="Avenir Book" panose="02000503020000020003" pitchFamily="2" charset="0"/>
            </a:endParaRPr>
          </a:p>
        </p:txBody>
      </p:sp>
    </p:spTree>
    <p:extLst>
      <p:ext uri="{BB962C8B-B14F-4D97-AF65-F5344CB8AC3E}">
        <p14:creationId xmlns:p14="http://schemas.microsoft.com/office/powerpoint/2010/main" val="515554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D98CD1D-9E62-73FD-1269-C8404B165710}"/>
              </a:ext>
            </a:extLst>
          </p:cNvPr>
          <p:cNvPicPr>
            <a:picLocks noChangeAspect="1"/>
          </p:cNvPicPr>
          <p:nvPr/>
        </p:nvPicPr>
        <p:blipFill>
          <a:blip r:embed="rId3"/>
          <a:stretch>
            <a:fillRect/>
          </a:stretch>
        </p:blipFill>
        <p:spPr>
          <a:xfrm>
            <a:off x="333416" y="343720"/>
            <a:ext cx="8477168" cy="3782290"/>
          </a:xfrm>
          <a:prstGeom prst="rect">
            <a:avLst/>
          </a:prstGeom>
        </p:spPr>
      </p:pic>
      <p:sp>
        <p:nvSpPr>
          <p:cNvPr id="10" name="TextBox 9">
            <a:extLst>
              <a:ext uri="{FF2B5EF4-FFF2-40B4-BE49-F238E27FC236}">
                <a16:creationId xmlns:a16="http://schemas.microsoft.com/office/drawing/2014/main" id="{ED67F74F-CC16-273B-0329-D874314D2172}"/>
              </a:ext>
            </a:extLst>
          </p:cNvPr>
          <p:cNvSpPr txBox="1"/>
          <p:nvPr/>
        </p:nvSpPr>
        <p:spPr>
          <a:xfrm>
            <a:off x="363240" y="4126010"/>
            <a:ext cx="8417520" cy="923330"/>
          </a:xfrm>
          <a:prstGeom prst="rect">
            <a:avLst/>
          </a:prstGeom>
          <a:noFill/>
        </p:spPr>
        <p:txBody>
          <a:bodyPr wrap="square">
            <a:spAutoFit/>
          </a:bodyPr>
          <a:lstStyle/>
          <a:p>
            <a:pPr algn="ctr"/>
            <a:r>
              <a:rPr lang="en-US" sz="1800" b="1" dirty="0">
                <a:effectLst/>
                <a:latin typeface="Avenir Book" panose="02000503020000020003" pitchFamily="2" charset="0"/>
              </a:rPr>
              <a:t>The heart of this report is a description of an algorithm for calculating CO</a:t>
            </a:r>
            <a:r>
              <a:rPr lang="en-US" sz="1800" b="1" baseline="-25000" dirty="0">
                <a:latin typeface="Avenir Book" panose="02000503020000020003" pitchFamily="2" charset="0"/>
              </a:rPr>
              <a:t>2</a:t>
            </a:r>
            <a:r>
              <a:rPr lang="en-US" sz="1800" b="1" dirty="0">
                <a:effectLst/>
                <a:latin typeface="Avenir Book" panose="02000503020000020003" pitchFamily="2" charset="0"/>
              </a:rPr>
              <a:t> transmission functions and an extensive set of tables which are crucial to the algorithm </a:t>
            </a:r>
            <a:endParaRPr lang="en-US" sz="1800" dirty="0">
              <a:latin typeface="Avenir Book" panose="02000503020000020003" pitchFamily="2" charset="0"/>
            </a:endParaRPr>
          </a:p>
        </p:txBody>
      </p:sp>
    </p:spTree>
    <p:extLst>
      <p:ext uri="{BB962C8B-B14F-4D97-AF65-F5344CB8AC3E}">
        <p14:creationId xmlns:p14="http://schemas.microsoft.com/office/powerpoint/2010/main" val="1041522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C90641B-F825-D459-FF23-0F13D5696D2D}"/>
              </a:ext>
            </a:extLst>
          </p:cNvPr>
          <p:cNvPicPr>
            <a:picLocks noChangeAspect="1"/>
          </p:cNvPicPr>
          <p:nvPr/>
        </p:nvPicPr>
        <p:blipFill rotWithShape="1">
          <a:blip r:embed="rId3"/>
          <a:srcRect b="22601"/>
          <a:stretch/>
        </p:blipFill>
        <p:spPr>
          <a:xfrm>
            <a:off x="685800" y="351239"/>
            <a:ext cx="7772400" cy="2979099"/>
          </a:xfrm>
          <a:prstGeom prst="rect">
            <a:avLst/>
          </a:prstGeom>
        </p:spPr>
      </p:pic>
      <p:sp>
        <p:nvSpPr>
          <p:cNvPr id="11" name="TextBox 10">
            <a:extLst>
              <a:ext uri="{FF2B5EF4-FFF2-40B4-BE49-F238E27FC236}">
                <a16:creationId xmlns:a16="http://schemas.microsoft.com/office/drawing/2014/main" id="{F3265D2B-5B45-7604-9B5F-19C01468FB41}"/>
              </a:ext>
            </a:extLst>
          </p:cNvPr>
          <p:cNvSpPr txBox="1"/>
          <p:nvPr/>
        </p:nvSpPr>
        <p:spPr>
          <a:xfrm>
            <a:off x="685800" y="3838154"/>
            <a:ext cx="8146500" cy="523220"/>
          </a:xfrm>
          <a:prstGeom prst="rect">
            <a:avLst/>
          </a:prstGeom>
          <a:noFill/>
        </p:spPr>
        <p:txBody>
          <a:bodyPr wrap="square">
            <a:spAutoFit/>
          </a:bodyPr>
          <a:lstStyle/>
          <a:p>
            <a:pPr algn="ctr"/>
            <a:r>
              <a:rPr lang="en-US" sz="1400" b="1" dirty="0">
                <a:effectLst/>
                <a:latin typeface="Avenir Book" panose="02000503020000020003" pitchFamily="2" charset="0"/>
              </a:rPr>
              <a:t>In the current version of RRTM, absorption due to water vapor, carbon dioxide, ozone, nitrous oxide, methane,CFC-11, CFC-12, CFC-22, andCC14 is considered </a:t>
            </a:r>
            <a:endParaRPr lang="en-US" dirty="0">
              <a:latin typeface="Avenir Book" panose="02000503020000020003" pitchFamily="2" charset="0"/>
            </a:endParaRPr>
          </a:p>
        </p:txBody>
      </p:sp>
    </p:spTree>
    <p:extLst>
      <p:ext uri="{BB962C8B-B14F-4D97-AF65-F5344CB8AC3E}">
        <p14:creationId xmlns:p14="http://schemas.microsoft.com/office/powerpoint/2010/main" val="256400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3281DF-D9CC-77E9-0C58-B3682D473B7B}"/>
              </a:ext>
            </a:extLst>
          </p:cNvPr>
          <p:cNvSpPr/>
          <p:nvPr/>
        </p:nvSpPr>
        <p:spPr>
          <a:xfrm>
            <a:off x="1636251" y="1584935"/>
            <a:ext cx="1807037" cy="492633"/>
          </a:xfrm>
          <a:prstGeom prst="rect">
            <a:avLst/>
          </a:prstGeom>
          <a:solidFill>
            <a:schemeClr val="accent5">
              <a:lumMod val="60000"/>
              <a:lumOff val="40000"/>
              <a:alpha val="39651"/>
            </a:schemeClr>
          </a:solidFill>
          <a:ln>
            <a:solidFill>
              <a:schemeClr val="accent5">
                <a:lumMod val="60000"/>
                <a:lumOff val="40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5" name="Google Shape;209;p35">
            <a:extLst>
              <a:ext uri="{FF2B5EF4-FFF2-40B4-BE49-F238E27FC236}">
                <a16:creationId xmlns:a16="http://schemas.microsoft.com/office/drawing/2014/main" id="{467D539E-5552-461F-E131-94774D871C83}"/>
              </a:ext>
            </a:extLst>
          </p:cNvPr>
          <p:cNvSpPr txBox="1">
            <a:spLocks noGrp="1"/>
          </p:cNvSpPr>
          <p:nvPr>
            <p:ph type="title"/>
          </p:nvPr>
        </p:nvSpPr>
        <p:spPr>
          <a:xfrm>
            <a:off x="311700" y="537081"/>
            <a:ext cx="8520600" cy="707450"/>
          </a:xfrm>
          <a:prstGeom prst="rect">
            <a:avLst/>
          </a:prstGeom>
        </p:spPr>
        <p:txBody>
          <a:bodyPr spcFirstLastPara="1" wrap="square" lIns="91425" tIns="91425" rIns="91425" bIns="91425" anchor="t" anchorCtr="0">
            <a:normAutofit/>
          </a:bodyPr>
          <a:lstStyle/>
          <a:p>
            <a:pPr algn="r"/>
            <a:r>
              <a:rPr lang="es" sz="3200" kern="1200" dirty="0">
                <a:solidFill>
                  <a:srgbClr val="304B72"/>
                </a:solidFill>
                <a:latin typeface="Avenir Book" panose="02000503020000020003" pitchFamily="2" charset="0"/>
                <a:ea typeface="+mn-ea"/>
                <a:cs typeface="+mn-cs"/>
              </a:rPr>
              <a:t>Interaction Between parametrizations</a:t>
            </a:r>
            <a:endParaRPr sz="3200" kern="1200" dirty="0">
              <a:solidFill>
                <a:srgbClr val="304B72"/>
              </a:solidFill>
              <a:latin typeface="Avenir Book" panose="02000503020000020003" pitchFamily="2" charset="0"/>
              <a:ea typeface="+mn-ea"/>
              <a:cs typeface="+mn-cs"/>
            </a:endParaRPr>
          </a:p>
        </p:txBody>
      </p:sp>
      <p:cxnSp>
        <p:nvCxnSpPr>
          <p:cNvPr id="6" name="Straight Connector 5">
            <a:extLst>
              <a:ext uri="{FF2B5EF4-FFF2-40B4-BE49-F238E27FC236}">
                <a16:creationId xmlns:a16="http://schemas.microsoft.com/office/drawing/2014/main" id="{357723AA-CB1C-4801-74CB-88361480D4AC}"/>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D26DC64-234D-EFFA-09E0-96324ADF8E67}"/>
              </a:ext>
            </a:extLst>
          </p:cNvPr>
          <p:cNvSpPr/>
          <p:nvPr/>
        </p:nvSpPr>
        <p:spPr>
          <a:xfrm>
            <a:off x="5632704" y="1584935"/>
            <a:ext cx="1807037" cy="492633"/>
          </a:xfrm>
          <a:prstGeom prst="rect">
            <a:avLst/>
          </a:prstGeom>
          <a:solidFill>
            <a:schemeClr val="accent1">
              <a:lumMod val="60000"/>
              <a:lumOff val="40000"/>
              <a:alpha val="41000"/>
            </a:schemeClr>
          </a:solidFill>
          <a:ln>
            <a:solidFill>
              <a:schemeClr val="accent1">
                <a:lumMod val="60000"/>
                <a:lumOff val="40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8" name="TextBox 7">
            <a:extLst>
              <a:ext uri="{FF2B5EF4-FFF2-40B4-BE49-F238E27FC236}">
                <a16:creationId xmlns:a16="http://schemas.microsoft.com/office/drawing/2014/main" id="{17A4CA6C-B835-D8E8-FF4B-255D54558635}"/>
              </a:ext>
            </a:extLst>
          </p:cNvPr>
          <p:cNvSpPr txBox="1"/>
          <p:nvPr/>
        </p:nvSpPr>
        <p:spPr>
          <a:xfrm>
            <a:off x="5864709" y="1631990"/>
            <a:ext cx="1343025" cy="400110"/>
          </a:xfrm>
          <a:prstGeom prst="rect">
            <a:avLst/>
          </a:prstGeom>
          <a:noFill/>
        </p:spPr>
        <p:txBody>
          <a:bodyPr wrap="square">
            <a:spAutoFit/>
          </a:bodyPr>
          <a:lstStyle/>
          <a:p>
            <a:pPr algn="ctr"/>
            <a:r>
              <a:rPr lang="en-US" sz="2000" dirty="0">
                <a:solidFill>
                  <a:schemeClr val="dk1"/>
                </a:solidFill>
                <a:latin typeface="Avenir Book" panose="02000503020000020003" pitchFamily="2" charset="0"/>
              </a:rPr>
              <a:t>Cumulus</a:t>
            </a:r>
            <a:r>
              <a:rPr lang="en-US" sz="1600" dirty="0">
                <a:solidFill>
                  <a:schemeClr val="dk1"/>
                </a:solidFill>
                <a:latin typeface="Avenir Book" panose="02000503020000020003" pitchFamily="2" charset="0"/>
              </a:rPr>
              <a:t> </a:t>
            </a:r>
            <a:endParaRPr lang="en-US" sz="1600" dirty="0"/>
          </a:p>
        </p:txBody>
      </p:sp>
      <p:sp>
        <p:nvSpPr>
          <p:cNvPr id="10" name="TextBox 9">
            <a:extLst>
              <a:ext uri="{FF2B5EF4-FFF2-40B4-BE49-F238E27FC236}">
                <a16:creationId xmlns:a16="http://schemas.microsoft.com/office/drawing/2014/main" id="{C2E59BE1-C0F2-D3B3-D49C-1B0D72C7D216}"/>
              </a:ext>
            </a:extLst>
          </p:cNvPr>
          <p:cNvSpPr txBox="1"/>
          <p:nvPr/>
        </p:nvSpPr>
        <p:spPr>
          <a:xfrm>
            <a:off x="1666350" y="1635480"/>
            <a:ext cx="1746837" cy="400110"/>
          </a:xfrm>
          <a:prstGeom prst="rect">
            <a:avLst/>
          </a:prstGeom>
          <a:noFill/>
        </p:spPr>
        <p:txBody>
          <a:bodyPr wrap="square">
            <a:spAutoFit/>
          </a:bodyPr>
          <a:lstStyle/>
          <a:p>
            <a:pPr algn="ctr"/>
            <a:r>
              <a:rPr lang="en-US" sz="2000" dirty="0">
                <a:solidFill>
                  <a:schemeClr val="dk1"/>
                </a:solidFill>
                <a:latin typeface="Avenir Book" panose="02000503020000020003" pitchFamily="2" charset="0"/>
              </a:rPr>
              <a:t>Microphysics</a:t>
            </a:r>
            <a:r>
              <a:rPr lang="en-US" sz="1600" dirty="0">
                <a:solidFill>
                  <a:schemeClr val="dk1"/>
                </a:solidFill>
                <a:latin typeface="Avenir Book" panose="02000503020000020003" pitchFamily="2" charset="0"/>
              </a:rPr>
              <a:t> </a:t>
            </a:r>
            <a:endParaRPr lang="en-US" sz="1600" dirty="0"/>
          </a:p>
        </p:txBody>
      </p:sp>
      <p:cxnSp>
        <p:nvCxnSpPr>
          <p:cNvPr id="13" name="Straight Arrow Connector 12">
            <a:extLst>
              <a:ext uri="{FF2B5EF4-FFF2-40B4-BE49-F238E27FC236}">
                <a16:creationId xmlns:a16="http://schemas.microsoft.com/office/drawing/2014/main" id="{80568DFD-0897-A226-54DD-2FC338222F0C}"/>
              </a:ext>
            </a:extLst>
          </p:cNvPr>
          <p:cNvCxnSpPr>
            <a:stCxn id="7" idx="1"/>
            <a:endCxn id="11" idx="3"/>
          </p:cNvCxnSpPr>
          <p:nvPr/>
        </p:nvCxnSpPr>
        <p:spPr>
          <a:xfrm flipH="1">
            <a:off x="3443288" y="1831252"/>
            <a:ext cx="2189416" cy="0"/>
          </a:xfrm>
          <a:prstGeom prst="straightConnector1">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62CCFCF-356E-BC84-1007-B1DE2100C017}"/>
              </a:ext>
            </a:extLst>
          </p:cNvPr>
          <p:cNvSpPr/>
          <p:nvPr/>
        </p:nvSpPr>
        <p:spPr>
          <a:xfrm>
            <a:off x="3664482" y="3893439"/>
            <a:ext cx="1807037" cy="492633"/>
          </a:xfrm>
          <a:prstGeom prst="rect">
            <a:avLst/>
          </a:prstGeom>
          <a:solidFill>
            <a:schemeClr val="accent4">
              <a:lumMod val="50000"/>
              <a:alpha val="40626"/>
            </a:schemeClr>
          </a:solidFill>
          <a:ln>
            <a:solidFill>
              <a:schemeClr val="accent4">
                <a:lumMod val="50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15" name="TextBox 14">
            <a:extLst>
              <a:ext uri="{FF2B5EF4-FFF2-40B4-BE49-F238E27FC236}">
                <a16:creationId xmlns:a16="http://schemas.microsoft.com/office/drawing/2014/main" id="{D81423F0-9596-09F5-11F5-0A7E1212686A}"/>
              </a:ext>
            </a:extLst>
          </p:cNvPr>
          <p:cNvSpPr txBox="1"/>
          <p:nvPr/>
        </p:nvSpPr>
        <p:spPr>
          <a:xfrm>
            <a:off x="3896487" y="3940494"/>
            <a:ext cx="1343025" cy="400110"/>
          </a:xfrm>
          <a:prstGeom prst="rect">
            <a:avLst/>
          </a:prstGeom>
          <a:noFill/>
        </p:spPr>
        <p:txBody>
          <a:bodyPr wrap="square">
            <a:spAutoFit/>
          </a:bodyPr>
          <a:lstStyle/>
          <a:p>
            <a:pPr algn="ctr"/>
            <a:r>
              <a:rPr lang="en-US" sz="2000" dirty="0">
                <a:solidFill>
                  <a:schemeClr val="dk1"/>
                </a:solidFill>
                <a:latin typeface="Avenir Book" panose="02000503020000020003" pitchFamily="2" charset="0"/>
              </a:rPr>
              <a:t>Surface</a:t>
            </a:r>
            <a:r>
              <a:rPr lang="en-US" sz="1600" dirty="0">
                <a:solidFill>
                  <a:schemeClr val="dk1"/>
                </a:solidFill>
                <a:latin typeface="Avenir Book" panose="02000503020000020003" pitchFamily="2" charset="0"/>
              </a:rPr>
              <a:t> </a:t>
            </a:r>
            <a:endParaRPr lang="en-US" sz="1600" dirty="0"/>
          </a:p>
        </p:txBody>
      </p:sp>
      <p:sp>
        <p:nvSpPr>
          <p:cNvPr id="16" name="TextBox 15">
            <a:extLst>
              <a:ext uri="{FF2B5EF4-FFF2-40B4-BE49-F238E27FC236}">
                <a16:creationId xmlns:a16="http://schemas.microsoft.com/office/drawing/2014/main" id="{35B31492-524F-FD60-3949-A7D765D5A2D1}"/>
              </a:ext>
            </a:extLst>
          </p:cNvPr>
          <p:cNvSpPr txBox="1"/>
          <p:nvPr/>
        </p:nvSpPr>
        <p:spPr>
          <a:xfrm>
            <a:off x="3610509" y="3049524"/>
            <a:ext cx="1922981" cy="461665"/>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Non Convective Rain</a:t>
            </a:r>
          </a:p>
          <a:p>
            <a:pPr algn="ctr"/>
            <a:r>
              <a:rPr lang="es-ES_tradnl" sz="1200" dirty="0">
                <a:solidFill>
                  <a:schemeClr val="tx1"/>
                </a:solidFill>
                <a:highlight>
                  <a:schemeClr val="lt1"/>
                </a:highlight>
                <a:latin typeface="Avenir Book" panose="02000503020000020003" pitchFamily="2" charset="0"/>
                <a:cs typeface="Courier New"/>
              </a:rPr>
              <a:t>Convective Rain</a:t>
            </a:r>
          </a:p>
        </p:txBody>
      </p:sp>
      <p:cxnSp>
        <p:nvCxnSpPr>
          <p:cNvPr id="18" name="Elbow Connector 17">
            <a:extLst>
              <a:ext uri="{FF2B5EF4-FFF2-40B4-BE49-F238E27FC236}">
                <a16:creationId xmlns:a16="http://schemas.microsoft.com/office/drawing/2014/main" id="{6C48CDB4-8EC6-3066-6DAF-F6C9A74960B7}"/>
              </a:ext>
            </a:extLst>
          </p:cNvPr>
          <p:cNvCxnSpPr>
            <a:cxnSpLocks/>
            <a:stCxn id="11" idx="2"/>
            <a:endCxn id="16" idx="0"/>
          </p:cNvCxnSpPr>
          <p:nvPr/>
        </p:nvCxnSpPr>
        <p:spPr>
          <a:xfrm rot="16200000" flipH="1">
            <a:off x="3069907" y="1547431"/>
            <a:ext cx="971956" cy="2032230"/>
          </a:xfrm>
          <a:prstGeom prst="bentConnector3">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8C6837E1-2675-7C65-D012-CBCCFD3DEFA9}"/>
              </a:ext>
            </a:extLst>
          </p:cNvPr>
          <p:cNvCxnSpPr>
            <a:cxnSpLocks/>
            <a:stCxn id="7" idx="2"/>
            <a:endCxn id="16" idx="0"/>
          </p:cNvCxnSpPr>
          <p:nvPr/>
        </p:nvCxnSpPr>
        <p:spPr>
          <a:xfrm rot="5400000">
            <a:off x="5068134" y="1581435"/>
            <a:ext cx="971956" cy="1964223"/>
          </a:xfrm>
          <a:prstGeom prst="bentConnector3">
            <a:avLst>
              <a:gd name="adj1" fmla="val 50000"/>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7FDB1F-C257-E272-C833-CE2CC07DAEDC}"/>
              </a:ext>
            </a:extLst>
          </p:cNvPr>
          <p:cNvCxnSpPr>
            <a:cxnSpLocks/>
            <a:stCxn id="16" idx="2"/>
            <a:endCxn id="14" idx="0"/>
          </p:cNvCxnSpPr>
          <p:nvPr/>
        </p:nvCxnSpPr>
        <p:spPr>
          <a:xfrm flipH="1">
            <a:off x="4568001" y="3511189"/>
            <a:ext cx="3999" cy="382250"/>
          </a:xfrm>
          <a:prstGeom prst="straightConnector1">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310D7DB-A8D8-D499-9AF0-798A384ECE61}"/>
              </a:ext>
            </a:extLst>
          </p:cNvPr>
          <p:cNvSpPr/>
          <p:nvPr/>
        </p:nvSpPr>
        <p:spPr>
          <a:xfrm>
            <a:off x="6796253" y="2819616"/>
            <a:ext cx="1807037" cy="492633"/>
          </a:xfrm>
          <a:prstGeom prst="rect">
            <a:avLst/>
          </a:prstGeom>
          <a:solidFill>
            <a:srgbClr val="00B050">
              <a:alpha val="41000"/>
            </a:srgbClr>
          </a:solidFill>
          <a:ln>
            <a:solidFill>
              <a:srgbClr val="00B05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28" name="TextBox 27">
            <a:extLst>
              <a:ext uri="{FF2B5EF4-FFF2-40B4-BE49-F238E27FC236}">
                <a16:creationId xmlns:a16="http://schemas.microsoft.com/office/drawing/2014/main" id="{7BBA5D1D-41B5-07CB-614C-29FAC06609C6}"/>
              </a:ext>
            </a:extLst>
          </p:cNvPr>
          <p:cNvSpPr txBox="1"/>
          <p:nvPr/>
        </p:nvSpPr>
        <p:spPr>
          <a:xfrm>
            <a:off x="7028258" y="2866671"/>
            <a:ext cx="1343025" cy="400110"/>
          </a:xfrm>
          <a:prstGeom prst="rect">
            <a:avLst/>
          </a:prstGeom>
          <a:noFill/>
        </p:spPr>
        <p:txBody>
          <a:bodyPr wrap="square">
            <a:spAutoFit/>
          </a:bodyPr>
          <a:lstStyle/>
          <a:p>
            <a:pPr algn="ctr"/>
            <a:r>
              <a:rPr lang="en-US" sz="2000" dirty="0">
                <a:solidFill>
                  <a:schemeClr val="dk1"/>
                </a:solidFill>
                <a:latin typeface="Avenir Book" panose="02000503020000020003" pitchFamily="2" charset="0"/>
              </a:rPr>
              <a:t>PBL</a:t>
            </a:r>
            <a:r>
              <a:rPr lang="en-US" sz="1600" dirty="0">
                <a:solidFill>
                  <a:schemeClr val="dk1"/>
                </a:solidFill>
                <a:latin typeface="Avenir Book" panose="02000503020000020003" pitchFamily="2" charset="0"/>
              </a:rPr>
              <a:t> </a:t>
            </a:r>
            <a:endParaRPr lang="en-US" sz="1600" dirty="0"/>
          </a:p>
        </p:txBody>
      </p:sp>
      <p:sp>
        <p:nvSpPr>
          <p:cNvPr id="29" name="TextBox 28">
            <a:extLst>
              <a:ext uri="{FF2B5EF4-FFF2-40B4-BE49-F238E27FC236}">
                <a16:creationId xmlns:a16="http://schemas.microsoft.com/office/drawing/2014/main" id="{5AA1F014-9187-BCB2-5EA5-E56B674A6C84}"/>
              </a:ext>
            </a:extLst>
          </p:cNvPr>
          <p:cNvSpPr txBox="1"/>
          <p:nvPr/>
        </p:nvSpPr>
        <p:spPr>
          <a:xfrm>
            <a:off x="3610509" y="1520795"/>
            <a:ext cx="1922981" cy="276999"/>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Cloud Deintraiment</a:t>
            </a:r>
          </a:p>
        </p:txBody>
      </p:sp>
      <p:cxnSp>
        <p:nvCxnSpPr>
          <p:cNvPr id="30" name="Elbow Connector 29">
            <a:extLst>
              <a:ext uri="{FF2B5EF4-FFF2-40B4-BE49-F238E27FC236}">
                <a16:creationId xmlns:a16="http://schemas.microsoft.com/office/drawing/2014/main" id="{BED52E16-E533-AE6E-9312-390D0249E6DA}"/>
              </a:ext>
            </a:extLst>
          </p:cNvPr>
          <p:cNvCxnSpPr>
            <a:cxnSpLocks/>
            <a:stCxn id="27" idx="2"/>
            <a:endCxn id="14" idx="3"/>
          </p:cNvCxnSpPr>
          <p:nvPr/>
        </p:nvCxnSpPr>
        <p:spPr>
          <a:xfrm rot="5400000">
            <a:off x="6171893" y="2611876"/>
            <a:ext cx="827507" cy="2228253"/>
          </a:xfrm>
          <a:prstGeom prst="bentConnector2">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D8F4F76-C1DD-F12C-288F-D5B60C44DB0E}"/>
              </a:ext>
            </a:extLst>
          </p:cNvPr>
          <p:cNvSpPr/>
          <p:nvPr/>
        </p:nvSpPr>
        <p:spPr>
          <a:xfrm>
            <a:off x="603063" y="2819616"/>
            <a:ext cx="1807037" cy="492633"/>
          </a:xfrm>
          <a:prstGeom prst="rect">
            <a:avLst/>
          </a:prstGeom>
          <a:solidFill>
            <a:srgbClr val="FFFF00">
              <a:alpha val="41000"/>
            </a:srgbClr>
          </a:solidFill>
          <a:ln>
            <a:solidFill>
              <a:schemeClr val="accent6">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34" name="TextBox 33">
            <a:extLst>
              <a:ext uri="{FF2B5EF4-FFF2-40B4-BE49-F238E27FC236}">
                <a16:creationId xmlns:a16="http://schemas.microsoft.com/office/drawing/2014/main" id="{A21E2970-23F3-4F5A-74AA-EDB873684C0A}"/>
              </a:ext>
            </a:extLst>
          </p:cNvPr>
          <p:cNvSpPr txBox="1"/>
          <p:nvPr/>
        </p:nvSpPr>
        <p:spPr>
          <a:xfrm>
            <a:off x="835068" y="2866671"/>
            <a:ext cx="1343025" cy="400110"/>
          </a:xfrm>
          <a:prstGeom prst="rect">
            <a:avLst/>
          </a:prstGeom>
          <a:noFill/>
        </p:spPr>
        <p:txBody>
          <a:bodyPr wrap="square">
            <a:spAutoFit/>
          </a:bodyPr>
          <a:lstStyle/>
          <a:p>
            <a:pPr algn="ctr"/>
            <a:r>
              <a:rPr lang="en-US" sz="2000" dirty="0">
                <a:solidFill>
                  <a:schemeClr val="dk1"/>
                </a:solidFill>
                <a:latin typeface="Avenir Book" panose="02000503020000020003" pitchFamily="2" charset="0"/>
              </a:rPr>
              <a:t>Radiation</a:t>
            </a:r>
            <a:r>
              <a:rPr lang="en-US" sz="1600" dirty="0">
                <a:solidFill>
                  <a:schemeClr val="dk1"/>
                </a:solidFill>
                <a:latin typeface="Avenir Book" panose="02000503020000020003" pitchFamily="2" charset="0"/>
              </a:rPr>
              <a:t> </a:t>
            </a:r>
            <a:endParaRPr lang="en-US" sz="1600" dirty="0"/>
          </a:p>
        </p:txBody>
      </p:sp>
      <p:cxnSp>
        <p:nvCxnSpPr>
          <p:cNvPr id="35" name="Elbow Connector 34">
            <a:extLst>
              <a:ext uri="{FF2B5EF4-FFF2-40B4-BE49-F238E27FC236}">
                <a16:creationId xmlns:a16="http://schemas.microsoft.com/office/drawing/2014/main" id="{E051F87D-0AFD-2926-4E54-C834F505FB0C}"/>
              </a:ext>
            </a:extLst>
          </p:cNvPr>
          <p:cNvCxnSpPr>
            <a:cxnSpLocks/>
            <a:stCxn id="33" idx="2"/>
            <a:endCxn id="14" idx="1"/>
          </p:cNvCxnSpPr>
          <p:nvPr/>
        </p:nvCxnSpPr>
        <p:spPr>
          <a:xfrm rot="16200000" flipH="1">
            <a:off x="2171779" y="2647052"/>
            <a:ext cx="827507" cy="2157900"/>
          </a:xfrm>
          <a:prstGeom prst="bentConnector2">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A1CC9FBB-9FC1-FE8F-7334-D7D9B3213E66}"/>
              </a:ext>
            </a:extLst>
          </p:cNvPr>
          <p:cNvCxnSpPr>
            <a:cxnSpLocks/>
            <a:stCxn id="11" idx="1"/>
            <a:endCxn id="33" idx="0"/>
          </p:cNvCxnSpPr>
          <p:nvPr/>
        </p:nvCxnSpPr>
        <p:spPr>
          <a:xfrm rot="10800000" flipV="1">
            <a:off x="1506583" y="1831252"/>
            <a:ext cx="129669" cy="988364"/>
          </a:xfrm>
          <a:prstGeom prst="bentConnector2">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1258E389-2F42-363E-5B1E-79799B7ABA4C}"/>
              </a:ext>
            </a:extLst>
          </p:cNvPr>
          <p:cNvCxnSpPr>
            <a:cxnSpLocks/>
            <a:stCxn id="27" idx="0"/>
            <a:endCxn id="7" idx="3"/>
          </p:cNvCxnSpPr>
          <p:nvPr/>
        </p:nvCxnSpPr>
        <p:spPr>
          <a:xfrm rot="16200000" flipV="1">
            <a:off x="7075575" y="2195418"/>
            <a:ext cx="988364" cy="260031"/>
          </a:xfrm>
          <a:prstGeom prst="bentConnector2">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6C57360-10E0-13EC-B623-37DB4BB569A6}"/>
              </a:ext>
            </a:extLst>
          </p:cNvPr>
          <p:cNvSpPr txBox="1"/>
          <p:nvPr/>
        </p:nvSpPr>
        <p:spPr>
          <a:xfrm rot="16200000">
            <a:off x="781120" y="2177739"/>
            <a:ext cx="1116482" cy="276999"/>
          </a:xfrm>
          <a:prstGeom prst="rect">
            <a:avLst/>
          </a:prstGeom>
          <a:noFill/>
        </p:spPr>
        <p:txBody>
          <a:bodyPr wrap="square">
            <a:spAutoFit/>
          </a:bodyPr>
          <a:lstStyle/>
          <a:p>
            <a:pPr algn="ctr"/>
            <a:r>
              <a:rPr lang="en-AU" sz="1200" dirty="0">
                <a:solidFill>
                  <a:schemeClr val="tx1"/>
                </a:solidFill>
                <a:highlight>
                  <a:schemeClr val="lt1"/>
                </a:highlight>
                <a:latin typeface="Avenir Book" panose="02000503020000020003" pitchFamily="2" charset="0"/>
                <a:cs typeface="Courier New"/>
              </a:rPr>
              <a:t>Cloud Effects</a:t>
            </a:r>
          </a:p>
        </p:txBody>
      </p:sp>
      <p:cxnSp>
        <p:nvCxnSpPr>
          <p:cNvPr id="49" name="Elbow Connector 48">
            <a:extLst>
              <a:ext uri="{FF2B5EF4-FFF2-40B4-BE49-F238E27FC236}">
                <a16:creationId xmlns:a16="http://schemas.microsoft.com/office/drawing/2014/main" id="{EF2370D2-CB7E-E7D4-36F0-ACE38D8BAF1E}"/>
              </a:ext>
            </a:extLst>
          </p:cNvPr>
          <p:cNvCxnSpPr>
            <a:cxnSpLocks/>
            <a:stCxn id="14" idx="3"/>
            <a:endCxn id="27" idx="1"/>
          </p:cNvCxnSpPr>
          <p:nvPr/>
        </p:nvCxnSpPr>
        <p:spPr>
          <a:xfrm flipV="1">
            <a:off x="5471519" y="3065933"/>
            <a:ext cx="1324734" cy="1073823"/>
          </a:xfrm>
          <a:prstGeom prst="bentConnector3">
            <a:avLst>
              <a:gd name="adj1" fmla="val 50000"/>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4A659C7-5EF4-7D2A-D6BB-05E2973A7357}"/>
              </a:ext>
            </a:extLst>
          </p:cNvPr>
          <p:cNvSpPr txBox="1"/>
          <p:nvPr/>
        </p:nvSpPr>
        <p:spPr>
          <a:xfrm rot="16200000">
            <a:off x="5409045" y="3464344"/>
            <a:ext cx="1163537" cy="276999"/>
          </a:xfrm>
          <a:prstGeom prst="rect">
            <a:avLst/>
          </a:prstGeom>
          <a:noFill/>
        </p:spPr>
        <p:txBody>
          <a:bodyPr wrap="square">
            <a:spAutoFit/>
          </a:bodyPr>
          <a:lstStyle/>
          <a:p>
            <a:pPr algn="ctr"/>
            <a:r>
              <a:rPr lang="en-AU" sz="1200" dirty="0">
                <a:solidFill>
                  <a:schemeClr val="tx1"/>
                </a:solidFill>
                <a:highlight>
                  <a:schemeClr val="lt1"/>
                </a:highlight>
                <a:latin typeface="Avenir Book" panose="02000503020000020003" pitchFamily="2" charset="0"/>
                <a:cs typeface="Courier New"/>
              </a:rPr>
              <a:t>Surface Fluxes</a:t>
            </a:r>
          </a:p>
        </p:txBody>
      </p:sp>
      <p:sp>
        <p:nvSpPr>
          <p:cNvPr id="58" name="TextBox 57">
            <a:extLst>
              <a:ext uri="{FF2B5EF4-FFF2-40B4-BE49-F238E27FC236}">
                <a16:creationId xmlns:a16="http://schemas.microsoft.com/office/drawing/2014/main" id="{ABE871B0-7945-8697-CE4D-D9A4AE3A95C7}"/>
              </a:ext>
            </a:extLst>
          </p:cNvPr>
          <p:cNvSpPr txBox="1"/>
          <p:nvPr/>
        </p:nvSpPr>
        <p:spPr>
          <a:xfrm>
            <a:off x="5953053" y="3862756"/>
            <a:ext cx="1922981" cy="276999"/>
          </a:xfrm>
          <a:prstGeom prst="rect">
            <a:avLst/>
          </a:prstGeom>
          <a:noFill/>
        </p:spPr>
        <p:txBody>
          <a:bodyPr wrap="square">
            <a:spAutoFit/>
          </a:bodyPr>
          <a:lstStyle/>
          <a:p>
            <a:pPr algn="ctr"/>
            <a:r>
              <a:rPr lang="es-ES_tradnl" sz="1200" dirty="0">
                <a:solidFill>
                  <a:schemeClr val="tx1"/>
                </a:solidFill>
                <a:highlight>
                  <a:schemeClr val="lt1"/>
                </a:highlight>
                <a:latin typeface="Avenir Book" panose="02000503020000020003" pitchFamily="2" charset="0"/>
                <a:cs typeface="Courier New"/>
              </a:rPr>
              <a:t>Surface: T, W and Q</a:t>
            </a:r>
          </a:p>
        </p:txBody>
      </p:sp>
      <p:cxnSp>
        <p:nvCxnSpPr>
          <p:cNvPr id="59" name="Elbow Connector 58">
            <a:extLst>
              <a:ext uri="{FF2B5EF4-FFF2-40B4-BE49-F238E27FC236}">
                <a16:creationId xmlns:a16="http://schemas.microsoft.com/office/drawing/2014/main" id="{6B9ABF81-3412-D1D6-AC92-269A482E5B96}"/>
              </a:ext>
            </a:extLst>
          </p:cNvPr>
          <p:cNvCxnSpPr>
            <a:cxnSpLocks/>
            <a:stCxn id="14" idx="1"/>
            <a:endCxn id="33" idx="3"/>
          </p:cNvCxnSpPr>
          <p:nvPr/>
        </p:nvCxnSpPr>
        <p:spPr>
          <a:xfrm rot="10800000">
            <a:off x="2410100" y="3065934"/>
            <a:ext cx="1254382" cy="1073823"/>
          </a:xfrm>
          <a:prstGeom prst="bentConnector3">
            <a:avLst>
              <a:gd name="adj1" fmla="val 50000"/>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FE12286-8ADC-87C8-7D0F-5AE5FC85D566}"/>
              </a:ext>
            </a:extLst>
          </p:cNvPr>
          <p:cNvSpPr txBox="1"/>
          <p:nvPr/>
        </p:nvSpPr>
        <p:spPr>
          <a:xfrm rot="5400000">
            <a:off x="2681905" y="3416868"/>
            <a:ext cx="1163537" cy="461665"/>
          </a:xfrm>
          <a:prstGeom prst="rect">
            <a:avLst/>
          </a:prstGeom>
          <a:noFill/>
        </p:spPr>
        <p:txBody>
          <a:bodyPr wrap="square">
            <a:spAutoFit/>
          </a:bodyPr>
          <a:lstStyle/>
          <a:p>
            <a:pPr algn="ctr"/>
            <a:r>
              <a:rPr lang="en-AU" sz="1200" dirty="0">
                <a:solidFill>
                  <a:schemeClr val="tx1"/>
                </a:solidFill>
                <a:highlight>
                  <a:schemeClr val="lt1"/>
                </a:highlight>
                <a:latin typeface="Avenir Book" panose="02000503020000020003" pitchFamily="2" charset="0"/>
                <a:cs typeface="Courier New"/>
              </a:rPr>
              <a:t>Emission </a:t>
            </a:r>
          </a:p>
          <a:p>
            <a:pPr algn="ctr"/>
            <a:r>
              <a:rPr lang="en-AU" sz="1200" dirty="0">
                <a:solidFill>
                  <a:schemeClr val="tx1"/>
                </a:solidFill>
                <a:highlight>
                  <a:schemeClr val="lt1"/>
                </a:highlight>
                <a:latin typeface="Avenir Book" panose="02000503020000020003" pitchFamily="2" charset="0"/>
                <a:cs typeface="Courier New"/>
              </a:rPr>
              <a:t>Albedo</a:t>
            </a:r>
          </a:p>
        </p:txBody>
      </p:sp>
      <p:sp>
        <p:nvSpPr>
          <p:cNvPr id="63" name="TextBox 62">
            <a:extLst>
              <a:ext uri="{FF2B5EF4-FFF2-40B4-BE49-F238E27FC236}">
                <a16:creationId xmlns:a16="http://schemas.microsoft.com/office/drawing/2014/main" id="{4F85EAC6-B6D0-5805-35F8-1CCD634D6D1D}"/>
              </a:ext>
            </a:extLst>
          </p:cNvPr>
          <p:cNvSpPr txBox="1"/>
          <p:nvPr/>
        </p:nvSpPr>
        <p:spPr>
          <a:xfrm>
            <a:off x="1320449" y="3865703"/>
            <a:ext cx="1922981" cy="276999"/>
          </a:xfrm>
          <a:prstGeom prst="rect">
            <a:avLst/>
          </a:prstGeom>
          <a:noFill/>
        </p:spPr>
        <p:txBody>
          <a:bodyPr wrap="square">
            <a:spAutoFit/>
          </a:bodyPr>
          <a:lstStyle/>
          <a:p>
            <a:pPr algn="ctr"/>
            <a:r>
              <a:rPr lang="es-ES_tradnl" sz="1200" dirty="0" err="1">
                <a:solidFill>
                  <a:schemeClr val="tx1"/>
                </a:solidFill>
                <a:highlight>
                  <a:schemeClr val="lt1"/>
                </a:highlight>
                <a:latin typeface="Avenir Book" panose="02000503020000020003" pitchFamily="2" charset="0"/>
                <a:cs typeface="Courier New"/>
              </a:rPr>
              <a:t>Downward</a:t>
            </a:r>
            <a:r>
              <a:rPr lang="es-ES_tradnl" sz="1200" dirty="0">
                <a:solidFill>
                  <a:schemeClr val="tx1"/>
                </a:solidFill>
                <a:highlight>
                  <a:schemeClr val="lt1"/>
                </a:highlight>
                <a:latin typeface="Avenir Book" panose="02000503020000020003" pitchFamily="2" charset="0"/>
                <a:cs typeface="Courier New"/>
              </a:rPr>
              <a:t> SW LW </a:t>
            </a:r>
          </a:p>
        </p:txBody>
      </p:sp>
      <p:sp>
        <p:nvSpPr>
          <p:cNvPr id="67" name="TextBox 66">
            <a:extLst>
              <a:ext uri="{FF2B5EF4-FFF2-40B4-BE49-F238E27FC236}">
                <a16:creationId xmlns:a16="http://schemas.microsoft.com/office/drawing/2014/main" id="{F791E540-DE09-C3B5-9BAE-AD56B1DF51CD}"/>
              </a:ext>
            </a:extLst>
          </p:cNvPr>
          <p:cNvSpPr txBox="1"/>
          <p:nvPr/>
        </p:nvSpPr>
        <p:spPr>
          <a:xfrm rot="5400000">
            <a:off x="7372361" y="2094602"/>
            <a:ext cx="1116482" cy="461665"/>
          </a:xfrm>
          <a:prstGeom prst="rect">
            <a:avLst/>
          </a:prstGeom>
          <a:noFill/>
        </p:spPr>
        <p:txBody>
          <a:bodyPr wrap="square">
            <a:spAutoFit/>
          </a:bodyPr>
          <a:lstStyle/>
          <a:p>
            <a:pPr algn="ctr"/>
            <a:r>
              <a:rPr lang="en-AU" sz="1200" dirty="0">
                <a:solidFill>
                  <a:schemeClr val="tx1"/>
                </a:solidFill>
                <a:highlight>
                  <a:schemeClr val="lt1"/>
                </a:highlight>
                <a:latin typeface="Avenir Book" panose="02000503020000020003" pitchFamily="2" charset="0"/>
                <a:cs typeface="Courier New"/>
              </a:rPr>
              <a:t>Entrainment</a:t>
            </a:r>
          </a:p>
          <a:p>
            <a:pPr algn="ctr"/>
            <a:r>
              <a:rPr lang="en-AU" sz="1200" dirty="0">
                <a:solidFill>
                  <a:schemeClr val="tx1"/>
                </a:solidFill>
                <a:highlight>
                  <a:schemeClr val="lt1"/>
                </a:highlight>
                <a:latin typeface="Avenir Book" panose="02000503020000020003" pitchFamily="2" charset="0"/>
                <a:cs typeface="Courier New"/>
              </a:rPr>
              <a:t>Flux mass</a:t>
            </a:r>
          </a:p>
        </p:txBody>
      </p:sp>
      <p:sp>
        <p:nvSpPr>
          <p:cNvPr id="70" name="Rectangle 69">
            <a:extLst>
              <a:ext uri="{FF2B5EF4-FFF2-40B4-BE49-F238E27FC236}">
                <a16:creationId xmlns:a16="http://schemas.microsoft.com/office/drawing/2014/main" id="{6325714B-6BA6-7FFB-2A05-A7232BC81EC7}"/>
              </a:ext>
            </a:extLst>
          </p:cNvPr>
          <p:cNvSpPr/>
          <p:nvPr/>
        </p:nvSpPr>
        <p:spPr>
          <a:xfrm>
            <a:off x="5233775" y="4669771"/>
            <a:ext cx="902814" cy="276999"/>
          </a:xfrm>
          <a:prstGeom prst="rect">
            <a:avLst/>
          </a:prstGeom>
          <a:solidFill>
            <a:schemeClr val="accent1">
              <a:lumMod val="50000"/>
              <a:alpha val="41000"/>
            </a:schemeClr>
          </a:solidFill>
          <a:ln>
            <a:solidFill>
              <a:schemeClr val="accent1">
                <a:lumMod val="50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71" name="TextBox 70">
            <a:extLst>
              <a:ext uri="{FF2B5EF4-FFF2-40B4-BE49-F238E27FC236}">
                <a16:creationId xmlns:a16="http://schemas.microsoft.com/office/drawing/2014/main" id="{0ADFD6F7-1774-B082-16ED-DEC2155115A6}"/>
              </a:ext>
            </a:extLst>
          </p:cNvPr>
          <p:cNvSpPr txBox="1"/>
          <p:nvPr/>
        </p:nvSpPr>
        <p:spPr>
          <a:xfrm>
            <a:off x="5270660" y="4638993"/>
            <a:ext cx="837329" cy="338554"/>
          </a:xfrm>
          <a:prstGeom prst="rect">
            <a:avLst/>
          </a:prstGeom>
          <a:noFill/>
        </p:spPr>
        <p:txBody>
          <a:bodyPr wrap="square">
            <a:spAutoFit/>
          </a:bodyPr>
          <a:lstStyle/>
          <a:p>
            <a:pPr algn="ctr"/>
            <a:r>
              <a:rPr lang="en-US" sz="1600" dirty="0">
                <a:solidFill>
                  <a:schemeClr val="dk1"/>
                </a:solidFill>
                <a:latin typeface="Avenir Book" panose="02000503020000020003" pitchFamily="2" charset="0"/>
              </a:rPr>
              <a:t>Ocean</a:t>
            </a:r>
            <a:endParaRPr lang="en-US" sz="1600" dirty="0"/>
          </a:p>
        </p:txBody>
      </p:sp>
      <p:sp>
        <p:nvSpPr>
          <p:cNvPr id="72" name="Rectangle 71">
            <a:extLst>
              <a:ext uri="{FF2B5EF4-FFF2-40B4-BE49-F238E27FC236}">
                <a16:creationId xmlns:a16="http://schemas.microsoft.com/office/drawing/2014/main" id="{67E8D535-4AE4-31C7-B294-2680FF010DA6}"/>
              </a:ext>
            </a:extLst>
          </p:cNvPr>
          <p:cNvSpPr/>
          <p:nvPr/>
        </p:nvSpPr>
        <p:spPr>
          <a:xfrm>
            <a:off x="3042262" y="4669771"/>
            <a:ext cx="902814" cy="276999"/>
          </a:xfrm>
          <a:prstGeom prst="rect">
            <a:avLst/>
          </a:prstGeom>
          <a:solidFill>
            <a:schemeClr val="accent4">
              <a:lumMod val="75000"/>
              <a:alpha val="41000"/>
            </a:schemeClr>
          </a:solidFill>
          <a:ln>
            <a:solidFill>
              <a:schemeClr val="accent4">
                <a:lumMod val="7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73" name="TextBox 72">
            <a:extLst>
              <a:ext uri="{FF2B5EF4-FFF2-40B4-BE49-F238E27FC236}">
                <a16:creationId xmlns:a16="http://schemas.microsoft.com/office/drawing/2014/main" id="{50C03FEE-0C81-8431-3DF7-2316A0DAB20D}"/>
              </a:ext>
            </a:extLst>
          </p:cNvPr>
          <p:cNvSpPr txBox="1"/>
          <p:nvPr/>
        </p:nvSpPr>
        <p:spPr>
          <a:xfrm>
            <a:off x="3079147" y="4638993"/>
            <a:ext cx="837329" cy="338554"/>
          </a:xfrm>
          <a:prstGeom prst="rect">
            <a:avLst/>
          </a:prstGeom>
          <a:noFill/>
        </p:spPr>
        <p:txBody>
          <a:bodyPr wrap="square">
            <a:spAutoFit/>
          </a:bodyPr>
          <a:lstStyle/>
          <a:p>
            <a:pPr algn="ctr"/>
            <a:r>
              <a:rPr lang="en-US" sz="1600" dirty="0">
                <a:solidFill>
                  <a:schemeClr val="dk1"/>
                </a:solidFill>
                <a:latin typeface="Avenir Book" panose="02000503020000020003" pitchFamily="2" charset="0"/>
              </a:rPr>
              <a:t>LSM</a:t>
            </a:r>
            <a:endParaRPr lang="en-US" sz="1600" dirty="0"/>
          </a:p>
        </p:txBody>
      </p:sp>
      <p:sp>
        <p:nvSpPr>
          <p:cNvPr id="74" name="TextBox 73">
            <a:extLst>
              <a:ext uri="{FF2B5EF4-FFF2-40B4-BE49-F238E27FC236}">
                <a16:creationId xmlns:a16="http://schemas.microsoft.com/office/drawing/2014/main" id="{BDC6DF02-DE3D-6C91-DD0C-4C314AB9EFBD}"/>
              </a:ext>
            </a:extLst>
          </p:cNvPr>
          <p:cNvSpPr txBox="1"/>
          <p:nvPr/>
        </p:nvSpPr>
        <p:spPr>
          <a:xfrm>
            <a:off x="4297679" y="4577437"/>
            <a:ext cx="547381" cy="461665"/>
          </a:xfrm>
          <a:prstGeom prst="rect">
            <a:avLst/>
          </a:prstGeom>
          <a:noFill/>
        </p:spPr>
        <p:txBody>
          <a:bodyPr wrap="square">
            <a:spAutoFit/>
          </a:bodyPr>
          <a:lstStyle/>
          <a:p>
            <a:pPr algn="ctr"/>
            <a:r>
              <a:rPr lang="es-ES_tradnl" sz="1200" dirty="0" err="1">
                <a:solidFill>
                  <a:schemeClr val="tx1"/>
                </a:solidFill>
                <a:highlight>
                  <a:schemeClr val="lt1"/>
                </a:highlight>
                <a:latin typeface="Avenir Book" panose="02000503020000020003" pitchFamily="2" charset="0"/>
                <a:cs typeface="Courier New"/>
              </a:rPr>
              <a:t>Land</a:t>
            </a:r>
            <a:endParaRPr lang="es-ES_tradnl" sz="1200" dirty="0">
              <a:solidFill>
                <a:schemeClr val="tx1"/>
              </a:solidFill>
              <a:highlight>
                <a:schemeClr val="lt1"/>
              </a:highlight>
              <a:latin typeface="Avenir Book" panose="02000503020000020003" pitchFamily="2" charset="0"/>
              <a:cs typeface="Courier New"/>
            </a:endParaRPr>
          </a:p>
          <a:p>
            <a:pPr algn="ctr"/>
            <a:r>
              <a:rPr lang="es-ES_tradnl" sz="1200" dirty="0" err="1">
                <a:solidFill>
                  <a:schemeClr val="tx1"/>
                </a:solidFill>
                <a:highlight>
                  <a:schemeClr val="lt1"/>
                </a:highlight>
                <a:latin typeface="Avenir Book" panose="02000503020000020003" pitchFamily="2" charset="0"/>
                <a:cs typeface="Courier New"/>
              </a:rPr>
              <a:t>mask</a:t>
            </a:r>
            <a:endParaRPr lang="es-ES_tradnl" sz="1200" dirty="0">
              <a:solidFill>
                <a:schemeClr val="tx1"/>
              </a:solidFill>
              <a:highlight>
                <a:schemeClr val="lt1"/>
              </a:highlight>
              <a:latin typeface="Avenir Book" panose="02000503020000020003" pitchFamily="2" charset="0"/>
              <a:cs typeface="Courier New"/>
            </a:endParaRPr>
          </a:p>
        </p:txBody>
      </p:sp>
      <p:cxnSp>
        <p:nvCxnSpPr>
          <p:cNvPr id="75" name="Straight Arrow Connector 74">
            <a:extLst>
              <a:ext uri="{FF2B5EF4-FFF2-40B4-BE49-F238E27FC236}">
                <a16:creationId xmlns:a16="http://schemas.microsoft.com/office/drawing/2014/main" id="{6E57F9DD-A9B9-E8B7-33A7-BC047EE3E297}"/>
              </a:ext>
            </a:extLst>
          </p:cNvPr>
          <p:cNvCxnSpPr>
            <a:cxnSpLocks/>
            <a:stCxn id="14" idx="2"/>
            <a:endCxn id="74" idx="0"/>
          </p:cNvCxnSpPr>
          <p:nvPr/>
        </p:nvCxnSpPr>
        <p:spPr>
          <a:xfrm>
            <a:off x="4568001" y="4386072"/>
            <a:ext cx="3369" cy="191365"/>
          </a:xfrm>
          <a:prstGeom prst="straightConnector1">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84B15E8-0E6F-5877-998E-C03F3650910E}"/>
              </a:ext>
            </a:extLst>
          </p:cNvPr>
          <p:cNvCxnSpPr>
            <a:cxnSpLocks/>
            <a:stCxn id="74" idx="1"/>
            <a:endCxn id="73" idx="3"/>
          </p:cNvCxnSpPr>
          <p:nvPr/>
        </p:nvCxnSpPr>
        <p:spPr>
          <a:xfrm flipH="1">
            <a:off x="3916476" y="4808270"/>
            <a:ext cx="381203" cy="0"/>
          </a:xfrm>
          <a:prstGeom prst="straightConnector1">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6DC8516-5B93-ACF4-D966-0F9E92401160}"/>
              </a:ext>
            </a:extLst>
          </p:cNvPr>
          <p:cNvCxnSpPr>
            <a:cxnSpLocks/>
            <a:stCxn id="74" idx="3"/>
            <a:endCxn id="70" idx="1"/>
          </p:cNvCxnSpPr>
          <p:nvPr/>
        </p:nvCxnSpPr>
        <p:spPr>
          <a:xfrm>
            <a:off x="4845060" y="4808270"/>
            <a:ext cx="388715" cy="1"/>
          </a:xfrm>
          <a:prstGeom prst="straightConnector1">
            <a:avLst/>
          </a:prstGeom>
          <a:ln w="31750">
            <a:solidFill>
              <a:schemeClr val="accent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6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48" grpId="0"/>
      <p:bldP spid="57" grpId="0"/>
      <p:bldP spid="58" grpId="0"/>
      <p:bldP spid="62" grpId="0"/>
      <p:bldP spid="63" grpId="0"/>
      <p:bldP spid="67" grpId="0"/>
      <p:bldP spid="7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The K distributions and Correlation method</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ED477E-2D8B-EDA1-67F4-3DAC6B08C727}"/>
              </a:ext>
            </a:extLst>
          </p:cNvPr>
          <p:cNvSpPr txBox="1"/>
          <p:nvPr/>
        </p:nvSpPr>
        <p:spPr>
          <a:xfrm>
            <a:off x="361392" y="1604973"/>
            <a:ext cx="8524291" cy="2585323"/>
          </a:xfrm>
          <a:prstGeom prst="rect">
            <a:avLst/>
          </a:prstGeom>
          <a:noFill/>
        </p:spPr>
        <p:txBody>
          <a:bodyPr wrap="square">
            <a:spAutoFit/>
          </a:bodyPr>
          <a:lstStyle/>
          <a:p>
            <a:pPr marL="285750" indent="-285750">
              <a:buFont typeface="Arial" panose="020B0604020202020204" pitchFamily="34" charset="0"/>
              <a:buChar char="•"/>
            </a:pPr>
            <a:r>
              <a:rPr lang="en-US" sz="1800" b="1" dirty="0">
                <a:effectLst/>
                <a:latin typeface="Avenir Book" panose="02000503020000020003" pitchFamily="2" charset="0"/>
              </a:rPr>
              <a:t>The correlated-k method is an approximate technique for </a:t>
            </a:r>
            <a:r>
              <a:rPr lang="en-US" sz="1800" dirty="0">
                <a:latin typeface="Avenir Book" panose="02000503020000020003" pitchFamily="2" charset="0"/>
              </a:rPr>
              <a:t> </a:t>
            </a:r>
            <a:r>
              <a:rPr lang="en-US" sz="1800" b="1" dirty="0">
                <a:effectLst/>
                <a:latin typeface="Avenir Book" panose="02000503020000020003" pitchFamily="2" charset="0"/>
              </a:rPr>
              <a:t>the accelerated calculation of fluxes and cooling rates for inhomogeneous atmosphere. </a:t>
            </a:r>
          </a:p>
          <a:p>
            <a:endParaRPr lang="en-US" sz="1800" b="1" dirty="0">
              <a:latin typeface="Helvetica" pitchFamily="2" charset="0"/>
            </a:endParaRPr>
          </a:p>
          <a:p>
            <a:pPr marL="285750" indent="-285750">
              <a:buFont typeface="Arial" panose="020B0604020202020204" pitchFamily="34" charset="0"/>
              <a:buChar char="•"/>
            </a:pPr>
            <a:r>
              <a:rPr lang="en-US" sz="1800" b="1" dirty="0">
                <a:latin typeface="Avenir Book" panose="02000503020000020003" pitchFamily="2" charset="0"/>
              </a:rPr>
              <a:t>The radiative transfer operations for a given homogeneous layer and spectral band are carried out using a small set of absorption coefficients that are representative of the absorption coefficients for all frequencies in the band.</a:t>
            </a:r>
          </a:p>
          <a:p>
            <a:pPr marL="285750" indent="-285750">
              <a:buFont typeface="Arial" panose="020B0604020202020204" pitchFamily="34" charset="0"/>
              <a:buChar char="•"/>
            </a:pPr>
            <a:endParaRPr lang="en-US" sz="1800" b="1" dirty="0">
              <a:latin typeface="Avenir Book" panose="02000503020000020003" pitchFamily="2" charset="0"/>
            </a:endParaRPr>
          </a:p>
          <a:p>
            <a:pPr marL="285750" indent="-285750">
              <a:buFont typeface="Arial" panose="020B0604020202020204" pitchFamily="34" charset="0"/>
              <a:buChar char="•"/>
            </a:pPr>
            <a:r>
              <a:rPr lang="en-US" sz="1800" b="1" dirty="0">
                <a:latin typeface="Avenir Book" panose="02000503020000020003" pitchFamily="2" charset="0"/>
              </a:rPr>
              <a:t>The spectral absorption coefficient k(v) varies irregularly with wave number.  </a:t>
            </a:r>
            <a:r>
              <a:rPr lang="en-US" sz="1800" b="1" dirty="0">
                <a:effectLst/>
                <a:latin typeface="Avenir Book" panose="02000503020000020003" pitchFamily="2" charset="0"/>
              </a:rPr>
              <a:t> </a:t>
            </a:r>
            <a:endParaRPr lang="en-US" sz="1800" dirty="0">
              <a:latin typeface="Avenir Book" panose="02000503020000020003" pitchFamily="2" charset="0"/>
            </a:endParaRPr>
          </a:p>
        </p:txBody>
      </p:sp>
    </p:spTree>
    <p:extLst>
      <p:ext uri="{BB962C8B-B14F-4D97-AF65-F5344CB8AC3E}">
        <p14:creationId xmlns:p14="http://schemas.microsoft.com/office/powerpoint/2010/main" val="2878267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F1E3548-728C-BF76-5F15-37E4EE0D92A4}"/>
              </a:ext>
            </a:extLst>
          </p:cNvPr>
          <p:cNvPicPr>
            <a:picLocks noChangeAspect="1"/>
          </p:cNvPicPr>
          <p:nvPr/>
        </p:nvPicPr>
        <p:blipFill>
          <a:blip r:embed="rId3"/>
          <a:stretch>
            <a:fillRect/>
          </a:stretch>
        </p:blipFill>
        <p:spPr>
          <a:xfrm>
            <a:off x="414779" y="560916"/>
            <a:ext cx="8352358" cy="4321754"/>
          </a:xfrm>
          <a:prstGeom prst="rect">
            <a:avLst/>
          </a:prstGeom>
        </p:spPr>
      </p:pic>
    </p:spTree>
    <p:extLst>
      <p:ext uri="{BB962C8B-B14F-4D97-AF65-F5344CB8AC3E}">
        <p14:creationId xmlns:p14="http://schemas.microsoft.com/office/powerpoint/2010/main" val="1380092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7" name="Google Shape;139;p26">
            <a:extLst>
              <a:ext uri="{FF2B5EF4-FFF2-40B4-BE49-F238E27FC236}">
                <a16:creationId xmlns:a16="http://schemas.microsoft.com/office/drawing/2014/main" id="{0428DDDB-70A4-9E33-DB95-01FB8A938CD9}"/>
              </a:ext>
            </a:extLst>
          </p:cNvPr>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RADT</a:t>
            </a:r>
            <a:endParaRPr sz="3200" kern="1200" dirty="0">
              <a:solidFill>
                <a:srgbClr val="304B72"/>
              </a:solidFill>
              <a:latin typeface="Avenir Book" panose="02000503020000020003" pitchFamily="2" charset="0"/>
              <a:ea typeface="+mn-ea"/>
              <a:cs typeface="+mn-cs"/>
            </a:endParaRPr>
          </a:p>
        </p:txBody>
      </p:sp>
      <p:sp>
        <p:nvSpPr>
          <p:cNvPr id="9" name="TextBox 8">
            <a:extLst>
              <a:ext uri="{FF2B5EF4-FFF2-40B4-BE49-F238E27FC236}">
                <a16:creationId xmlns:a16="http://schemas.microsoft.com/office/drawing/2014/main" id="{4ADE7707-439F-6EDA-C38A-BFD8EBCB5E8F}"/>
              </a:ext>
            </a:extLst>
          </p:cNvPr>
          <p:cNvSpPr txBox="1"/>
          <p:nvPr/>
        </p:nvSpPr>
        <p:spPr>
          <a:xfrm>
            <a:off x="363240" y="1417588"/>
            <a:ext cx="8417520" cy="2308324"/>
          </a:xfrm>
          <a:prstGeom prst="rect">
            <a:avLst/>
          </a:prstGeom>
          <a:noFill/>
        </p:spPr>
        <p:txBody>
          <a:bodyPr wrap="square">
            <a:spAutoFit/>
          </a:bodyPr>
          <a:lstStyle/>
          <a:p>
            <a:r>
              <a:rPr lang="en-US" sz="2400" b="1" dirty="0">
                <a:latin typeface="Avenir Book" panose="02000503020000020003" pitchFamily="2" charset="0"/>
              </a:rPr>
              <a:t>Radiation time-step recommendation </a:t>
            </a:r>
          </a:p>
          <a:p>
            <a:endParaRPr lang="en-US" sz="2400" dirty="0">
              <a:latin typeface="Avenir Book" panose="02000503020000020003" pitchFamily="2" charset="0"/>
            </a:endParaRPr>
          </a:p>
          <a:p>
            <a:pPr marL="342900" indent="-342900">
              <a:buFont typeface="Arial" panose="020B0604020202020204" pitchFamily="34" charset="0"/>
              <a:buChar char="•"/>
            </a:pPr>
            <a:r>
              <a:rPr lang="en-US" sz="2400" dirty="0">
                <a:latin typeface="Avenir Book" panose="02000503020000020003" pitchFamily="2" charset="0"/>
              </a:rPr>
              <a:t>Radiation is too expensive to call every step </a:t>
            </a:r>
          </a:p>
          <a:p>
            <a:pPr marL="342900" indent="-342900">
              <a:buFont typeface="Arial" panose="020B0604020202020204" pitchFamily="34" charset="0"/>
              <a:buChar char="•"/>
            </a:pPr>
            <a:r>
              <a:rPr lang="en-US" sz="2400" dirty="0">
                <a:latin typeface="Avenir Book" panose="02000503020000020003" pitchFamily="2" charset="0"/>
              </a:rPr>
              <a:t>Frequency should resolve cloud-cover changes with time </a:t>
            </a:r>
          </a:p>
          <a:p>
            <a:pPr marL="342900" indent="-342900">
              <a:buFont typeface="Arial" panose="020B0604020202020204" pitchFamily="34" charset="0"/>
              <a:buChar char="•"/>
            </a:pPr>
            <a:r>
              <a:rPr lang="en-US" sz="2400" dirty="0" err="1">
                <a:latin typeface="Avenir Book" panose="02000503020000020003" pitchFamily="2" charset="0"/>
              </a:rPr>
              <a:t>radt</a:t>
            </a:r>
            <a:r>
              <a:rPr lang="en-US" sz="2400" dirty="0">
                <a:latin typeface="Avenir Book" panose="02000503020000020003" pitchFamily="2" charset="0"/>
              </a:rPr>
              <a:t>=1 minute per km grid size is about right (e.g. </a:t>
            </a:r>
            <a:r>
              <a:rPr lang="en-US" sz="2400" dirty="0" err="1">
                <a:latin typeface="Avenir Book" panose="02000503020000020003" pitchFamily="2" charset="0"/>
              </a:rPr>
              <a:t>radt</a:t>
            </a:r>
            <a:r>
              <a:rPr lang="en-US" sz="2400" dirty="0">
                <a:latin typeface="Avenir Book" panose="02000503020000020003" pitchFamily="2" charset="0"/>
              </a:rPr>
              <a:t>=10 for dx=10 km)</a:t>
            </a:r>
            <a:endParaRPr lang="en-CO" sz="2400" dirty="0">
              <a:latin typeface="Avenir Book" panose="02000503020000020003" pitchFamily="2" charset="0"/>
            </a:endParaRPr>
          </a:p>
        </p:txBody>
      </p:sp>
    </p:spTree>
    <p:extLst>
      <p:ext uri="{BB962C8B-B14F-4D97-AF65-F5344CB8AC3E}">
        <p14:creationId xmlns:p14="http://schemas.microsoft.com/office/powerpoint/2010/main" val="3564824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7" name="Google Shape;139;p26">
            <a:extLst>
              <a:ext uri="{FF2B5EF4-FFF2-40B4-BE49-F238E27FC236}">
                <a16:creationId xmlns:a16="http://schemas.microsoft.com/office/drawing/2014/main" id="{0428DDDB-70A4-9E33-DB95-01FB8A938CD9}"/>
              </a:ext>
            </a:extLst>
          </p:cNvPr>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Slope effects on shortwave</a:t>
            </a:r>
            <a:endParaRPr sz="3200" kern="1200" dirty="0">
              <a:solidFill>
                <a:srgbClr val="304B72"/>
              </a:solidFill>
              <a:latin typeface="Avenir Book" panose="02000503020000020003" pitchFamily="2" charset="0"/>
              <a:ea typeface="+mn-ea"/>
              <a:cs typeface="+mn-cs"/>
            </a:endParaRPr>
          </a:p>
        </p:txBody>
      </p:sp>
      <p:sp>
        <p:nvSpPr>
          <p:cNvPr id="9" name="TextBox 8">
            <a:extLst>
              <a:ext uri="{FF2B5EF4-FFF2-40B4-BE49-F238E27FC236}">
                <a16:creationId xmlns:a16="http://schemas.microsoft.com/office/drawing/2014/main" id="{4ADE7707-439F-6EDA-C38A-BFD8EBCB5E8F}"/>
              </a:ext>
            </a:extLst>
          </p:cNvPr>
          <p:cNvSpPr txBox="1"/>
          <p:nvPr/>
        </p:nvSpPr>
        <p:spPr>
          <a:xfrm>
            <a:off x="353615" y="1571592"/>
            <a:ext cx="8417520" cy="2677656"/>
          </a:xfrm>
          <a:prstGeom prst="rect">
            <a:avLst/>
          </a:prstGeom>
          <a:noFill/>
        </p:spPr>
        <p:txBody>
          <a:bodyPr wrap="square">
            <a:spAutoFit/>
          </a:bodyPr>
          <a:lstStyle/>
          <a:p>
            <a:endParaRPr lang="en-US" sz="2400" dirty="0">
              <a:latin typeface="Avenir Book" panose="02000503020000020003" pitchFamily="2" charset="0"/>
            </a:endParaRPr>
          </a:p>
          <a:p>
            <a:pPr marL="342900" indent="-342900">
              <a:buFont typeface="Arial" panose="020B0604020202020204" pitchFamily="34" charset="0"/>
              <a:buChar char="•"/>
            </a:pPr>
            <a:r>
              <a:rPr lang="en-US" sz="2400" dirty="0">
                <a:latin typeface="Avenir Book" panose="02000503020000020003" pitchFamily="2" charset="0"/>
              </a:rPr>
              <a:t>Represents the effect of slope on surface solar flux accounting for diffuse/direct effects.   </a:t>
            </a:r>
          </a:p>
          <a:p>
            <a:pPr marL="342900" indent="-342900">
              <a:buFont typeface="Arial" panose="020B0604020202020204" pitchFamily="34" charset="0"/>
              <a:buChar char="•"/>
            </a:pPr>
            <a:r>
              <a:rPr lang="en-US" sz="2400" dirty="0" err="1">
                <a:latin typeface="Avenir Book" panose="02000503020000020003" pitchFamily="2" charset="0"/>
              </a:rPr>
              <a:t>Slope_rad</a:t>
            </a:r>
            <a:r>
              <a:rPr lang="en-US" sz="2400" dirty="0">
                <a:latin typeface="Avenir Book" panose="02000503020000020003" pitchFamily="2" charset="0"/>
              </a:rPr>
              <a:t> = 1: activates slope effects, may be useful for complex terrain and grids &lt; 2km.</a:t>
            </a:r>
          </a:p>
          <a:p>
            <a:pPr marL="342900" indent="-342900">
              <a:buFont typeface="Arial" panose="020B0604020202020204" pitchFamily="34" charset="0"/>
              <a:buChar char="•"/>
            </a:pPr>
            <a:r>
              <a:rPr lang="en-US" sz="2400" dirty="0" err="1">
                <a:latin typeface="Avenir Book" panose="02000503020000020003" pitchFamily="2" charset="0"/>
              </a:rPr>
              <a:t>Topo_shading</a:t>
            </a:r>
            <a:r>
              <a:rPr lang="en-US" sz="2400" dirty="0">
                <a:latin typeface="Avenir Book" panose="02000503020000020003" pitchFamily="2" charset="0"/>
              </a:rPr>
              <a:t> = 1: shading of neighboring grids by mountains, may be useful for grids &lt; 1km.  </a:t>
            </a:r>
            <a:endParaRPr lang="en-CO" sz="2400" dirty="0">
              <a:latin typeface="Avenir Book" panose="02000503020000020003" pitchFamily="2" charset="0"/>
            </a:endParaRPr>
          </a:p>
        </p:txBody>
      </p:sp>
    </p:spTree>
    <p:extLst>
      <p:ext uri="{BB962C8B-B14F-4D97-AF65-F5344CB8AC3E}">
        <p14:creationId xmlns:p14="http://schemas.microsoft.com/office/powerpoint/2010/main" val="263806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Shortwave – Longwave radiation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1E03EEA-B644-0E33-C5DB-DBFBB34C6C00}"/>
              </a:ext>
            </a:extLst>
          </p:cNvPr>
          <p:cNvPicPr>
            <a:picLocks noChangeAspect="1"/>
          </p:cNvPicPr>
          <p:nvPr/>
        </p:nvPicPr>
        <p:blipFill rotWithShape="1">
          <a:blip r:embed="rId3"/>
          <a:srcRect b="84093"/>
          <a:stretch/>
        </p:blipFill>
        <p:spPr>
          <a:xfrm>
            <a:off x="1567995" y="1069847"/>
            <a:ext cx="6801550" cy="999665"/>
          </a:xfrm>
          <a:prstGeom prst="rect">
            <a:avLst/>
          </a:prstGeom>
        </p:spPr>
      </p:pic>
      <p:pic>
        <p:nvPicPr>
          <p:cNvPr id="6" name="Picture 5">
            <a:extLst>
              <a:ext uri="{FF2B5EF4-FFF2-40B4-BE49-F238E27FC236}">
                <a16:creationId xmlns:a16="http://schemas.microsoft.com/office/drawing/2014/main" id="{18A1679D-94CB-4479-906B-80A81FC4C2D7}"/>
              </a:ext>
            </a:extLst>
          </p:cNvPr>
          <p:cNvPicPr>
            <a:picLocks noChangeAspect="1"/>
          </p:cNvPicPr>
          <p:nvPr/>
        </p:nvPicPr>
        <p:blipFill rotWithShape="1">
          <a:blip r:embed="rId3"/>
          <a:srcRect t="52239"/>
          <a:stretch/>
        </p:blipFill>
        <p:spPr>
          <a:xfrm>
            <a:off x="1584175" y="2069512"/>
            <a:ext cx="6801550" cy="2987441"/>
          </a:xfrm>
          <a:prstGeom prst="rect">
            <a:avLst/>
          </a:prstGeom>
        </p:spPr>
      </p:pic>
    </p:spTree>
    <p:extLst>
      <p:ext uri="{BB962C8B-B14F-4D97-AF65-F5344CB8AC3E}">
        <p14:creationId xmlns:p14="http://schemas.microsoft.com/office/powerpoint/2010/main" val="1808590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Shortwave – Longwave radiation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D5D57AF-9852-4ECE-09BE-91FCB7FE84C4}"/>
              </a:ext>
            </a:extLst>
          </p:cNvPr>
          <p:cNvPicPr>
            <a:picLocks noChangeAspect="1"/>
          </p:cNvPicPr>
          <p:nvPr/>
        </p:nvPicPr>
        <p:blipFill>
          <a:blip r:embed="rId3"/>
          <a:stretch>
            <a:fillRect/>
          </a:stretch>
        </p:blipFill>
        <p:spPr>
          <a:xfrm>
            <a:off x="1172496" y="1157202"/>
            <a:ext cx="6799007" cy="3631598"/>
          </a:xfrm>
          <a:prstGeom prst="rect">
            <a:avLst/>
          </a:prstGeom>
        </p:spPr>
      </p:pic>
    </p:spTree>
    <p:extLst>
      <p:ext uri="{BB962C8B-B14F-4D97-AF65-F5344CB8AC3E}">
        <p14:creationId xmlns:p14="http://schemas.microsoft.com/office/powerpoint/2010/main" val="9191869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14778" y="354700"/>
            <a:ext cx="8417521" cy="715148"/>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s" sz="3200" kern="1200" dirty="0">
                <a:solidFill>
                  <a:srgbClr val="304B72"/>
                </a:solidFill>
                <a:latin typeface="Avenir Book" panose="02000503020000020003" pitchFamily="2" charset="0"/>
                <a:ea typeface="+mn-ea"/>
                <a:cs typeface="+mn-cs"/>
              </a:rPr>
              <a:t>Global energy budget </a:t>
            </a:r>
            <a:endParaRPr sz="3200" kern="1200" dirty="0">
              <a:solidFill>
                <a:srgbClr val="304B72"/>
              </a:solidFill>
              <a:latin typeface="Avenir Book" panose="02000503020000020003" pitchFamily="2" charset="0"/>
              <a:ea typeface="+mn-ea"/>
              <a:cs typeface="+mn-cs"/>
            </a:endParaRPr>
          </a:p>
        </p:txBody>
      </p:sp>
      <p:cxnSp>
        <p:nvCxnSpPr>
          <p:cNvPr id="2" name="Straight Connector 1">
            <a:extLst>
              <a:ext uri="{FF2B5EF4-FFF2-40B4-BE49-F238E27FC236}">
                <a16:creationId xmlns:a16="http://schemas.microsoft.com/office/drawing/2014/main" id="{9EE36B47-0E6D-676C-9D94-87BBAD4444A1}"/>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A3AAF9E-E9B8-B086-A32A-EB14BF9D98C1}"/>
              </a:ext>
            </a:extLst>
          </p:cNvPr>
          <p:cNvPicPr>
            <a:picLocks noChangeAspect="1"/>
          </p:cNvPicPr>
          <p:nvPr/>
        </p:nvPicPr>
        <p:blipFill>
          <a:blip r:embed="rId3"/>
          <a:stretch>
            <a:fillRect/>
          </a:stretch>
        </p:blipFill>
        <p:spPr>
          <a:xfrm>
            <a:off x="885524" y="2187904"/>
            <a:ext cx="3454423" cy="2842604"/>
          </a:xfrm>
          <a:prstGeom prst="rect">
            <a:avLst/>
          </a:prstGeom>
        </p:spPr>
      </p:pic>
      <p:pic>
        <p:nvPicPr>
          <p:cNvPr id="5" name="Picture 4">
            <a:extLst>
              <a:ext uri="{FF2B5EF4-FFF2-40B4-BE49-F238E27FC236}">
                <a16:creationId xmlns:a16="http://schemas.microsoft.com/office/drawing/2014/main" id="{EC84DAC2-FCAC-C97D-C161-4B15F9928275}"/>
              </a:ext>
            </a:extLst>
          </p:cNvPr>
          <p:cNvPicPr>
            <a:picLocks noChangeAspect="1"/>
          </p:cNvPicPr>
          <p:nvPr/>
        </p:nvPicPr>
        <p:blipFill>
          <a:blip r:embed="rId4"/>
          <a:stretch>
            <a:fillRect/>
          </a:stretch>
        </p:blipFill>
        <p:spPr>
          <a:xfrm>
            <a:off x="5274799" y="2153426"/>
            <a:ext cx="3454423" cy="2877082"/>
          </a:xfrm>
          <a:prstGeom prst="rect">
            <a:avLst/>
          </a:prstGeom>
        </p:spPr>
      </p:pic>
      <p:sp>
        <p:nvSpPr>
          <p:cNvPr id="8" name="TextBox 7">
            <a:extLst>
              <a:ext uri="{FF2B5EF4-FFF2-40B4-BE49-F238E27FC236}">
                <a16:creationId xmlns:a16="http://schemas.microsoft.com/office/drawing/2014/main" id="{0169F37A-1B1D-1999-F278-8CBE4B18F0D9}"/>
              </a:ext>
            </a:extLst>
          </p:cNvPr>
          <p:cNvSpPr txBox="1"/>
          <p:nvPr/>
        </p:nvSpPr>
        <p:spPr>
          <a:xfrm>
            <a:off x="414778" y="954799"/>
            <a:ext cx="8417521" cy="1200329"/>
          </a:xfrm>
          <a:prstGeom prst="rect">
            <a:avLst/>
          </a:prstGeom>
          <a:noFill/>
        </p:spPr>
        <p:txBody>
          <a:bodyPr wrap="square">
            <a:spAutoFit/>
          </a:bodyPr>
          <a:lstStyle/>
          <a:p>
            <a:pPr marL="285750" indent="-285750">
              <a:buFont typeface="Arial" panose="020B0604020202020204" pitchFamily="34" charset="0"/>
              <a:buChar char="•"/>
            </a:pPr>
            <a:r>
              <a:rPr lang="en-US" sz="1800" b="1" dirty="0">
                <a:latin typeface="Avenir Book" panose="02000503020000020003" pitchFamily="2" charset="0"/>
              </a:rPr>
              <a:t>Latitudes &lt; 35 have excess incoming solar radiation over outgoing back radiation.</a:t>
            </a:r>
          </a:p>
          <a:p>
            <a:pPr marL="285750" indent="-285750">
              <a:buFont typeface="Arial" panose="020B0604020202020204" pitchFamily="34" charset="0"/>
              <a:buChar char="•"/>
            </a:pPr>
            <a:r>
              <a:rPr lang="en-US" sz="1800" b="1" dirty="0">
                <a:latin typeface="Avenir Book" panose="02000503020000020003" pitchFamily="2" charset="0"/>
              </a:rPr>
              <a:t>Excess heat is stored in the upper oceans, it drives general circulation of ocean and atmosphere  </a:t>
            </a:r>
          </a:p>
        </p:txBody>
      </p:sp>
    </p:spTree>
    <p:extLst>
      <p:ext uri="{BB962C8B-B14F-4D97-AF65-F5344CB8AC3E}">
        <p14:creationId xmlns:p14="http://schemas.microsoft.com/office/powerpoint/2010/main" val="964171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47109-2EED-A36D-B0B4-DACFB6B6B36B}"/>
              </a:ext>
            </a:extLst>
          </p:cNvPr>
          <p:cNvSpPr txBox="1"/>
          <p:nvPr/>
        </p:nvSpPr>
        <p:spPr>
          <a:xfrm>
            <a:off x="452904" y="1931374"/>
            <a:ext cx="8238191" cy="830997"/>
          </a:xfrm>
          <a:prstGeom prst="rect">
            <a:avLst/>
          </a:prstGeom>
          <a:noFill/>
        </p:spPr>
        <p:txBody>
          <a:bodyPr wrap="square">
            <a:spAutoFit/>
          </a:bodyPr>
          <a:lstStyle/>
          <a:p>
            <a:pPr algn="ctr"/>
            <a:r>
              <a:rPr lang="es-ES_tradnl" sz="4800" dirty="0" err="1">
                <a:solidFill>
                  <a:srgbClr val="304B72"/>
                </a:solidFill>
                <a:latin typeface="Avenir Book" panose="02000503020000020003" pitchFamily="2" charset="0"/>
              </a:rPr>
              <a:t>Example</a:t>
            </a:r>
            <a:endParaRPr lang="es-ES_tradnl" sz="4800" dirty="0">
              <a:solidFill>
                <a:srgbClr val="304B72"/>
              </a:solidFill>
              <a:latin typeface="Avenir Book" panose="02000503020000020003" pitchFamily="2" charset="0"/>
            </a:endParaRPr>
          </a:p>
        </p:txBody>
      </p:sp>
      <p:cxnSp>
        <p:nvCxnSpPr>
          <p:cNvPr id="5" name="Straight Connector 4">
            <a:extLst>
              <a:ext uri="{FF2B5EF4-FFF2-40B4-BE49-F238E27FC236}">
                <a16:creationId xmlns:a16="http://schemas.microsoft.com/office/drawing/2014/main" id="{9E3C0C0E-36E3-6337-99FA-473BC88B1C78}"/>
              </a:ext>
            </a:extLst>
          </p:cNvPr>
          <p:cNvCxnSpPr>
            <a:cxnSpLocks/>
          </p:cNvCxnSpPr>
          <p:nvPr/>
        </p:nvCxnSpPr>
        <p:spPr>
          <a:xfrm flipH="1">
            <a:off x="390801" y="2796627"/>
            <a:ext cx="8528023"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5939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63E09-1871-AF47-A579-C2193F306C1D}"/>
              </a:ext>
            </a:extLst>
          </p:cNvPr>
          <p:cNvPicPr>
            <a:picLocks noChangeAspect="1"/>
          </p:cNvPicPr>
          <p:nvPr/>
        </p:nvPicPr>
        <p:blipFill>
          <a:blip r:embed="rId2"/>
          <a:stretch>
            <a:fillRect/>
          </a:stretch>
        </p:blipFill>
        <p:spPr>
          <a:xfrm>
            <a:off x="103400" y="1184482"/>
            <a:ext cx="5229642" cy="2896511"/>
          </a:xfrm>
          <a:prstGeom prst="rect">
            <a:avLst/>
          </a:prstGeom>
        </p:spPr>
      </p:pic>
      <p:sp>
        <p:nvSpPr>
          <p:cNvPr id="6" name="Title 1">
            <a:extLst>
              <a:ext uri="{FF2B5EF4-FFF2-40B4-BE49-F238E27FC236}">
                <a16:creationId xmlns:a16="http://schemas.microsoft.com/office/drawing/2014/main" id="{200811FE-471D-704B-B047-FC793DFC132A}"/>
              </a:ext>
            </a:extLst>
          </p:cNvPr>
          <p:cNvSpPr txBox="1">
            <a:spLocks/>
          </p:cNvSpPr>
          <p:nvPr/>
        </p:nvSpPr>
        <p:spPr>
          <a:xfrm>
            <a:off x="3594101" y="65367"/>
            <a:ext cx="5327649"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CO" sz="4000" dirty="0">
                <a:solidFill>
                  <a:srgbClr val="304B72"/>
                </a:solidFill>
                <a:latin typeface="Avenir Book" panose="02000503020000020003" pitchFamily="2" charset="0"/>
                <a:ea typeface="+mn-ea"/>
                <a:cs typeface="+mn-cs"/>
              </a:rPr>
              <a:t>WRF model – Setup </a:t>
            </a:r>
          </a:p>
        </p:txBody>
      </p:sp>
      <p:sp>
        <p:nvSpPr>
          <p:cNvPr id="7" name="Rectangle 6">
            <a:extLst>
              <a:ext uri="{FF2B5EF4-FFF2-40B4-BE49-F238E27FC236}">
                <a16:creationId xmlns:a16="http://schemas.microsoft.com/office/drawing/2014/main" id="{570AE347-83BA-8B4B-9541-9AFA7CF35AEE}"/>
              </a:ext>
            </a:extLst>
          </p:cNvPr>
          <p:cNvSpPr/>
          <p:nvPr/>
        </p:nvSpPr>
        <p:spPr>
          <a:xfrm>
            <a:off x="5361200" y="1663241"/>
            <a:ext cx="3560550" cy="1938992"/>
          </a:xfrm>
          <a:prstGeom prst="rect">
            <a:avLst/>
          </a:prstGeom>
        </p:spPr>
        <p:txBody>
          <a:bodyPr wrap="square">
            <a:spAutoFit/>
          </a:bodyPr>
          <a:lstStyle/>
          <a:p>
            <a:pPr algn="just"/>
            <a:r>
              <a:rPr lang="en-US" sz="1200" dirty="0">
                <a:latin typeface="Avenir Book" panose="02000503020000020003" pitchFamily="2" charset="0"/>
              </a:rPr>
              <a:t>The configuration has </a:t>
            </a:r>
            <a:r>
              <a:rPr lang="en-US" sz="1200" b="1" dirty="0">
                <a:latin typeface="Avenir Book" panose="02000503020000020003" pitchFamily="2" charset="0"/>
              </a:rPr>
              <a:t>9km x 9 km</a:t>
            </a:r>
            <a:r>
              <a:rPr lang="en-US" sz="1200" dirty="0">
                <a:latin typeface="Avenir Book" panose="02000503020000020003" pitchFamily="2" charset="0"/>
              </a:rPr>
              <a:t> of spatial resolution, </a:t>
            </a:r>
            <a:r>
              <a:rPr lang="en-US" sz="1200" b="1" dirty="0">
                <a:latin typeface="Avenir Book" panose="02000503020000020003" pitchFamily="2" charset="0"/>
              </a:rPr>
              <a:t>40 seg </a:t>
            </a:r>
            <a:r>
              <a:rPr lang="en-US" sz="1200" dirty="0">
                <a:latin typeface="Avenir Book" panose="02000503020000020003" pitchFamily="2" charset="0"/>
              </a:rPr>
              <a:t>of temporal resolution, and </a:t>
            </a:r>
            <a:r>
              <a:rPr lang="en-US" sz="1200" b="1" dirty="0">
                <a:latin typeface="Avenir Book" panose="02000503020000020003" pitchFamily="2" charset="0"/>
              </a:rPr>
              <a:t>51 vertical levels</a:t>
            </a:r>
            <a:r>
              <a:rPr lang="en-US" sz="1200" dirty="0">
                <a:latin typeface="Avenir Book" panose="02000503020000020003" pitchFamily="2" charset="0"/>
              </a:rPr>
              <a:t>. We used </a:t>
            </a:r>
            <a:r>
              <a:rPr lang="en-US" sz="1200" b="1" dirty="0">
                <a:latin typeface="Avenir Book" panose="02000503020000020003" pitchFamily="2" charset="0"/>
              </a:rPr>
              <a:t>ERA5</a:t>
            </a:r>
            <a:r>
              <a:rPr lang="en-US" sz="1200" dirty="0">
                <a:latin typeface="Avenir Book" panose="02000503020000020003" pitchFamily="2" charset="0"/>
              </a:rPr>
              <a:t> as initial and boundaries conditions every six hours from September 28 to October 8. We used the </a:t>
            </a:r>
            <a:r>
              <a:rPr lang="en-US" sz="1200" b="1" dirty="0">
                <a:latin typeface="Avenir Book" panose="02000503020000020003" pitchFamily="2" charset="0"/>
              </a:rPr>
              <a:t>GFDL</a:t>
            </a:r>
            <a:r>
              <a:rPr lang="en-US" sz="1200" dirty="0">
                <a:latin typeface="Avenir Book" panose="02000503020000020003" pitchFamily="2" charset="0"/>
              </a:rPr>
              <a:t> parametrizations to shortwave and longwave radiation, </a:t>
            </a:r>
            <a:r>
              <a:rPr lang="en-US" sz="1200" b="1" dirty="0" err="1">
                <a:latin typeface="Avenir Book" panose="02000503020000020003" pitchFamily="2" charset="0"/>
              </a:rPr>
              <a:t>Mallor</a:t>
            </a:r>
            <a:r>
              <a:rPr lang="en-US" sz="1200" b="1" dirty="0">
                <a:latin typeface="Avenir Book" panose="02000503020000020003" pitchFamily="2" charset="0"/>
              </a:rPr>
              <a:t>-Yamada-</a:t>
            </a:r>
            <a:r>
              <a:rPr lang="en-US" sz="1200" b="1" dirty="0" err="1">
                <a:latin typeface="Avenir Book" panose="02000503020000020003" pitchFamily="2" charset="0"/>
              </a:rPr>
              <a:t>Janjic</a:t>
            </a:r>
            <a:r>
              <a:rPr lang="en-US" sz="1200" dirty="0">
                <a:latin typeface="Avenir Book" panose="02000503020000020003" pitchFamily="2" charset="0"/>
              </a:rPr>
              <a:t> scheme for the PBL related physical processes. For MP:  </a:t>
            </a:r>
            <a:r>
              <a:rPr lang="en-US" sz="1200" b="1" dirty="0">
                <a:latin typeface="Avenir Book" panose="02000503020000020003" pitchFamily="2" charset="0"/>
              </a:rPr>
              <a:t>Kessler, WSM6 and Thompson</a:t>
            </a:r>
            <a:r>
              <a:rPr lang="en-US" sz="1200" dirty="0">
                <a:latin typeface="Avenir Book" panose="02000503020000020003" pitchFamily="2" charset="0"/>
              </a:rPr>
              <a:t> and for cumulus: </a:t>
            </a:r>
            <a:r>
              <a:rPr lang="en-US" sz="1200" b="1" dirty="0" err="1">
                <a:latin typeface="Avenir Book" panose="02000503020000020003" pitchFamily="2" charset="0"/>
              </a:rPr>
              <a:t>Tiedke</a:t>
            </a:r>
            <a:r>
              <a:rPr lang="en-US" sz="1200" b="1" dirty="0">
                <a:latin typeface="Avenir Book" panose="02000503020000020003" pitchFamily="2" charset="0"/>
              </a:rPr>
              <a:t> and Kain-Fritsch</a:t>
            </a:r>
            <a:r>
              <a:rPr lang="en-US" sz="1200" dirty="0">
                <a:latin typeface="Avenir Book" panose="02000503020000020003" pitchFamily="2" charset="0"/>
              </a:rPr>
              <a:t>. </a:t>
            </a:r>
            <a:endParaRPr lang="en-CO" sz="1200" dirty="0">
              <a:latin typeface="Avenir Book" panose="02000503020000020003" pitchFamily="2" charset="0"/>
            </a:endParaRPr>
          </a:p>
        </p:txBody>
      </p:sp>
      <p:sp>
        <p:nvSpPr>
          <p:cNvPr id="9" name="Title 1">
            <a:extLst>
              <a:ext uri="{FF2B5EF4-FFF2-40B4-BE49-F238E27FC236}">
                <a16:creationId xmlns:a16="http://schemas.microsoft.com/office/drawing/2014/main" id="{34B3803F-DF40-9940-A7AF-94BC5D5D084A}"/>
              </a:ext>
            </a:extLst>
          </p:cNvPr>
          <p:cNvSpPr txBox="1">
            <a:spLocks/>
          </p:cNvSpPr>
          <p:nvPr/>
        </p:nvSpPr>
        <p:spPr>
          <a:xfrm>
            <a:off x="944094" y="4064177"/>
            <a:ext cx="3548254" cy="4970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O" sz="2400" dirty="0">
                <a:latin typeface="Avenir Book" panose="02000503020000020003" pitchFamily="2" charset="0"/>
              </a:rPr>
              <a:t>WRF Spatial domain</a:t>
            </a:r>
          </a:p>
        </p:txBody>
      </p:sp>
      <p:cxnSp>
        <p:nvCxnSpPr>
          <p:cNvPr id="2" name="Straight Connector 1">
            <a:extLst>
              <a:ext uri="{FF2B5EF4-FFF2-40B4-BE49-F238E27FC236}">
                <a16:creationId xmlns:a16="http://schemas.microsoft.com/office/drawing/2014/main" id="{6CFB7EB5-E72F-465E-0C48-AB101909D415}"/>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150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2D73C-4DF0-0C4F-82EF-993844EFB80F}"/>
              </a:ext>
            </a:extLst>
          </p:cNvPr>
          <p:cNvSpPr/>
          <p:nvPr/>
        </p:nvSpPr>
        <p:spPr>
          <a:xfrm>
            <a:off x="414779" y="275627"/>
            <a:ext cx="8578666" cy="646331"/>
          </a:xfrm>
          <a:prstGeom prst="rect">
            <a:avLst/>
          </a:prstGeom>
        </p:spPr>
        <p:txBody>
          <a:bodyPr wrap="square">
            <a:spAutoFit/>
          </a:bodyPr>
          <a:lstStyle/>
          <a:p>
            <a:pPr algn="r"/>
            <a:r>
              <a:rPr lang="en-US" sz="3600" kern="1200" dirty="0">
                <a:solidFill>
                  <a:srgbClr val="304B72"/>
                </a:solidFill>
                <a:latin typeface="Avenir Book" panose="02000503020000020003" pitchFamily="2" charset="0"/>
                <a:ea typeface="+mn-ea"/>
                <a:cs typeface="+mn-cs"/>
              </a:rPr>
              <a:t>WRF Results- Hurricane Matthew </a:t>
            </a:r>
            <a:endParaRPr lang="en-CO" sz="3600" kern="1200" dirty="0">
              <a:solidFill>
                <a:srgbClr val="304B72"/>
              </a:solidFill>
              <a:latin typeface="Avenir Book" panose="02000503020000020003" pitchFamily="2" charset="0"/>
              <a:ea typeface="+mn-ea"/>
              <a:cs typeface="+mn-cs"/>
            </a:endParaRPr>
          </a:p>
        </p:txBody>
      </p:sp>
      <p:sp>
        <p:nvSpPr>
          <p:cNvPr id="8" name="Rectangle 7">
            <a:extLst>
              <a:ext uri="{FF2B5EF4-FFF2-40B4-BE49-F238E27FC236}">
                <a16:creationId xmlns:a16="http://schemas.microsoft.com/office/drawing/2014/main" id="{BF9E428C-7E4B-4346-9D2A-F4787C9B1A98}"/>
              </a:ext>
            </a:extLst>
          </p:cNvPr>
          <p:cNvSpPr/>
          <p:nvPr/>
        </p:nvSpPr>
        <p:spPr>
          <a:xfrm>
            <a:off x="809378" y="4350045"/>
            <a:ext cx="3956543" cy="323165"/>
          </a:xfrm>
          <a:prstGeom prst="rect">
            <a:avLst/>
          </a:prstGeom>
        </p:spPr>
        <p:txBody>
          <a:bodyPr wrap="square">
            <a:spAutoFit/>
          </a:bodyPr>
          <a:lstStyle/>
          <a:p>
            <a:pPr algn="ctr"/>
            <a:r>
              <a:rPr lang="en-US" sz="1500" dirty="0">
                <a:latin typeface="Avenir Book" panose="02000503020000020003" pitchFamily="2" charset="0"/>
              </a:rPr>
              <a:t>Simulated and Observed Track</a:t>
            </a:r>
          </a:p>
        </p:txBody>
      </p:sp>
      <p:pic>
        <p:nvPicPr>
          <p:cNvPr id="11" name="Picture 10">
            <a:extLst>
              <a:ext uri="{FF2B5EF4-FFF2-40B4-BE49-F238E27FC236}">
                <a16:creationId xmlns:a16="http://schemas.microsoft.com/office/drawing/2014/main" id="{D42C69E6-8844-B348-B7FE-4AA5362083F7}"/>
              </a:ext>
            </a:extLst>
          </p:cNvPr>
          <p:cNvPicPr>
            <a:picLocks noChangeAspect="1"/>
          </p:cNvPicPr>
          <p:nvPr/>
        </p:nvPicPr>
        <p:blipFill>
          <a:blip r:embed="rId2"/>
          <a:stretch>
            <a:fillRect/>
          </a:stretch>
        </p:blipFill>
        <p:spPr>
          <a:xfrm>
            <a:off x="92075" y="1011763"/>
            <a:ext cx="5391150" cy="3228975"/>
          </a:xfrm>
          <a:prstGeom prst="rect">
            <a:avLst/>
          </a:prstGeom>
        </p:spPr>
      </p:pic>
      <p:pic>
        <p:nvPicPr>
          <p:cNvPr id="14" name="Picture 13">
            <a:extLst>
              <a:ext uri="{FF2B5EF4-FFF2-40B4-BE49-F238E27FC236}">
                <a16:creationId xmlns:a16="http://schemas.microsoft.com/office/drawing/2014/main" id="{41B4796D-F8BD-6242-94B4-351EE8B09146}"/>
              </a:ext>
            </a:extLst>
          </p:cNvPr>
          <p:cNvPicPr>
            <a:picLocks noChangeAspect="1"/>
          </p:cNvPicPr>
          <p:nvPr/>
        </p:nvPicPr>
        <p:blipFill>
          <a:blip r:embed="rId3"/>
          <a:stretch>
            <a:fillRect/>
          </a:stretch>
        </p:blipFill>
        <p:spPr>
          <a:xfrm>
            <a:off x="4765921" y="1011763"/>
            <a:ext cx="4227524" cy="626537"/>
          </a:xfrm>
          <a:prstGeom prst="rect">
            <a:avLst/>
          </a:prstGeom>
        </p:spPr>
      </p:pic>
      <p:pic>
        <p:nvPicPr>
          <p:cNvPr id="15" name="Picture 14">
            <a:extLst>
              <a:ext uri="{FF2B5EF4-FFF2-40B4-BE49-F238E27FC236}">
                <a16:creationId xmlns:a16="http://schemas.microsoft.com/office/drawing/2014/main" id="{645EBA2F-DEE3-884B-AC4A-8B990704B4CD}"/>
              </a:ext>
            </a:extLst>
          </p:cNvPr>
          <p:cNvPicPr>
            <a:picLocks noChangeAspect="1"/>
          </p:cNvPicPr>
          <p:nvPr/>
        </p:nvPicPr>
        <p:blipFill>
          <a:blip r:embed="rId4"/>
          <a:stretch>
            <a:fillRect/>
          </a:stretch>
        </p:blipFill>
        <p:spPr>
          <a:xfrm>
            <a:off x="5187950" y="2768599"/>
            <a:ext cx="1797050" cy="1644758"/>
          </a:xfrm>
          <a:prstGeom prst="rect">
            <a:avLst/>
          </a:prstGeom>
        </p:spPr>
      </p:pic>
      <p:pic>
        <p:nvPicPr>
          <p:cNvPr id="16" name="Picture 15">
            <a:extLst>
              <a:ext uri="{FF2B5EF4-FFF2-40B4-BE49-F238E27FC236}">
                <a16:creationId xmlns:a16="http://schemas.microsoft.com/office/drawing/2014/main" id="{64DA3C4F-71E6-6848-9868-C6BC88976237}"/>
              </a:ext>
            </a:extLst>
          </p:cNvPr>
          <p:cNvPicPr>
            <a:picLocks noChangeAspect="1"/>
          </p:cNvPicPr>
          <p:nvPr/>
        </p:nvPicPr>
        <p:blipFill>
          <a:blip r:embed="rId5"/>
          <a:stretch>
            <a:fillRect/>
          </a:stretch>
        </p:blipFill>
        <p:spPr>
          <a:xfrm>
            <a:off x="7114583" y="2768599"/>
            <a:ext cx="1857967" cy="1644758"/>
          </a:xfrm>
          <a:prstGeom prst="rect">
            <a:avLst/>
          </a:prstGeom>
        </p:spPr>
      </p:pic>
      <p:pic>
        <p:nvPicPr>
          <p:cNvPr id="3" name="Picture 2">
            <a:extLst>
              <a:ext uri="{FF2B5EF4-FFF2-40B4-BE49-F238E27FC236}">
                <a16:creationId xmlns:a16="http://schemas.microsoft.com/office/drawing/2014/main" id="{A8C0F2B1-F2D5-A94B-A7C5-B8ADA7BF36C6}"/>
              </a:ext>
            </a:extLst>
          </p:cNvPr>
          <p:cNvPicPr>
            <a:picLocks noChangeAspect="1"/>
          </p:cNvPicPr>
          <p:nvPr/>
        </p:nvPicPr>
        <p:blipFill>
          <a:blip r:embed="rId6"/>
          <a:stretch>
            <a:fillRect/>
          </a:stretch>
        </p:blipFill>
        <p:spPr>
          <a:xfrm>
            <a:off x="4765921" y="1791757"/>
            <a:ext cx="4227525" cy="626537"/>
          </a:xfrm>
          <a:prstGeom prst="rect">
            <a:avLst/>
          </a:prstGeom>
        </p:spPr>
      </p:pic>
      <p:sp>
        <p:nvSpPr>
          <p:cNvPr id="17" name="Rectangle 16">
            <a:extLst>
              <a:ext uri="{FF2B5EF4-FFF2-40B4-BE49-F238E27FC236}">
                <a16:creationId xmlns:a16="http://schemas.microsoft.com/office/drawing/2014/main" id="{D55FD2B6-C5BE-834E-ABB1-9B4E03506BFB}"/>
              </a:ext>
            </a:extLst>
          </p:cNvPr>
          <p:cNvSpPr/>
          <p:nvPr/>
        </p:nvSpPr>
        <p:spPr>
          <a:xfrm>
            <a:off x="5187950" y="4546894"/>
            <a:ext cx="3956543" cy="323165"/>
          </a:xfrm>
          <a:prstGeom prst="rect">
            <a:avLst/>
          </a:prstGeom>
        </p:spPr>
        <p:txBody>
          <a:bodyPr wrap="square">
            <a:spAutoFit/>
          </a:bodyPr>
          <a:lstStyle/>
          <a:p>
            <a:pPr algn="ctr"/>
            <a:r>
              <a:rPr lang="en-US" sz="1500" dirty="0">
                <a:latin typeface="Avenir Book" panose="02000503020000020003" pitchFamily="2" charset="0"/>
              </a:rPr>
              <a:t>Matthew Intensity change </a:t>
            </a:r>
          </a:p>
        </p:txBody>
      </p:sp>
      <p:sp>
        <p:nvSpPr>
          <p:cNvPr id="18" name="Rectangle 17">
            <a:extLst>
              <a:ext uri="{FF2B5EF4-FFF2-40B4-BE49-F238E27FC236}">
                <a16:creationId xmlns:a16="http://schemas.microsoft.com/office/drawing/2014/main" id="{CE6C7D08-37E3-9746-8D1D-BD1018F35450}"/>
              </a:ext>
            </a:extLst>
          </p:cNvPr>
          <p:cNvSpPr/>
          <p:nvPr/>
        </p:nvSpPr>
        <p:spPr>
          <a:xfrm>
            <a:off x="5136311" y="2374901"/>
            <a:ext cx="3956543" cy="323165"/>
          </a:xfrm>
          <a:prstGeom prst="rect">
            <a:avLst/>
          </a:prstGeom>
        </p:spPr>
        <p:txBody>
          <a:bodyPr wrap="square">
            <a:spAutoFit/>
          </a:bodyPr>
          <a:lstStyle/>
          <a:p>
            <a:pPr algn="ctr"/>
            <a:r>
              <a:rPr lang="en-US" sz="1500" dirty="0">
                <a:latin typeface="Avenir Book" panose="02000503020000020003" pitchFamily="2" charset="0"/>
              </a:rPr>
              <a:t>Reflectivity cross section </a:t>
            </a:r>
          </a:p>
        </p:txBody>
      </p:sp>
      <p:cxnSp>
        <p:nvCxnSpPr>
          <p:cNvPr id="2" name="Straight Connector 1">
            <a:extLst>
              <a:ext uri="{FF2B5EF4-FFF2-40B4-BE49-F238E27FC236}">
                <a16:creationId xmlns:a16="http://schemas.microsoft.com/office/drawing/2014/main" id="{55B2D72C-FB4B-FD4D-E70D-30C5C64722BB}"/>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12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90679" y="265718"/>
            <a:ext cx="8641621" cy="572700"/>
          </a:xfrm>
          <a:prstGeom prst="rect">
            <a:avLst/>
          </a:prstGeom>
        </p:spPr>
        <p:txBody>
          <a:bodyPr spcFirstLastPara="1" wrap="square" lIns="91425" tIns="91425" rIns="91425" bIns="91425" anchor="t" anchorCtr="0">
            <a:noAutofit/>
          </a:bodyPr>
          <a:lstStyle/>
          <a:p>
            <a:pPr lvl="0" indent="0" algn="r">
              <a:spcBef>
                <a:spcPts val="0"/>
              </a:spcBef>
              <a:spcAft>
                <a:spcPts val="0"/>
              </a:spcAft>
              <a:buSzPts val="990"/>
              <a:buNone/>
            </a:pPr>
            <a:r>
              <a:rPr lang="en-US" sz="3400" kern="1200" dirty="0">
                <a:solidFill>
                  <a:srgbClr val="304B72"/>
                </a:solidFill>
                <a:latin typeface="Avenir Book" panose="02000503020000020003" pitchFamily="2" charset="0"/>
                <a:ea typeface="+mn-ea"/>
                <a:cs typeface="+mn-cs"/>
              </a:rPr>
              <a:t>Surface Parametrization </a:t>
            </a:r>
            <a:endParaRPr sz="3400" kern="1200" dirty="0">
              <a:solidFill>
                <a:srgbClr val="304B72"/>
              </a:solidFill>
              <a:latin typeface="Avenir Book" panose="02000503020000020003" pitchFamily="2" charset="0"/>
              <a:ea typeface="+mn-ea"/>
              <a:cs typeface="+mn-cs"/>
            </a:endParaRPr>
          </a:p>
        </p:txBody>
      </p:sp>
      <p:sp>
        <p:nvSpPr>
          <p:cNvPr id="2" name="Rectangle 1">
            <a:extLst>
              <a:ext uri="{FF2B5EF4-FFF2-40B4-BE49-F238E27FC236}">
                <a16:creationId xmlns:a16="http://schemas.microsoft.com/office/drawing/2014/main" id="{9466B68A-6DDF-BAD0-6F63-74D99713A1D6}"/>
              </a:ext>
            </a:extLst>
          </p:cNvPr>
          <p:cNvSpPr/>
          <p:nvPr/>
        </p:nvSpPr>
        <p:spPr>
          <a:xfrm>
            <a:off x="2198705" y="1474887"/>
            <a:ext cx="1638300" cy="18859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dirty="0"/>
          </a:p>
        </p:txBody>
      </p:sp>
      <p:sp>
        <p:nvSpPr>
          <p:cNvPr id="3" name="Rectangle 2">
            <a:extLst>
              <a:ext uri="{FF2B5EF4-FFF2-40B4-BE49-F238E27FC236}">
                <a16:creationId xmlns:a16="http://schemas.microsoft.com/office/drawing/2014/main" id="{EAF1F95C-E29E-167E-C575-510E8911FC5C}"/>
              </a:ext>
            </a:extLst>
          </p:cNvPr>
          <p:cNvSpPr/>
          <p:nvPr/>
        </p:nvSpPr>
        <p:spPr>
          <a:xfrm>
            <a:off x="2198706" y="3343275"/>
            <a:ext cx="1638299" cy="962025"/>
          </a:xfrm>
          <a:prstGeom prst="rect">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4" name="Rectangle 3">
            <a:extLst>
              <a:ext uri="{FF2B5EF4-FFF2-40B4-BE49-F238E27FC236}">
                <a16:creationId xmlns:a16="http://schemas.microsoft.com/office/drawing/2014/main" id="{3538091A-9DFE-6B11-4E0B-75F5A8BE4188}"/>
              </a:ext>
            </a:extLst>
          </p:cNvPr>
          <p:cNvSpPr/>
          <p:nvPr/>
        </p:nvSpPr>
        <p:spPr>
          <a:xfrm>
            <a:off x="4974794" y="1474887"/>
            <a:ext cx="1638300" cy="18859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5" name="Rectangle 4">
            <a:extLst>
              <a:ext uri="{FF2B5EF4-FFF2-40B4-BE49-F238E27FC236}">
                <a16:creationId xmlns:a16="http://schemas.microsoft.com/office/drawing/2014/main" id="{7A0D146D-CDD1-BED3-2EE1-564D96F7A147}"/>
              </a:ext>
            </a:extLst>
          </p:cNvPr>
          <p:cNvSpPr/>
          <p:nvPr/>
        </p:nvSpPr>
        <p:spPr>
          <a:xfrm>
            <a:off x="4974793" y="3361951"/>
            <a:ext cx="1638299" cy="943349"/>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7" name="TextBox 6">
            <a:extLst>
              <a:ext uri="{FF2B5EF4-FFF2-40B4-BE49-F238E27FC236}">
                <a16:creationId xmlns:a16="http://schemas.microsoft.com/office/drawing/2014/main" id="{971BE0EB-73A8-3C21-EF67-79340092C919}"/>
              </a:ext>
            </a:extLst>
          </p:cNvPr>
          <p:cNvSpPr txBox="1"/>
          <p:nvPr/>
        </p:nvSpPr>
        <p:spPr>
          <a:xfrm>
            <a:off x="2346342" y="2381250"/>
            <a:ext cx="1343025" cy="338554"/>
          </a:xfrm>
          <a:prstGeom prst="rect">
            <a:avLst/>
          </a:prstGeom>
          <a:noFill/>
        </p:spPr>
        <p:txBody>
          <a:bodyPr wrap="square">
            <a:spAutoFit/>
          </a:bodyPr>
          <a:lstStyle/>
          <a:p>
            <a:pPr algn="ctr"/>
            <a:r>
              <a:rPr lang="en-US" sz="1600" dirty="0">
                <a:solidFill>
                  <a:schemeClr val="dk1"/>
                </a:solidFill>
                <a:latin typeface="Avenir Book" panose="02000503020000020003" pitchFamily="2" charset="0"/>
              </a:rPr>
              <a:t>Atmosphere </a:t>
            </a:r>
            <a:endParaRPr lang="en-US" sz="1600" dirty="0"/>
          </a:p>
        </p:txBody>
      </p:sp>
      <p:sp>
        <p:nvSpPr>
          <p:cNvPr id="8" name="TextBox 7">
            <a:extLst>
              <a:ext uri="{FF2B5EF4-FFF2-40B4-BE49-F238E27FC236}">
                <a16:creationId xmlns:a16="http://schemas.microsoft.com/office/drawing/2014/main" id="{5AF358CF-2AA4-D777-5E09-3AABE4343A9E}"/>
              </a:ext>
            </a:extLst>
          </p:cNvPr>
          <p:cNvSpPr txBox="1"/>
          <p:nvPr/>
        </p:nvSpPr>
        <p:spPr>
          <a:xfrm>
            <a:off x="2346341" y="3611879"/>
            <a:ext cx="1343025" cy="338554"/>
          </a:xfrm>
          <a:prstGeom prst="rect">
            <a:avLst/>
          </a:prstGeom>
          <a:noFill/>
        </p:spPr>
        <p:txBody>
          <a:bodyPr wrap="square">
            <a:spAutoFit/>
          </a:bodyPr>
          <a:lstStyle/>
          <a:p>
            <a:pPr algn="ctr"/>
            <a:r>
              <a:rPr lang="es-ES_tradnl" sz="1600" dirty="0">
                <a:solidFill>
                  <a:schemeClr val="dk1"/>
                </a:solidFill>
                <a:latin typeface="Avenir Book" panose="02000503020000020003" pitchFamily="2" charset="0"/>
              </a:rPr>
              <a:t>Surface  </a:t>
            </a:r>
            <a:endParaRPr lang="es-ES_tradnl" sz="1600" dirty="0"/>
          </a:p>
        </p:txBody>
      </p:sp>
      <p:sp>
        <p:nvSpPr>
          <p:cNvPr id="9" name="TextBox 8">
            <a:extLst>
              <a:ext uri="{FF2B5EF4-FFF2-40B4-BE49-F238E27FC236}">
                <a16:creationId xmlns:a16="http://schemas.microsoft.com/office/drawing/2014/main" id="{64BFE879-99C2-CD21-DD86-32271F233300}"/>
              </a:ext>
            </a:extLst>
          </p:cNvPr>
          <p:cNvSpPr txBox="1"/>
          <p:nvPr/>
        </p:nvSpPr>
        <p:spPr>
          <a:xfrm>
            <a:off x="5122429" y="2384524"/>
            <a:ext cx="1343025" cy="338554"/>
          </a:xfrm>
          <a:prstGeom prst="rect">
            <a:avLst/>
          </a:prstGeom>
          <a:noFill/>
        </p:spPr>
        <p:txBody>
          <a:bodyPr wrap="square">
            <a:spAutoFit/>
          </a:bodyPr>
          <a:lstStyle/>
          <a:p>
            <a:pPr algn="ctr"/>
            <a:r>
              <a:rPr lang="en-US" sz="1600" dirty="0">
                <a:solidFill>
                  <a:schemeClr val="dk1"/>
                </a:solidFill>
                <a:latin typeface="Avenir Book" panose="02000503020000020003" pitchFamily="2" charset="0"/>
              </a:rPr>
              <a:t>Atmosphere</a:t>
            </a:r>
            <a:r>
              <a:rPr lang="es-ES_tradnl" sz="1600" dirty="0">
                <a:solidFill>
                  <a:schemeClr val="dk1"/>
                </a:solidFill>
                <a:latin typeface="Avenir Book" panose="02000503020000020003" pitchFamily="2" charset="0"/>
              </a:rPr>
              <a:t> </a:t>
            </a:r>
            <a:endParaRPr lang="es-ES_tradnl" sz="1600" dirty="0"/>
          </a:p>
        </p:txBody>
      </p:sp>
      <p:sp>
        <p:nvSpPr>
          <p:cNvPr id="10" name="TextBox 9">
            <a:extLst>
              <a:ext uri="{FF2B5EF4-FFF2-40B4-BE49-F238E27FC236}">
                <a16:creationId xmlns:a16="http://schemas.microsoft.com/office/drawing/2014/main" id="{610E9B7F-984E-1380-4F14-2084B81FB48A}"/>
              </a:ext>
            </a:extLst>
          </p:cNvPr>
          <p:cNvSpPr txBox="1"/>
          <p:nvPr/>
        </p:nvSpPr>
        <p:spPr>
          <a:xfrm>
            <a:off x="5122429" y="3611879"/>
            <a:ext cx="1343025" cy="338554"/>
          </a:xfrm>
          <a:prstGeom prst="rect">
            <a:avLst/>
          </a:prstGeom>
          <a:noFill/>
        </p:spPr>
        <p:txBody>
          <a:bodyPr wrap="square">
            <a:spAutoFit/>
          </a:bodyPr>
          <a:lstStyle/>
          <a:p>
            <a:pPr algn="ctr"/>
            <a:r>
              <a:rPr lang="en-US" sz="1600" dirty="0">
                <a:solidFill>
                  <a:schemeClr val="dk1"/>
                </a:solidFill>
                <a:latin typeface="Avenir Book" panose="02000503020000020003" pitchFamily="2" charset="0"/>
              </a:rPr>
              <a:t>Ocean</a:t>
            </a:r>
            <a:endParaRPr lang="en-US" sz="1600" dirty="0"/>
          </a:p>
        </p:txBody>
      </p:sp>
      <p:sp>
        <p:nvSpPr>
          <p:cNvPr id="11" name="TextBox 10">
            <a:extLst>
              <a:ext uri="{FF2B5EF4-FFF2-40B4-BE49-F238E27FC236}">
                <a16:creationId xmlns:a16="http://schemas.microsoft.com/office/drawing/2014/main" id="{00BECBD7-4186-C07A-A9C3-E6CAF7382479}"/>
              </a:ext>
            </a:extLst>
          </p:cNvPr>
          <p:cNvSpPr txBox="1"/>
          <p:nvPr/>
        </p:nvSpPr>
        <p:spPr>
          <a:xfrm>
            <a:off x="295464" y="4494232"/>
            <a:ext cx="1269390" cy="523220"/>
          </a:xfrm>
          <a:prstGeom prst="rect">
            <a:avLst/>
          </a:prstGeom>
          <a:noFill/>
        </p:spPr>
        <p:txBody>
          <a:bodyPr wrap="square">
            <a:spAutoFit/>
          </a:bodyPr>
          <a:lstStyle/>
          <a:p>
            <a:pPr algn="ctr"/>
            <a:r>
              <a:rPr lang="en-US" dirty="0">
                <a:solidFill>
                  <a:schemeClr val="dk1"/>
                </a:solidFill>
                <a:latin typeface="Avenir Book" panose="02000503020000020003" pitchFamily="2" charset="0"/>
              </a:rPr>
              <a:t>Land Surface Models (LSM)  </a:t>
            </a:r>
            <a:endParaRPr lang="en-US" dirty="0"/>
          </a:p>
        </p:txBody>
      </p:sp>
      <p:cxnSp>
        <p:nvCxnSpPr>
          <p:cNvPr id="13" name="Elbow Connector 12">
            <a:extLst>
              <a:ext uri="{FF2B5EF4-FFF2-40B4-BE49-F238E27FC236}">
                <a16:creationId xmlns:a16="http://schemas.microsoft.com/office/drawing/2014/main" id="{2FF5846F-EC79-1790-B3E1-544B15D90E15}"/>
              </a:ext>
            </a:extLst>
          </p:cNvPr>
          <p:cNvCxnSpPr>
            <a:cxnSpLocks/>
            <a:stCxn id="3" idx="1"/>
            <a:endCxn id="6" idx="2"/>
          </p:cNvCxnSpPr>
          <p:nvPr/>
        </p:nvCxnSpPr>
        <p:spPr>
          <a:xfrm rot="10800000">
            <a:off x="1049100" y="3274186"/>
            <a:ext cx="1149606" cy="550102"/>
          </a:xfrm>
          <a:prstGeom prst="bentConnector2">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99AF375-9926-F1A5-53FD-34AC35222957}"/>
              </a:ext>
            </a:extLst>
          </p:cNvPr>
          <p:cNvCxnSpPr/>
          <p:nvPr/>
        </p:nvCxnSpPr>
        <p:spPr>
          <a:xfrm>
            <a:off x="2927788" y="3010233"/>
            <a:ext cx="0" cy="6081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DAFA7C-B0AE-FEF3-2453-AEC8D186378C}"/>
              </a:ext>
            </a:extLst>
          </p:cNvPr>
          <p:cNvCxnSpPr>
            <a:cxnSpLocks/>
          </p:cNvCxnSpPr>
          <p:nvPr/>
        </p:nvCxnSpPr>
        <p:spPr>
          <a:xfrm flipV="1">
            <a:off x="3070663" y="2984452"/>
            <a:ext cx="0" cy="6081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DEDF06-5B6F-59D6-45B2-F7ED340E6758}"/>
              </a:ext>
            </a:extLst>
          </p:cNvPr>
          <p:cNvCxnSpPr/>
          <p:nvPr/>
        </p:nvCxnSpPr>
        <p:spPr>
          <a:xfrm>
            <a:off x="5770550" y="3029548"/>
            <a:ext cx="0" cy="6081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0FBD198-D5AB-AA70-408D-A924498EDE53}"/>
              </a:ext>
            </a:extLst>
          </p:cNvPr>
          <p:cNvCxnSpPr>
            <a:cxnSpLocks/>
          </p:cNvCxnSpPr>
          <p:nvPr/>
        </p:nvCxnSpPr>
        <p:spPr>
          <a:xfrm flipV="1">
            <a:off x="5913425" y="3003767"/>
            <a:ext cx="0" cy="6081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73008D8-8E6F-7FAF-2DEF-E7D12F87F840}"/>
              </a:ext>
            </a:extLst>
          </p:cNvPr>
          <p:cNvSpPr txBox="1"/>
          <p:nvPr/>
        </p:nvSpPr>
        <p:spPr>
          <a:xfrm>
            <a:off x="7091429" y="3192950"/>
            <a:ext cx="1618831" cy="338554"/>
          </a:xfrm>
          <a:prstGeom prst="rect">
            <a:avLst/>
          </a:prstGeom>
          <a:noFill/>
        </p:spPr>
        <p:txBody>
          <a:bodyPr wrap="square">
            <a:spAutoFit/>
          </a:bodyPr>
          <a:lstStyle/>
          <a:p>
            <a:pPr algn="ctr"/>
            <a:r>
              <a:rPr lang="en-US" sz="1600" dirty="0">
                <a:solidFill>
                  <a:schemeClr val="dk1"/>
                </a:solidFill>
                <a:latin typeface="Avenir Book" panose="02000503020000020003" pitchFamily="2" charset="0"/>
              </a:rPr>
              <a:t>Coupler OASIS</a:t>
            </a:r>
            <a:endParaRPr lang="en-US" sz="1600" dirty="0"/>
          </a:p>
        </p:txBody>
      </p:sp>
      <p:cxnSp>
        <p:nvCxnSpPr>
          <p:cNvPr id="27" name="Straight Arrow Connector 26">
            <a:extLst>
              <a:ext uri="{FF2B5EF4-FFF2-40B4-BE49-F238E27FC236}">
                <a16:creationId xmlns:a16="http://schemas.microsoft.com/office/drawing/2014/main" id="{F2C48868-7B14-83AF-8BA2-C48A5FF0842D}"/>
              </a:ext>
            </a:extLst>
          </p:cNvPr>
          <p:cNvCxnSpPr>
            <a:cxnSpLocks/>
            <a:stCxn id="5" idx="0"/>
            <a:endCxn id="25" idx="1"/>
          </p:cNvCxnSpPr>
          <p:nvPr/>
        </p:nvCxnSpPr>
        <p:spPr>
          <a:xfrm>
            <a:off x="5793943" y="3361951"/>
            <a:ext cx="1297486" cy="276"/>
          </a:xfrm>
          <a:prstGeom prst="straightConnector1">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2EEDD2E-522E-0358-31B9-CC4ADA8E4CCA}"/>
              </a:ext>
            </a:extLst>
          </p:cNvPr>
          <p:cNvSpPr txBox="1"/>
          <p:nvPr/>
        </p:nvSpPr>
        <p:spPr>
          <a:xfrm>
            <a:off x="2251513" y="4433574"/>
            <a:ext cx="1638300" cy="646331"/>
          </a:xfrm>
          <a:prstGeom prst="rect">
            <a:avLst/>
          </a:prstGeom>
          <a:noFill/>
        </p:spPr>
        <p:txBody>
          <a:bodyPr wrap="square">
            <a:spAutoFit/>
          </a:bodyPr>
          <a:lstStyle/>
          <a:p>
            <a:pPr algn="ctr"/>
            <a:r>
              <a:rPr lang="en-US" sz="1200" dirty="0">
                <a:solidFill>
                  <a:schemeClr val="dk1"/>
                </a:solidFill>
                <a:latin typeface="Avenir Book" panose="02000503020000020003" pitchFamily="2" charset="0"/>
              </a:rPr>
              <a:t>NOAH-LSM</a:t>
            </a:r>
          </a:p>
          <a:p>
            <a:pPr algn="ctr"/>
            <a:r>
              <a:rPr lang="en-US" sz="1200" dirty="0">
                <a:solidFill>
                  <a:schemeClr val="dk1"/>
                </a:solidFill>
                <a:latin typeface="Avenir Book" panose="02000503020000020003" pitchFamily="2" charset="0"/>
              </a:rPr>
              <a:t>Rapid Update Cycle</a:t>
            </a:r>
          </a:p>
          <a:p>
            <a:pPr algn="ctr"/>
            <a:r>
              <a:rPr lang="en-US" sz="1200" dirty="0">
                <a:solidFill>
                  <a:schemeClr val="dk1"/>
                </a:solidFill>
                <a:latin typeface="Avenir Book" panose="02000503020000020003" pitchFamily="2" charset="0"/>
              </a:rPr>
              <a:t>Thermal Diffusion </a:t>
            </a:r>
            <a:endParaRPr lang="en-US" sz="1200" dirty="0"/>
          </a:p>
        </p:txBody>
      </p:sp>
      <p:sp>
        <p:nvSpPr>
          <p:cNvPr id="6" name="TextBox 5">
            <a:extLst>
              <a:ext uri="{FF2B5EF4-FFF2-40B4-BE49-F238E27FC236}">
                <a16:creationId xmlns:a16="http://schemas.microsoft.com/office/drawing/2014/main" id="{B2F17FCC-8F83-FCEA-59B5-C3B7C6D8944B}"/>
              </a:ext>
            </a:extLst>
          </p:cNvPr>
          <p:cNvSpPr txBox="1"/>
          <p:nvPr/>
        </p:nvSpPr>
        <p:spPr>
          <a:xfrm>
            <a:off x="84842" y="2627855"/>
            <a:ext cx="1928516" cy="646331"/>
          </a:xfrm>
          <a:prstGeom prst="rect">
            <a:avLst/>
          </a:prstGeom>
          <a:noFill/>
        </p:spPr>
        <p:txBody>
          <a:bodyPr wrap="square">
            <a:spAutoFit/>
          </a:bodyPr>
          <a:lstStyle/>
          <a:p>
            <a:pPr algn="ctr"/>
            <a:r>
              <a:rPr lang="es-ES_tradnl" sz="1200" b="1" dirty="0">
                <a:solidFill>
                  <a:schemeClr val="dk1"/>
                </a:solidFill>
                <a:latin typeface="Avenir Book" panose="02000503020000020003" pitchFamily="2" charset="0"/>
              </a:rPr>
              <a:t>Escenarios teóricos </a:t>
            </a:r>
            <a:r>
              <a:rPr lang="es-ES_tradnl" sz="1200" dirty="0">
                <a:solidFill>
                  <a:schemeClr val="dk1"/>
                </a:solidFill>
                <a:latin typeface="Avenir Book" panose="02000503020000020003" pitchFamily="2" charset="0"/>
              </a:rPr>
              <a:t>de uso del suelo y topografía</a:t>
            </a:r>
            <a:endParaRPr lang="es-ES_tradnl" sz="1200" dirty="0"/>
          </a:p>
        </p:txBody>
      </p:sp>
      <p:cxnSp>
        <p:nvCxnSpPr>
          <p:cNvPr id="16" name="Straight Arrow Connector 15">
            <a:extLst>
              <a:ext uri="{FF2B5EF4-FFF2-40B4-BE49-F238E27FC236}">
                <a16:creationId xmlns:a16="http://schemas.microsoft.com/office/drawing/2014/main" id="{A607F00D-0105-47D4-A328-566F49CE5B05}"/>
              </a:ext>
            </a:extLst>
          </p:cNvPr>
          <p:cNvCxnSpPr>
            <a:cxnSpLocks/>
            <a:stCxn id="11" idx="3"/>
            <a:endCxn id="36" idx="1"/>
          </p:cNvCxnSpPr>
          <p:nvPr/>
        </p:nvCxnSpPr>
        <p:spPr>
          <a:xfrm>
            <a:off x="1564854" y="4755842"/>
            <a:ext cx="686659" cy="898"/>
          </a:xfrm>
          <a:prstGeom prst="straightConnector1">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56E6544-7330-2793-FF32-0D2814440A26}"/>
              </a:ext>
            </a:extLst>
          </p:cNvPr>
          <p:cNvSpPr txBox="1"/>
          <p:nvPr/>
        </p:nvSpPr>
        <p:spPr>
          <a:xfrm>
            <a:off x="6711342" y="4248908"/>
            <a:ext cx="2159177" cy="646331"/>
          </a:xfrm>
          <a:prstGeom prst="rect">
            <a:avLst/>
          </a:prstGeom>
          <a:noFill/>
        </p:spPr>
        <p:txBody>
          <a:bodyPr wrap="square">
            <a:spAutoFit/>
          </a:bodyPr>
          <a:lstStyle/>
          <a:p>
            <a:pPr algn="ctr"/>
            <a:r>
              <a:rPr lang="en-US" sz="1200" dirty="0">
                <a:solidFill>
                  <a:schemeClr val="dk1"/>
                </a:solidFill>
                <a:latin typeface="Avenir Book" panose="02000503020000020003" pitchFamily="2" charset="0"/>
              </a:rPr>
              <a:t>A simple slab ocean ML module is activated. The MLD is 50m depth </a:t>
            </a:r>
            <a:endParaRPr lang="en-CO" sz="1200" dirty="0">
              <a:solidFill>
                <a:schemeClr val="dk1"/>
              </a:solidFill>
              <a:latin typeface="Avenir Book" panose="02000503020000020003" pitchFamily="2" charset="0"/>
            </a:endParaRPr>
          </a:p>
        </p:txBody>
      </p:sp>
      <p:cxnSp>
        <p:nvCxnSpPr>
          <p:cNvPr id="31" name="Elbow Connector 30">
            <a:extLst>
              <a:ext uri="{FF2B5EF4-FFF2-40B4-BE49-F238E27FC236}">
                <a16:creationId xmlns:a16="http://schemas.microsoft.com/office/drawing/2014/main" id="{3FA0BB1D-8E1C-397C-4ACF-D06151BE6D54}"/>
              </a:ext>
            </a:extLst>
          </p:cNvPr>
          <p:cNvCxnSpPr>
            <a:cxnSpLocks/>
            <a:stCxn id="5" idx="2"/>
            <a:endCxn id="30" idx="1"/>
          </p:cNvCxnSpPr>
          <p:nvPr/>
        </p:nvCxnSpPr>
        <p:spPr>
          <a:xfrm rot="16200000" flipH="1">
            <a:off x="6119255" y="3979987"/>
            <a:ext cx="266774" cy="917399"/>
          </a:xfrm>
          <a:prstGeom prst="bentConnector2">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C675B32-FD3E-8F09-BB7E-BFC53099E316}"/>
              </a:ext>
            </a:extLst>
          </p:cNvPr>
          <p:cNvSpPr txBox="1"/>
          <p:nvPr/>
        </p:nvSpPr>
        <p:spPr>
          <a:xfrm>
            <a:off x="84841" y="1393855"/>
            <a:ext cx="1971289" cy="646331"/>
          </a:xfrm>
          <a:prstGeom prst="rect">
            <a:avLst/>
          </a:prstGeom>
          <a:noFill/>
        </p:spPr>
        <p:txBody>
          <a:bodyPr wrap="square">
            <a:spAutoFit/>
          </a:bodyPr>
          <a:lstStyle/>
          <a:p>
            <a:pPr algn="ctr"/>
            <a:r>
              <a:rPr lang="es-ES_tradnl" sz="1200" dirty="0">
                <a:solidFill>
                  <a:schemeClr val="dk1"/>
                </a:solidFill>
                <a:latin typeface="Avenir Book" panose="02000503020000020003" pitchFamily="2" charset="0"/>
              </a:rPr>
              <a:t>Impacto de estos cambios en los acumulados de precipitación </a:t>
            </a:r>
            <a:endParaRPr lang="es-ES_tradnl" sz="1200" dirty="0"/>
          </a:p>
        </p:txBody>
      </p:sp>
      <p:cxnSp>
        <p:nvCxnSpPr>
          <p:cNvPr id="35" name="Straight Arrow Connector 34">
            <a:extLst>
              <a:ext uri="{FF2B5EF4-FFF2-40B4-BE49-F238E27FC236}">
                <a16:creationId xmlns:a16="http://schemas.microsoft.com/office/drawing/2014/main" id="{D92FACD4-1E51-7BB6-D119-69ECC04B1CBB}"/>
              </a:ext>
            </a:extLst>
          </p:cNvPr>
          <p:cNvCxnSpPr>
            <a:cxnSpLocks/>
            <a:stCxn id="6" idx="0"/>
            <a:endCxn id="34" idx="2"/>
          </p:cNvCxnSpPr>
          <p:nvPr/>
        </p:nvCxnSpPr>
        <p:spPr>
          <a:xfrm flipV="1">
            <a:off x="1049100" y="2040186"/>
            <a:ext cx="21386" cy="587669"/>
          </a:xfrm>
          <a:prstGeom prst="straightConnector1">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98E3E55-D1FC-EE8F-E102-AAED31CB488D}"/>
              </a:ext>
            </a:extLst>
          </p:cNvPr>
          <p:cNvSpPr txBox="1"/>
          <p:nvPr/>
        </p:nvSpPr>
        <p:spPr>
          <a:xfrm>
            <a:off x="6755668" y="1965751"/>
            <a:ext cx="2284637" cy="830997"/>
          </a:xfrm>
          <a:prstGeom prst="rect">
            <a:avLst/>
          </a:prstGeom>
          <a:noFill/>
        </p:spPr>
        <p:txBody>
          <a:bodyPr wrap="square">
            <a:spAutoFit/>
          </a:bodyPr>
          <a:lstStyle/>
          <a:p>
            <a:pPr algn="ctr"/>
            <a:r>
              <a:rPr lang="es-ES_tradnl" sz="1200" dirty="0">
                <a:solidFill>
                  <a:schemeClr val="dk1"/>
                </a:solidFill>
                <a:latin typeface="Avenir Book" panose="02000503020000020003" pitchFamily="2" charset="0"/>
              </a:rPr>
              <a:t>Pronóstico de huracanes en el Caribe basado en los resultados del modelo acoplado </a:t>
            </a:r>
            <a:endParaRPr lang="es-ES_tradnl" sz="1200" dirty="0"/>
          </a:p>
        </p:txBody>
      </p:sp>
      <p:sp>
        <p:nvSpPr>
          <p:cNvPr id="40" name="TextBox 39">
            <a:extLst>
              <a:ext uri="{FF2B5EF4-FFF2-40B4-BE49-F238E27FC236}">
                <a16:creationId xmlns:a16="http://schemas.microsoft.com/office/drawing/2014/main" id="{CD54AA4C-FBF6-C901-3AC6-9A587A356360}"/>
              </a:ext>
            </a:extLst>
          </p:cNvPr>
          <p:cNvSpPr txBox="1"/>
          <p:nvPr/>
        </p:nvSpPr>
        <p:spPr>
          <a:xfrm>
            <a:off x="6730196" y="828556"/>
            <a:ext cx="2328963" cy="646331"/>
          </a:xfrm>
          <a:prstGeom prst="rect">
            <a:avLst/>
          </a:prstGeom>
          <a:noFill/>
        </p:spPr>
        <p:txBody>
          <a:bodyPr wrap="square">
            <a:spAutoFit/>
          </a:bodyPr>
          <a:lstStyle/>
          <a:p>
            <a:pPr algn="ctr"/>
            <a:r>
              <a:rPr lang="es-ES_tradnl" sz="1200" dirty="0">
                <a:solidFill>
                  <a:schemeClr val="dk1"/>
                </a:solidFill>
                <a:latin typeface="Avenir Book" panose="02000503020000020003" pitchFamily="2" charset="0"/>
              </a:rPr>
              <a:t>Impacto de la ocurrencia del paso de huracanes en la dinámica oceánica</a:t>
            </a:r>
            <a:endParaRPr lang="es-ES_tradnl" sz="1200" dirty="0"/>
          </a:p>
        </p:txBody>
      </p:sp>
      <p:cxnSp>
        <p:nvCxnSpPr>
          <p:cNvPr id="41" name="Straight Arrow Connector 40">
            <a:extLst>
              <a:ext uri="{FF2B5EF4-FFF2-40B4-BE49-F238E27FC236}">
                <a16:creationId xmlns:a16="http://schemas.microsoft.com/office/drawing/2014/main" id="{B1D474F1-7D49-12EF-6F2A-8A10408FC072}"/>
              </a:ext>
            </a:extLst>
          </p:cNvPr>
          <p:cNvCxnSpPr>
            <a:cxnSpLocks/>
            <a:stCxn id="25" idx="0"/>
            <a:endCxn id="39" idx="2"/>
          </p:cNvCxnSpPr>
          <p:nvPr/>
        </p:nvCxnSpPr>
        <p:spPr>
          <a:xfrm flipH="1" flipV="1">
            <a:off x="7897987" y="2796748"/>
            <a:ext cx="2858" cy="396202"/>
          </a:xfrm>
          <a:prstGeom prst="straightConnector1">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90C2492-4580-1BC4-DDC6-CC6DE548A975}"/>
              </a:ext>
            </a:extLst>
          </p:cNvPr>
          <p:cNvCxnSpPr>
            <a:cxnSpLocks/>
            <a:stCxn id="39" idx="0"/>
            <a:endCxn id="40" idx="2"/>
          </p:cNvCxnSpPr>
          <p:nvPr/>
        </p:nvCxnSpPr>
        <p:spPr>
          <a:xfrm flipH="1" flipV="1">
            <a:off x="7894678" y="1474887"/>
            <a:ext cx="3309" cy="490864"/>
          </a:xfrm>
          <a:prstGeom prst="straightConnector1">
            <a:avLst/>
          </a:prstGeom>
          <a:ln w="22225">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BF570FD-8F01-9BA3-EA96-63403D2A0422}"/>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C1A488-3631-9A78-E464-62F5EC8EFCC5}"/>
              </a:ext>
            </a:extLst>
          </p:cNvPr>
          <p:cNvSpPr txBox="1"/>
          <p:nvPr/>
        </p:nvSpPr>
        <p:spPr>
          <a:xfrm>
            <a:off x="5278730" y="870635"/>
            <a:ext cx="1269390" cy="523220"/>
          </a:xfrm>
          <a:prstGeom prst="rect">
            <a:avLst/>
          </a:prstGeom>
          <a:noFill/>
        </p:spPr>
        <p:txBody>
          <a:bodyPr wrap="square">
            <a:spAutoFit/>
          </a:bodyPr>
          <a:lstStyle/>
          <a:p>
            <a:pPr algn="ctr"/>
            <a:r>
              <a:rPr lang="en-US" dirty="0">
                <a:latin typeface="Avenir Book" panose="02000503020000020003" pitchFamily="2" charset="0"/>
              </a:rPr>
              <a:t>Ocean</a:t>
            </a:r>
          </a:p>
          <a:p>
            <a:pPr algn="ctr"/>
            <a:r>
              <a:rPr lang="en-US" dirty="0">
                <a:latin typeface="Avenir Book" panose="02000503020000020003" pitchFamily="2" charset="0"/>
              </a:rPr>
              <a:t>Land Surface</a:t>
            </a:r>
          </a:p>
        </p:txBody>
      </p:sp>
      <p:sp>
        <p:nvSpPr>
          <p:cNvPr id="14" name="TextBox 13">
            <a:extLst>
              <a:ext uri="{FF2B5EF4-FFF2-40B4-BE49-F238E27FC236}">
                <a16:creationId xmlns:a16="http://schemas.microsoft.com/office/drawing/2014/main" id="{1AE52B58-69BD-CA72-182C-647655BE7481}"/>
              </a:ext>
            </a:extLst>
          </p:cNvPr>
          <p:cNvSpPr txBox="1"/>
          <p:nvPr/>
        </p:nvSpPr>
        <p:spPr>
          <a:xfrm>
            <a:off x="2383158" y="867237"/>
            <a:ext cx="1269390" cy="523220"/>
          </a:xfrm>
          <a:prstGeom prst="rect">
            <a:avLst/>
          </a:prstGeom>
          <a:noFill/>
        </p:spPr>
        <p:txBody>
          <a:bodyPr wrap="square">
            <a:spAutoFit/>
          </a:bodyPr>
          <a:lstStyle/>
          <a:p>
            <a:pPr algn="ctr"/>
            <a:r>
              <a:rPr lang="en-US" dirty="0">
                <a:latin typeface="Avenir Book" panose="02000503020000020003" pitchFamily="2" charset="0"/>
              </a:rPr>
              <a:t>Atmosphere</a:t>
            </a:r>
          </a:p>
          <a:p>
            <a:pPr algn="ctr"/>
            <a:r>
              <a:rPr lang="en-US" dirty="0">
                <a:latin typeface="Avenir Book" panose="02000503020000020003" pitchFamily="2" charset="0"/>
              </a:rPr>
              <a:t>Land Surface</a:t>
            </a:r>
          </a:p>
        </p:txBody>
      </p:sp>
    </p:spTree>
    <p:extLst>
      <p:ext uri="{BB962C8B-B14F-4D97-AF65-F5344CB8AC3E}">
        <p14:creationId xmlns:p14="http://schemas.microsoft.com/office/powerpoint/2010/main" val="3756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8" grpId="0"/>
      <p:bldP spid="9" grpId="0"/>
      <p:bldP spid="10" grpId="0"/>
      <p:bldP spid="11" grpId="0"/>
      <p:bldP spid="25" grpId="0"/>
      <p:bldP spid="36" grpId="0"/>
      <p:bldP spid="6" grpId="0"/>
      <p:bldP spid="30" grpId="0"/>
      <p:bldP spid="34" grpId="0"/>
      <p:bldP spid="39" grpId="0"/>
      <p:bldP spid="40" grpId="0"/>
      <p:bldP spid="12" grpId="0"/>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487F227-2206-63EB-6C87-1377EC4C7DFE}"/>
              </a:ext>
            </a:extLst>
          </p:cNvPr>
          <p:cNvPicPr>
            <a:picLocks noChangeAspect="1"/>
          </p:cNvPicPr>
          <p:nvPr/>
        </p:nvPicPr>
        <p:blipFill>
          <a:blip r:embed="rId2"/>
          <a:stretch>
            <a:fillRect/>
          </a:stretch>
        </p:blipFill>
        <p:spPr>
          <a:xfrm>
            <a:off x="363239" y="369604"/>
            <a:ext cx="8417521" cy="4773895"/>
          </a:xfrm>
          <a:prstGeom prst="rect">
            <a:avLst/>
          </a:prstGeom>
        </p:spPr>
      </p:pic>
    </p:spTree>
    <p:extLst>
      <p:ext uri="{BB962C8B-B14F-4D97-AF65-F5344CB8AC3E}">
        <p14:creationId xmlns:p14="http://schemas.microsoft.com/office/powerpoint/2010/main" val="707525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9EDC630-5EDB-4EEB-5424-72C9B00107BC}"/>
              </a:ext>
            </a:extLst>
          </p:cNvPr>
          <p:cNvPicPr>
            <a:picLocks noChangeAspect="1"/>
          </p:cNvPicPr>
          <p:nvPr/>
        </p:nvPicPr>
        <p:blipFill>
          <a:blip r:embed="rId2"/>
          <a:stretch>
            <a:fillRect/>
          </a:stretch>
        </p:blipFill>
        <p:spPr>
          <a:xfrm>
            <a:off x="244623" y="407879"/>
            <a:ext cx="8899377" cy="4547127"/>
          </a:xfrm>
          <a:prstGeom prst="rect">
            <a:avLst/>
          </a:prstGeom>
        </p:spPr>
      </p:pic>
      <p:pic>
        <p:nvPicPr>
          <p:cNvPr id="3" name="Picture 2">
            <a:extLst>
              <a:ext uri="{FF2B5EF4-FFF2-40B4-BE49-F238E27FC236}">
                <a16:creationId xmlns:a16="http://schemas.microsoft.com/office/drawing/2014/main" id="{9DD47285-1A7E-90C4-8A8C-3B1097FBBE8A}"/>
              </a:ext>
            </a:extLst>
          </p:cNvPr>
          <p:cNvPicPr>
            <a:picLocks noChangeAspect="1"/>
          </p:cNvPicPr>
          <p:nvPr/>
        </p:nvPicPr>
        <p:blipFill>
          <a:blip r:embed="rId3"/>
          <a:stretch>
            <a:fillRect/>
          </a:stretch>
        </p:blipFill>
        <p:spPr>
          <a:xfrm>
            <a:off x="6158251" y="2571750"/>
            <a:ext cx="2674049" cy="2400566"/>
          </a:xfrm>
          <a:prstGeom prst="rect">
            <a:avLst/>
          </a:prstGeom>
        </p:spPr>
      </p:pic>
    </p:spTree>
    <p:extLst>
      <p:ext uri="{BB962C8B-B14F-4D97-AF65-F5344CB8AC3E}">
        <p14:creationId xmlns:p14="http://schemas.microsoft.com/office/powerpoint/2010/main" val="6123885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A178BA-9092-6441-4BD7-F52F82BD9EAF}"/>
              </a:ext>
            </a:extLst>
          </p:cNvPr>
          <p:cNvPicPr>
            <a:picLocks noChangeAspect="1"/>
          </p:cNvPicPr>
          <p:nvPr/>
        </p:nvPicPr>
        <p:blipFill>
          <a:blip r:embed="rId2"/>
          <a:stretch>
            <a:fillRect/>
          </a:stretch>
        </p:blipFill>
        <p:spPr>
          <a:xfrm>
            <a:off x="182880" y="496686"/>
            <a:ext cx="8713161" cy="4575823"/>
          </a:xfrm>
          <a:prstGeom prst="rect">
            <a:avLst/>
          </a:prstGeom>
        </p:spPr>
      </p:pic>
    </p:spTree>
    <p:extLst>
      <p:ext uri="{BB962C8B-B14F-4D97-AF65-F5344CB8AC3E}">
        <p14:creationId xmlns:p14="http://schemas.microsoft.com/office/powerpoint/2010/main" val="3796337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AD4CF3-3BBC-218F-3CA0-2C69C9125A78}"/>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1EBE6CC-7E7B-7B0C-D1CB-B04502354E65}"/>
              </a:ext>
            </a:extLst>
          </p:cNvPr>
          <p:cNvPicPr>
            <a:picLocks noChangeAspect="1"/>
          </p:cNvPicPr>
          <p:nvPr/>
        </p:nvPicPr>
        <p:blipFill>
          <a:blip r:embed="rId2"/>
          <a:stretch>
            <a:fillRect/>
          </a:stretch>
        </p:blipFill>
        <p:spPr>
          <a:xfrm>
            <a:off x="1196984" y="376322"/>
            <a:ext cx="6853109" cy="4621864"/>
          </a:xfrm>
          <a:prstGeom prst="rect">
            <a:avLst/>
          </a:prstGeom>
        </p:spPr>
      </p:pic>
    </p:spTree>
    <p:extLst>
      <p:ext uri="{BB962C8B-B14F-4D97-AF65-F5344CB8AC3E}">
        <p14:creationId xmlns:p14="http://schemas.microsoft.com/office/powerpoint/2010/main" val="4426793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B13E3-D878-0AAA-59CC-F6572CBA949D}"/>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9F1E13E-FF3A-A4DA-B19C-43C1AC38E8B0}"/>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845DC41-5B0E-61C6-FED6-CB68788FD5FC}"/>
              </a:ext>
            </a:extLst>
          </p:cNvPr>
          <p:cNvPicPr>
            <a:picLocks noChangeAspect="1"/>
          </p:cNvPicPr>
          <p:nvPr/>
        </p:nvPicPr>
        <p:blipFill>
          <a:blip r:embed="rId2"/>
          <a:stretch>
            <a:fillRect/>
          </a:stretch>
        </p:blipFill>
        <p:spPr>
          <a:xfrm>
            <a:off x="685800" y="293100"/>
            <a:ext cx="7772400" cy="2083068"/>
          </a:xfrm>
          <a:prstGeom prst="rect">
            <a:avLst/>
          </a:prstGeom>
        </p:spPr>
      </p:pic>
      <p:pic>
        <p:nvPicPr>
          <p:cNvPr id="4" name="Picture 3">
            <a:extLst>
              <a:ext uri="{FF2B5EF4-FFF2-40B4-BE49-F238E27FC236}">
                <a16:creationId xmlns:a16="http://schemas.microsoft.com/office/drawing/2014/main" id="{16F717F7-E340-36A4-E2FC-3CE3D63C6C58}"/>
              </a:ext>
            </a:extLst>
          </p:cNvPr>
          <p:cNvPicPr>
            <a:picLocks noChangeAspect="1"/>
          </p:cNvPicPr>
          <p:nvPr/>
        </p:nvPicPr>
        <p:blipFill>
          <a:blip r:embed="rId3"/>
          <a:stretch>
            <a:fillRect/>
          </a:stretch>
        </p:blipFill>
        <p:spPr>
          <a:xfrm>
            <a:off x="685800" y="2408450"/>
            <a:ext cx="4117407" cy="2727229"/>
          </a:xfrm>
          <a:prstGeom prst="rect">
            <a:avLst/>
          </a:prstGeom>
        </p:spPr>
      </p:pic>
      <p:pic>
        <p:nvPicPr>
          <p:cNvPr id="5" name="Picture 4">
            <a:extLst>
              <a:ext uri="{FF2B5EF4-FFF2-40B4-BE49-F238E27FC236}">
                <a16:creationId xmlns:a16="http://schemas.microsoft.com/office/drawing/2014/main" id="{EAF08584-E034-978E-426B-221E86DCF39D}"/>
              </a:ext>
            </a:extLst>
          </p:cNvPr>
          <p:cNvPicPr>
            <a:picLocks noChangeAspect="1"/>
          </p:cNvPicPr>
          <p:nvPr/>
        </p:nvPicPr>
        <p:blipFill>
          <a:blip r:embed="rId4"/>
          <a:stretch>
            <a:fillRect/>
          </a:stretch>
        </p:blipFill>
        <p:spPr>
          <a:xfrm>
            <a:off x="4918710" y="2970463"/>
            <a:ext cx="4137328" cy="1409025"/>
          </a:xfrm>
          <a:prstGeom prst="rect">
            <a:avLst/>
          </a:prstGeom>
        </p:spPr>
      </p:pic>
    </p:spTree>
    <p:extLst>
      <p:ext uri="{BB962C8B-B14F-4D97-AF65-F5344CB8AC3E}">
        <p14:creationId xmlns:p14="http://schemas.microsoft.com/office/powerpoint/2010/main" val="2665018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61C0A-D4DD-DABE-3225-8945D7AA099D}"/>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2F580E-68E3-8F41-2DEE-6C1C9EBC1415}"/>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F707969-2F90-7137-0B04-C24E384B452F}"/>
              </a:ext>
            </a:extLst>
          </p:cNvPr>
          <p:cNvGrpSpPr/>
          <p:nvPr/>
        </p:nvGrpSpPr>
        <p:grpSpPr>
          <a:xfrm>
            <a:off x="1348429" y="823568"/>
            <a:ext cx="6698290" cy="3779970"/>
            <a:chOff x="414779" y="1102701"/>
            <a:chExt cx="5166360" cy="2938097"/>
          </a:xfrm>
        </p:grpSpPr>
        <p:pic>
          <p:nvPicPr>
            <p:cNvPr id="6" name="Picture 5">
              <a:extLst>
                <a:ext uri="{FF2B5EF4-FFF2-40B4-BE49-F238E27FC236}">
                  <a16:creationId xmlns:a16="http://schemas.microsoft.com/office/drawing/2014/main" id="{0C517A66-E36E-7B38-966F-C7C92EADB959}"/>
                </a:ext>
              </a:extLst>
            </p:cNvPr>
            <p:cNvPicPr>
              <a:picLocks noChangeAspect="1"/>
            </p:cNvPicPr>
            <p:nvPr/>
          </p:nvPicPr>
          <p:blipFill>
            <a:blip r:embed="rId2"/>
            <a:stretch>
              <a:fillRect/>
            </a:stretch>
          </p:blipFill>
          <p:spPr>
            <a:xfrm>
              <a:off x="414779" y="1102701"/>
              <a:ext cx="5166360" cy="2938097"/>
            </a:xfrm>
            <a:prstGeom prst="rect">
              <a:avLst/>
            </a:prstGeom>
          </p:spPr>
        </p:pic>
        <p:pic>
          <p:nvPicPr>
            <p:cNvPr id="8" name="Picture 7">
              <a:extLst>
                <a:ext uri="{FF2B5EF4-FFF2-40B4-BE49-F238E27FC236}">
                  <a16:creationId xmlns:a16="http://schemas.microsoft.com/office/drawing/2014/main" id="{5B4D21B5-97EB-A19A-E2D3-70F830E85D23}"/>
                </a:ext>
              </a:extLst>
            </p:cNvPr>
            <p:cNvPicPr>
              <a:picLocks noChangeAspect="1"/>
            </p:cNvPicPr>
            <p:nvPr/>
          </p:nvPicPr>
          <p:blipFill>
            <a:blip r:embed="rId3"/>
            <a:stretch>
              <a:fillRect/>
            </a:stretch>
          </p:blipFill>
          <p:spPr>
            <a:xfrm>
              <a:off x="2990339" y="2776486"/>
              <a:ext cx="2590800" cy="1189121"/>
            </a:xfrm>
            <a:prstGeom prst="rect">
              <a:avLst/>
            </a:prstGeom>
          </p:spPr>
        </p:pic>
      </p:grpSp>
    </p:spTree>
    <p:extLst>
      <p:ext uri="{BB962C8B-B14F-4D97-AF65-F5344CB8AC3E}">
        <p14:creationId xmlns:p14="http://schemas.microsoft.com/office/powerpoint/2010/main" val="2709500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AB059-9274-970B-020C-9ED4EBF259FA}"/>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576AAB6-C11F-3935-7F16-1BD8D696BE14}"/>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DF7C7-F750-1F62-2F31-F3CD2C7D6F7C}"/>
              </a:ext>
            </a:extLst>
          </p:cNvPr>
          <p:cNvPicPr>
            <a:picLocks noChangeAspect="1"/>
          </p:cNvPicPr>
          <p:nvPr/>
        </p:nvPicPr>
        <p:blipFill>
          <a:blip r:embed="rId2"/>
          <a:stretch>
            <a:fillRect/>
          </a:stretch>
        </p:blipFill>
        <p:spPr>
          <a:xfrm>
            <a:off x="685800" y="361868"/>
            <a:ext cx="7772400" cy="2209882"/>
          </a:xfrm>
          <a:prstGeom prst="rect">
            <a:avLst/>
          </a:prstGeom>
        </p:spPr>
      </p:pic>
      <p:pic>
        <p:nvPicPr>
          <p:cNvPr id="3" name="Picture 2">
            <a:extLst>
              <a:ext uri="{FF2B5EF4-FFF2-40B4-BE49-F238E27FC236}">
                <a16:creationId xmlns:a16="http://schemas.microsoft.com/office/drawing/2014/main" id="{4282F54E-92C8-37CC-C760-6F7CC880B3C4}"/>
              </a:ext>
            </a:extLst>
          </p:cNvPr>
          <p:cNvPicPr>
            <a:picLocks noChangeAspect="1"/>
          </p:cNvPicPr>
          <p:nvPr/>
        </p:nvPicPr>
        <p:blipFill>
          <a:blip r:embed="rId3"/>
          <a:stretch>
            <a:fillRect/>
          </a:stretch>
        </p:blipFill>
        <p:spPr>
          <a:xfrm>
            <a:off x="4849847" y="2773598"/>
            <a:ext cx="3982453" cy="1831928"/>
          </a:xfrm>
          <a:prstGeom prst="rect">
            <a:avLst/>
          </a:prstGeom>
        </p:spPr>
      </p:pic>
      <p:pic>
        <p:nvPicPr>
          <p:cNvPr id="4" name="Picture 3">
            <a:extLst>
              <a:ext uri="{FF2B5EF4-FFF2-40B4-BE49-F238E27FC236}">
                <a16:creationId xmlns:a16="http://schemas.microsoft.com/office/drawing/2014/main" id="{A610B2F6-D418-F5AF-30E2-815685C13244}"/>
              </a:ext>
            </a:extLst>
          </p:cNvPr>
          <p:cNvPicPr>
            <a:picLocks noChangeAspect="1"/>
          </p:cNvPicPr>
          <p:nvPr/>
        </p:nvPicPr>
        <p:blipFill>
          <a:blip r:embed="rId4"/>
          <a:stretch>
            <a:fillRect/>
          </a:stretch>
        </p:blipFill>
        <p:spPr>
          <a:xfrm>
            <a:off x="685800" y="2773598"/>
            <a:ext cx="3982454" cy="2227323"/>
          </a:xfrm>
          <a:prstGeom prst="rect">
            <a:avLst/>
          </a:prstGeom>
        </p:spPr>
      </p:pic>
    </p:spTree>
    <p:extLst>
      <p:ext uri="{BB962C8B-B14F-4D97-AF65-F5344CB8AC3E}">
        <p14:creationId xmlns:p14="http://schemas.microsoft.com/office/powerpoint/2010/main" val="40476945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9C00-76C5-2D44-47FB-4D896B6FF5F1}"/>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4E0C9D-5559-D761-B80F-F46F64880E92}"/>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E53304E-D93C-18DB-6F3E-B74649D76CF1}"/>
              </a:ext>
            </a:extLst>
          </p:cNvPr>
          <p:cNvPicPr>
            <a:picLocks noChangeAspect="1"/>
          </p:cNvPicPr>
          <p:nvPr/>
        </p:nvPicPr>
        <p:blipFill>
          <a:blip r:embed="rId2"/>
          <a:stretch>
            <a:fillRect/>
          </a:stretch>
        </p:blipFill>
        <p:spPr>
          <a:xfrm>
            <a:off x="408700" y="371122"/>
            <a:ext cx="8326599" cy="2090323"/>
          </a:xfrm>
          <a:prstGeom prst="rect">
            <a:avLst/>
          </a:prstGeom>
        </p:spPr>
      </p:pic>
      <p:pic>
        <p:nvPicPr>
          <p:cNvPr id="6" name="Picture 5">
            <a:extLst>
              <a:ext uri="{FF2B5EF4-FFF2-40B4-BE49-F238E27FC236}">
                <a16:creationId xmlns:a16="http://schemas.microsoft.com/office/drawing/2014/main" id="{539C0E18-B4CF-AF1F-32EA-CEAF7FA5E845}"/>
              </a:ext>
            </a:extLst>
          </p:cNvPr>
          <p:cNvPicPr>
            <a:picLocks noChangeAspect="1"/>
          </p:cNvPicPr>
          <p:nvPr/>
        </p:nvPicPr>
        <p:blipFill>
          <a:blip r:embed="rId3"/>
          <a:stretch>
            <a:fillRect/>
          </a:stretch>
        </p:blipFill>
        <p:spPr>
          <a:xfrm>
            <a:off x="264323" y="2465873"/>
            <a:ext cx="4704347" cy="1210629"/>
          </a:xfrm>
          <a:prstGeom prst="rect">
            <a:avLst/>
          </a:prstGeom>
        </p:spPr>
      </p:pic>
      <p:pic>
        <p:nvPicPr>
          <p:cNvPr id="8" name="Picture 7">
            <a:extLst>
              <a:ext uri="{FF2B5EF4-FFF2-40B4-BE49-F238E27FC236}">
                <a16:creationId xmlns:a16="http://schemas.microsoft.com/office/drawing/2014/main" id="{31027F5C-C225-4E09-1279-CAE1F059B651}"/>
              </a:ext>
            </a:extLst>
          </p:cNvPr>
          <p:cNvPicPr>
            <a:picLocks noChangeAspect="1"/>
          </p:cNvPicPr>
          <p:nvPr/>
        </p:nvPicPr>
        <p:blipFill>
          <a:blip r:embed="rId4"/>
          <a:stretch>
            <a:fillRect/>
          </a:stretch>
        </p:blipFill>
        <p:spPr>
          <a:xfrm>
            <a:off x="264323" y="3717974"/>
            <a:ext cx="4704347" cy="1210629"/>
          </a:xfrm>
          <a:prstGeom prst="rect">
            <a:avLst/>
          </a:prstGeom>
        </p:spPr>
      </p:pic>
      <p:pic>
        <p:nvPicPr>
          <p:cNvPr id="9" name="Picture 8">
            <a:extLst>
              <a:ext uri="{FF2B5EF4-FFF2-40B4-BE49-F238E27FC236}">
                <a16:creationId xmlns:a16="http://schemas.microsoft.com/office/drawing/2014/main" id="{ECD046DC-46E8-E04D-5E39-0CFE61827292}"/>
              </a:ext>
            </a:extLst>
          </p:cNvPr>
          <p:cNvPicPr>
            <a:picLocks noChangeAspect="1"/>
          </p:cNvPicPr>
          <p:nvPr/>
        </p:nvPicPr>
        <p:blipFill>
          <a:blip r:embed="rId5"/>
          <a:stretch>
            <a:fillRect/>
          </a:stretch>
        </p:blipFill>
        <p:spPr>
          <a:xfrm>
            <a:off x="5579169" y="2461445"/>
            <a:ext cx="2545630" cy="2177460"/>
          </a:xfrm>
          <a:prstGeom prst="rect">
            <a:avLst/>
          </a:prstGeom>
        </p:spPr>
      </p:pic>
      <p:pic>
        <p:nvPicPr>
          <p:cNvPr id="10" name="Picture 9">
            <a:extLst>
              <a:ext uri="{FF2B5EF4-FFF2-40B4-BE49-F238E27FC236}">
                <a16:creationId xmlns:a16="http://schemas.microsoft.com/office/drawing/2014/main" id="{7A978427-211F-993E-06EF-2B287BAAD335}"/>
              </a:ext>
            </a:extLst>
          </p:cNvPr>
          <p:cNvPicPr>
            <a:picLocks noChangeAspect="1"/>
          </p:cNvPicPr>
          <p:nvPr/>
        </p:nvPicPr>
        <p:blipFill>
          <a:blip r:embed="rId6"/>
          <a:stretch>
            <a:fillRect/>
          </a:stretch>
        </p:blipFill>
        <p:spPr>
          <a:xfrm>
            <a:off x="4993477" y="4741168"/>
            <a:ext cx="3886200" cy="283029"/>
          </a:xfrm>
          <a:prstGeom prst="rect">
            <a:avLst/>
          </a:prstGeom>
        </p:spPr>
      </p:pic>
    </p:spTree>
    <p:extLst>
      <p:ext uri="{BB962C8B-B14F-4D97-AF65-F5344CB8AC3E}">
        <p14:creationId xmlns:p14="http://schemas.microsoft.com/office/powerpoint/2010/main" val="3962039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310D1-0874-CFE2-F953-1871EC3E67E7}"/>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3315CAA-EC60-6ECD-94F4-C14912FD2605}"/>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DD85AD8-61EF-2BDA-6273-B3E740CCE64C}"/>
              </a:ext>
            </a:extLst>
          </p:cNvPr>
          <p:cNvPicPr>
            <a:picLocks noChangeAspect="1"/>
          </p:cNvPicPr>
          <p:nvPr/>
        </p:nvPicPr>
        <p:blipFill>
          <a:blip r:embed="rId2"/>
          <a:stretch>
            <a:fillRect/>
          </a:stretch>
        </p:blipFill>
        <p:spPr>
          <a:xfrm>
            <a:off x="685800" y="482198"/>
            <a:ext cx="7772400" cy="1493003"/>
          </a:xfrm>
          <a:prstGeom prst="rect">
            <a:avLst/>
          </a:prstGeom>
        </p:spPr>
      </p:pic>
      <p:pic>
        <p:nvPicPr>
          <p:cNvPr id="3" name="Picture 2">
            <a:extLst>
              <a:ext uri="{FF2B5EF4-FFF2-40B4-BE49-F238E27FC236}">
                <a16:creationId xmlns:a16="http://schemas.microsoft.com/office/drawing/2014/main" id="{D0F035D4-ECE0-0FDD-6D9B-0E534C369B13}"/>
              </a:ext>
            </a:extLst>
          </p:cNvPr>
          <p:cNvPicPr>
            <a:picLocks noChangeAspect="1"/>
          </p:cNvPicPr>
          <p:nvPr/>
        </p:nvPicPr>
        <p:blipFill>
          <a:blip r:embed="rId3"/>
          <a:stretch>
            <a:fillRect/>
          </a:stretch>
        </p:blipFill>
        <p:spPr>
          <a:xfrm>
            <a:off x="414779" y="1896419"/>
            <a:ext cx="3190039" cy="3083451"/>
          </a:xfrm>
          <a:prstGeom prst="rect">
            <a:avLst/>
          </a:prstGeom>
        </p:spPr>
      </p:pic>
      <p:sp>
        <p:nvSpPr>
          <p:cNvPr id="4" name="TextBox 3">
            <a:extLst>
              <a:ext uri="{FF2B5EF4-FFF2-40B4-BE49-F238E27FC236}">
                <a16:creationId xmlns:a16="http://schemas.microsoft.com/office/drawing/2014/main" id="{88C64480-8FCC-8D6A-5327-C9583F5D27A8}"/>
              </a:ext>
            </a:extLst>
          </p:cNvPr>
          <p:cNvSpPr txBox="1"/>
          <p:nvPr/>
        </p:nvSpPr>
        <p:spPr>
          <a:xfrm>
            <a:off x="6131293" y="1162987"/>
            <a:ext cx="2326907" cy="400110"/>
          </a:xfrm>
          <a:prstGeom prst="rect">
            <a:avLst/>
          </a:prstGeom>
          <a:noFill/>
        </p:spPr>
        <p:txBody>
          <a:bodyPr wrap="square" rtlCol="0">
            <a:spAutoFit/>
          </a:bodyPr>
          <a:lstStyle/>
          <a:p>
            <a:pPr algn="ctr"/>
            <a:r>
              <a:rPr lang="en-CO" sz="2000" dirty="0">
                <a:highlight>
                  <a:srgbClr val="FFFF00"/>
                </a:highlight>
              </a:rPr>
              <a:t>Muy Viejo </a:t>
            </a:r>
          </a:p>
        </p:txBody>
      </p:sp>
      <p:pic>
        <p:nvPicPr>
          <p:cNvPr id="11" name="Picture 10">
            <a:extLst>
              <a:ext uri="{FF2B5EF4-FFF2-40B4-BE49-F238E27FC236}">
                <a16:creationId xmlns:a16="http://schemas.microsoft.com/office/drawing/2014/main" id="{2F8D8366-09D7-30CA-1350-9D205332D0F9}"/>
              </a:ext>
            </a:extLst>
          </p:cNvPr>
          <p:cNvPicPr>
            <a:picLocks noChangeAspect="1"/>
          </p:cNvPicPr>
          <p:nvPr/>
        </p:nvPicPr>
        <p:blipFill>
          <a:blip r:embed="rId4"/>
          <a:stretch>
            <a:fillRect/>
          </a:stretch>
        </p:blipFill>
        <p:spPr>
          <a:xfrm>
            <a:off x="3760335" y="1975201"/>
            <a:ext cx="2166513" cy="2764883"/>
          </a:xfrm>
          <a:prstGeom prst="rect">
            <a:avLst/>
          </a:prstGeom>
        </p:spPr>
      </p:pic>
      <p:pic>
        <p:nvPicPr>
          <p:cNvPr id="12" name="Picture 11">
            <a:extLst>
              <a:ext uri="{FF2B5EF4-FFF2-40B4-BE49-F238E27FC236}">
                <a16:creationId xmlns:a16="http://schemas.microsoft.com/office/drawing/2014/main" id="{66D28BEA-8DAF-32ED-5552-61F6FFEAA896}"/>
              </a:ext>
            </a:extLst>
          </p:cNvPr>
          <p:cNvPicPr>
            <a:picLocks noChangeAspect="1"/>
          </p:cNvPicPr>
          <p:nvPr/>
        </p:nvPicPr>
        <p:blipFill>
          <a:blip r:embed="rId5"/>
          <a:stretch>
            <a:fillRect/>
          </a:stretch>
        </p:blipFill>
        <p:spPr>
          <a:xfrm>
            <a:off x="6131293" y="2030525"/>
            <a:ext cx="2889598" cy="1143514"/>
          </a:xfrm>
          <a:prstGeom prst="rect">
            <a:avLst/>
          </a:prstGeom>
        </p:spPr>
      </p:pic>
      <p:pic>
        <p:nvPicPr>
          <p:cNvPr id="13" name="Picture 12">
            <a:extLst>
              <a:ext uri="{FF2B5EF4-FFF2-40B4-BE49-F238E27FC236}">
                <a16:creationId xmlns:a16="http://schemas.microsoft.com/office/drawing/2014/main" id="{526E0C71-DAD4-E3B2-FC3B-8007A5D552E3}"/>
              </a:ext>
            </a:extLst>
          </p:cNvPr>
          <p:cNvPicPr>
            <a:picLocks noChangeAspect="1"/>
          </p:cNvPicPr>
          <p:nvPr/>
        </p:nvPicPr>
        <p:blipFill>
          <a:blip r:embed="rId6"/>
          <a:stretch>
            <a:fillRect/>
          </a:stretch>
        </p:blipFill>
        <p:spPr>
          <a:xfrm>
            <a:off x="6131293" y="3583637"/>
            <a:ext cx="2883926" cy="872859"/>
          </a:xfrm>
          <a:prstGeom prst="rect">
            <a:avLst/>
          </a:prstGeom>
        </p:spPr>
      </p:pic>
    </p:spTree>
    <p:extLst>
      <p:ext uri="{BB962C8B-B14F-4D97-AF65-F5344CB8AC3E}">
        <p14:creationId xmlns:p14="http://schemas.microsoft.com/office/powerpoint/2010/main" val="27690053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FAFD7-6016-9D0E-B082-B85F93B33322}"/>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42D502B-B4CF-1369-8670-6D960A716142}"/>
              </a:ext>
            </a:extLst>
          </p:cNvPr>
          <p:cNvCxnSpPr>
            <a:cxnSpLocks/>
          </p:cNvCxnSpPr>
          <p:nvPr/>
        </p:nvCxnSpPr>
        <p:spPr>
          <a:xfrm flipH="1">
            <a:off x="414779" y="260817"/>
            <a:ext cx="8417521" cy="0"/>
          </a:xfrm>
          <a:prstGeom prst="line">
            <a:avLst/>
          </a:prstGeom>
          <a:ln w="28575">
            <a:solidFill>
              <a:srgbClr val="304B7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E4E3210-54D6-D514-6E1C-263BB0AA128B}"/>
              </a:ext>
            </a:extLst>
          </p:cNvPr>
          <p:cNvPicPr>
            <a:picLocks noChangeAspect="1"/>
          </p:cNvPicPr>
          <p:nvPr/>
        </p:nvPicPr>
        <p:blipFill>
          <a:blip r:embed="rId2"/>
          <a:stretch>
            <a:fillRect/>
          </a:stretch>
        </p:blipFill>
        <p:spPr>
          <a:xfrm>
            <a:off x="685800" y="451227"/>
            <a:ext cx="7772400" cy="1507472"/>
          </a:xfrm>
          <a:prstGeom prst="rect">
            <a:avLst/>
          </a:prstGeom>
        </p:spPr>
      </p:pic>
      <p:pic>
        <p:nvPicPr>
          <p:cNvPr id="8" name="Picture 7">
            <a:extLst>
              <a:ext uri="{FF2B5EF4-FFF2-40B4-BE49-F238E27FC236}">
                <a16:creationId xmlns:a16="http://schemas.microsoft.com/office/drawing/2014/main" id="{ABFCF15A-B4B9-118A-0898-56B2D6C593A6}"/>
              </a:ext>
            </a:extLst>
          </p:cNvPr>
          <p:cNvPicPr>
            <a:picLocks noChangeAspect="1"/>
          </p:cNvPicPr>
          <p:nvPr/>
        </p:nvPicPr>
        <p:blipFill>
          <a:blip r:embed="rId3"/>
          <a:stretch>
            <a:fillRect/>
          </a:stretch>
        </p:blipFill>
        <p:spPr>
          <a:xfrm>
            <a:off x="685800" y="1958699"/>
            <a:ext cx="3881127" cy="1380785"/>
          </a:xfrm>
          <a:prstGeom prst="rect">
            <a:avLst/>
          </a:prstGeom>
        </p:spPr>
      </p:pic>
      <p:pic>
        <p:nvPicPr>
          <p:cNvPr id="9" name="Picture 8">
            <a:extLst>
              <a:ext uri="{FF2B5EF4-FFF2-40B4-BE49-F238E27FC236}">
                <a16:creationId xmlns:a16="http://schemas.microsoft.com/office/drawing/2014/main" id="{0EB2DEC0-F9F5-CAD7-8E1D-CE626A2FE729}"/>
              </a:ext>
            </a:extLst>
          </p:cNvPr>
          <p:cNvPicPr>
            <a:picLocks noChangeAspect="1"/>
          </p:cNvPicPr>
          <p:nvPr/>
        </p:nvPicPr>
        <p:blipFill>
          <a:blip r:embed="rId4"/>
          <a:stretch>
            <a:fillRect/>
          </a:stretch>
        </p:blipFill>
        <p:spPr>
          <a:xfrm>
            <a:off x="680728" y="3487226"/>
            <a:ext cx="3881128" cy="649561"/>
          </a:xfrm>
          <a:prstGeom prst="rect">
            <a:avLst/>
          </a:prstGeom>
        </p:spPr>
      </p:pic>
      <p:pic>
        <p:nvPicPr>
          <p:cNvPr id="10" name="Picture 9">
            <a:extLst>
              <a:ext uri="{FF2B5EF4-FFF2-40B4-BE49-F238E27FC236}">
                <a16:creationId xmlns:a16="http://schemas.microsoft.com/office/drawing/2014/main" id="{937F5FF9-7863-891F-877A-D90CC69E42AD}"/>
              </a:ext>
            </a:extLst>
          </p:cNvPr>
          <p:cNvPicPr>
            <a:picLocks noChangeAspect="1"/>
          </p:cNvPicPr>
          <p:nvPr/>
        </p:nvPicPr>
        <p:blipFill>
          <a:blip r:embed="rId5"/>
          <a:stretch>
            <a:fillRect/>
          </a:stretch>
        </p:blipFill>
        <p:spPr>
          <a:xfrm>
            <a:off x="4623539" y="2073401"/>
            <a:ext cx="4208761" cy="577101"/>
          </a:xfrm>
          <a:prstGeom prst="rect">
            <a:avLst/>
          </a:prstGeom>
        </p:spPr>
      </p:pic>
      <p:sp>
        <p:nvSpPr>
          <p:cNvPr id="14" name="TextBox 13">
            <a:extLst>
              <a:ext uri="{FF2B5EF4-FFF2-40B4-BE49-F238E27FC236}">
                <a16:creationId xmlns:a16="http://schemas.microsoft.com/office/drawing/2014/main" id="{49BFF85C-EC4C-C0B8-C6B5-F24610B7E7A7}"/>
              </a:ext>
            </a:extLst>
          </p:cNvPr>
          <p:cNvSpPr txBox="1"/>
          <p:nvPr/>
        </p:nvSpPr>
        <p:spPr>
          <a:xfrm>
            <a:off x="4697128" y="2765204"/>
            <a:ext cx="4135172" cy="1015663"/>
          </a:xfrm>
          <a:prstGeom prst="rect">
            <a:avLst/>
          </a:prstGeom>
          <a:noFill/>
        </p:spPr>
        <p:txBody>
          <a:bodyPr wrap="square" rtlCol="0">
            <a:spAutoFit/>
          </a:bodyPr>
          <a:lstStyle/>
          <a:p>
            <a:pPr algn="ctr"/>
            <a:r>
              <a:rPr lang="es-ES_tradnl" sz="2000" dirty="0">
                <a:highlight>
                  <a:srgbClr val="FFFF00"/>
                </a:highlight>
              </a:rPr>
              <a:t>Conclusión: Diferentes parametrizaciones de </a:t>
            </a:r>
            <a:r>
              <a:rPr lang="es-ES_tradnl" sz="2000" dirty="0" err="1">
                <a:highlight>
                  <a:srgbClr val="FFFF00"/>
                </a:highlight>
              </a:rPr>
              <a:t>Cumulus</a:t>
            </a:r>
            <a:r>
              <a:rPr lang="es-ES_tradnl" sz="2000" dirty="0">
                <a:highlight>
                  <a:srgbClr val="FFFF00"/>
                </a:highlight>
              </a:rPr>
              <a:t> según la época del ano </a:t>
            </a:r>
          </a:p>
        </p:txBody>
      </p:sp>
    </p:spTree>
    <p:extLst>
      <p:ext uri="{BB962C8B-B14F-4D97-AF65-F5344CB8AC3E}">
        <p14:creationId xmlns:p14="http://schemas.microsoft.com/office/powerpoint/2010/main" val="10511426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64108</TotalTime>
  <Words>4586</Words>
  <Application>Microsoft Macintosh PowerPoint</Application>
  <PresentationFormat>On-screen Show (16:9)</PresentationFormat>
  <Paragraphs>480</Paragraphs>
  <Slides>103</Slides>
  <Notes>63</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Arial</vt:lpstr>
      <vt:lpstr>Avenir Book</vt:lpstr>
      <vt:lpstr>Cambria Math</vt:lpstr>
      <vt:lpstr>Courier New</vt:lpstr>
      <vt:lpstr>futurapro-normal</vt:lpstr>
      <vt:lpstr>Helvetica</vt:lpstr>
      <vt:lpstr>Helvetica Neue</vt:lpstr>
      <vt:lpstr>Simple Light</vt:lpstr>
      <vt:lpstr>PowerPoint Presentation</vt:lpstr>
      <vt:lpstr>RECAP </vt:lpstr>
      <vt:lpstr>PowerPoint Presentation</vt:lpstr>
      <vt:lpstr>¿Por qué parametrizar?</vt:lpstr>
      <vt:lpstr>PowerPoint Presentation</vt:lpstr>
      <vt:lpstr>Resultados de mi primera parametrización</vt:lpstr>
      <vt:lpstr>WRF Parametrizaciones Físicas</vt:lpstr>
      <vt:lpstr>Interaction Between parametrizations</vt:lpstr>
      <vt:lpstr>Surface Parametrization </vt:lpstr>
      <vt:lpstr>PowerPoint Presentation</vt:lpstr>
      <vt:lpstr>Land Surface or LSM (sf_surface_physics)</vt:lpstr>
      <vt:lpstr>Ecuaciones – Balance de energía </vt:lpstr>
      <vt:lpstr>PowerPoint Presentation</vt:lpstr>
      <vt:lpstr>PowerPoint Presentation</vt:lpstr>
      <vt:lpstr>PowerPoint Presentation</vt:lpstr>
      <vt:lpstr>Parametros – Land Surface models </vt:lpstr>
      <vt:lpstr>Diferencias entre parametrizaciones</vt:lpstr>
      <vt:lpstr>Diferencias entre parametrizaciones</vt:lpstr>
      <vt:lpstr>PowerPoint Presentation</vt:lpstr>
      <vt:lpstr>Ocean options – No parametrization (Boundary)  </vt:lpstr>
      <vt:lpstr>Ocean options – No parametrization (Boundary)  </vt:lpstr>
      <vt:lpstr>Ocean options – 1D Slab ocean mixed layer   </vt:lpstr>
      <vt:lpstr>Ocean options – 1D Slab ocean mixed layer</vt:lpstr>
      <vt:lpstr>Ocean options – 1D Slab ocean mixed layer</vt:lpstr>
      <vt:lpstr>PowerPoint Presentation</vt:lpstr>
      <vt:lpstr>PowerPoint Presentation</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PBL – Planetary Boundary Layer    </vt:lpstr>
      <vt:lpstr>PowerPoint Presentation</vt:lpstr>
      <vt:lpstr>Convection - Cumulus</vt:lpstr>
      <vt:lpstr>Convection - Cumulus traditional point of view  </vt:lpstr>
      <vt:lpstr>Convection - Cumulus Accurate point of view</vt:lpstr>
      <vt:lpstr>CUMULUS - Explicit Convection  </vt:lpstr>
      <vt:lpstr>Convection - Cumulus</vt:lpstr>
      <vt:lpstr>Convection - Cumulus</vt:lpstr>
      <vt:lpstr>Convection - Cumulus</vt:lpstr>
      <vt:lpstr>PowerPoint Presentation</vt:lpstr>
      <vt:lpstr>PowerPoint Presentation</vt:lpstr>
      <vt:lpstr>Convection - Cumulus</vt:lpstr>
      <vt:lpstr>Convection - Cumulus</vt:lpstr>
      <vt:lpstr>Convection - Cumulus</vt:lpstr>
      <vt:lpstr>Convection - Cumulus</vt:lpstr>
      <vt:lpstr>Kain Fritsch </vt:lpstr>
      <vt:lpstr>CUDT</vt:lpstr>
      <vt:lpstr>CUMULUS - Explicit Convection  </vt:lpstr>
      <vt:lpstr>Convection - Cumulus</vt:lpstr>
      <vt:lpstr>Convection - Cumulus</vt:lpstr>
      <vt:lpstr>CUMULUS</vt:lpstr>
      <vt:lpstr>PowerPoint Presentation</vt:lpstr>
      <vt:lpstr>PowerPoint Presentation</vt:lpstr>
      <vt:lpstr>PowerPoint Presentation</vt:lpstr>
      <vt:lpstr>PowerPoint Presentation</vt:lpstr>
      <vt:lpstr>PowerPoint Presentation</vt:lpstr>
      <vt:lpstr>PowerPoint Presentation</vt:lpstr>
      <vt:lpstr>Shortwave - Longwave radiation </vt:lpstr>
      <vt:lpstr>PowerPoint Presentation</vt:lpstr>
      <vt:lpstr>Shortwave radiation </vt:lpstr>
      <vt:lpstr>Shortwave radiation – Spectrum   </vt:lpstr>
      <vt:lpstr>Longwave radiation – Spectrum   </vt:lpstr>
      <vt:lpstr>Longwave Shortwave Spectrum – Pressure lev</vt:lpstr>
      <vt:lpstr>Longwave Shortwave – Parametrization </vt:lpstr>
      <vt:lpstr>PowerPoint Presentation</vt:lpstr>
      <vt:lpstr>PowerPoint Presentation</vt:lpstr>
      <vt:lpstr>The K distributions and Correlation method</vt:lpstr>
      <vt:lpstr>PowerPoint Presentation</vt:lpstr>
      <vt:lpstr>RADT</vt:lpstr>
      <vt:lpstr>Slope effects on shortwave</vt:lpstr>
      <vt:lpstr>Shortwave – Longwave radiation </vt:lpstr>
      <vt:lpstr>Shortwave – Longwave radiation </vt:lpstr>
      <vt:lpstr>Global energy budget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mauricio zapata henao</cp:lastModifiedBy>
  <cp:revision>39</cp:revision>
  <dcterms:modified xsi:type="dcterms:W3CDTF">2024-01-22T19:56:31Z</dcterms:modified>
</cp:coreProperties>
</file>