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416" r:id="rId2"/>
    <p:sldId id="421" r:id="rId3"/>
    <p:sldId id="429" r:id="rId4"/>
    <p:sldId id="428" r:id="rId5"/>
    <p:sldId id="430" r:id="rId6"/>
    <p:sldId id="431" r:id="rId7"/>
    <p:sldId id="432" r:id="rId8"/>
    <p:sldId id="433" r:id="rId9"/>
    <p:sldId id="434" r:id="rId10"/>
    <p:sldId id="437" r:id="rId11"/>
    <p:sldId id="435" r:id="rId12"/>
    <p:sldId id="436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7" r:id="rId21"/>
    <p:sldId id="445" r:id="rId22"/>
    <p:sldId id="446" r:id="rId23"/>
    <p:sldId id="44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3C4306-4149-49C0-B8F0-9C3541DF9ED3}">
  <a:tblStyle styleId="{1C3C4306-4149-49C0-B8F0-9C3541DF9E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659"/>
    <p:restoredTop sz="94471"/>
  </p:normalViewPr>
  <p:slideViewPr>
    <p:cSldViewPr snapToGrid="0">
      <p:cViewPr varScale="1">
        <p:scale>
          <a:sx n="135" d="100"/>
          <a:sy n="135" d="100"/>
        </p:scale>
        <p:origin x="107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0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1385566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266475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45391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1969126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2242091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1504458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3679462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688252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2321269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38018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120366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4371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891086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248838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427237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2687809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83554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324986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047109-2EED-A36D-B0B4-DACFB6B6B36B}"/>
              </a:ext>
            </a:extLst>
          </p:cNvPr>
          <p:cNvSpPr txBox="1"/>
          <p:nvPr/>
        </p:nvSpPr>
        <p:spPr>
          <a:xfrm>
            <a:off x="452904" y="1931374"/>
            <a:ext cx="82381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4800" dirty="0">
                <a:solidFill>
                  <a:srgbClr val="304B72"/>
                </a:solidFill>
                <a:latin typeface="Avenir Book" panose="02000503020000020003" pitchFamily="2" charset="0"/>
              </a:rPr>
              <a:t>Ejecución ARW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3C0C0E-36E3-6337-99FA-473BC88B1C78}"/>
              </a:ext>
            </a:extLst>
          </p:cNvPr>
          <p:cNvCxnSpPr>
            <a:cxnSpLocks/>
          </p:cNvCxnSpPr>
          <p:nvPr/>
        </p:nvCxnSpPr>
        <p:spPr>
          <a:xfrm flipH="1">
            <a:off x="390801" y="2796627"/>
            <a:ext cx="8528023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43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20">
            <a:extLst>
              <a:ext uri="{FF2B5EF4-FFF2-40B4-BE49-F238E27FC236}">
                <a16:creationId xmlns:a16="http://schemas.microsoft.com/office/drawing/2014/main" id="{609D5D02-E65D-0672-ACBE-21B2446A3D43}"/>
              </a:ext>
            </a:extLst>
          </p:cNvPr>
          <p:cNvSpPr txBox="1">
            <a:spLocks/>
          </p:cNvSpPr>
          <p:nvPr/>
        </p:nvSpPr>
        <p:spPr>
          <a:xfrm>
            <a:off x="414779" y="504878"/>
            <a:ext cx="8417521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Namelist.input –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Domains</a:t>
            </a:r>
            <a:endParaRPr lang="es-ES_tradnl" sz="3200"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E72C41D-1AAE-0C9B-ED76-5C8F64D63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834" y="1284141"/>
            <a:ext cx="4423410" cy="34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05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20">
            <a:extLst>
              <a:ext uri="{FF2B5EF4-FFF2-40B4-BE49-F238E27FC236}">
                <a16:creationId xmlns:a16="http://schemas.microsoft.com/office/drawing/2014/main" id="{609D5D02-E65D-0672-ACBE-21B2446A3D43}"/>
              </a:ext>
            </a:extLst>
          </p:cNvPr>
          <p:cNvSpPr txBox="1">
            <a:spLocks/>
          </p:cNvSpPr>
          <p:nvPr/>
        </p:nvSpPr>
        <p:spPr>
          <a:xfrm>
            <a:off x="414779" y="504878"/>
            <a:ext cx="8417521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Time Step – </a:t>
            </a:r>
            <a:r>
              <a:rPr lang="en-US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Courant-Friedrichs-Levy</a:t>
            </a:r>
          </a:p>
          <a:p>
            <a:pPr algn="r"/>
            <a:endParaRPr lang="es-ES_tradnl" sz="3200"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A5AB39D-15E1-557E-9443-CF1D1438B9F3}"/>
              </a:ext>
            </a:extLst>
          </p:cNvPr>
          <p:cNvSpPr txBox="1"/>
          <p:nvPr/>
        </p:nvSpPr>
        <p:spPr>
          <a:xfrm>
            <a:off x="414779" y="3598141"/>
            <a:ext cx="84175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For example in real data applications, where jet stream winds may reach as high as 100 m/s, the maximum time step would be approximately 80 s on a </a:t>
            </a:r>
            <a:r>
              <a:rPr lang="el-GR" sz="2000" dirty="0">
                <a:latin typeface="Avenir Book" panose="02000503020000020003" pitchFamily="2" charset="0"/>
              </a:rPr>
              <a:t>Δ </a:t>
            </a:r>
            <a:r>
              <a:rPr lang="en-US" sz="2000" dirty="0">
                <a:latin typeface="Avenir Book" panose="02000503020000020003" pitchFamily="2" charset="0"/>
              </a:rPr>
              <a:t>x = 10 km grid, For a simple 1D advection equation with an explicit solver the requirement is </a:t>
            </a:r>
            <a:r>
              <a:rPr lang="en-US" sz="2000" dirty="0">
                <a:highlight>
                  <a:srgbClr val="FFFF00"/>
                </a:highlight>
                <a:latin typeface="Avenir Book" panose="02000503020000020003" pitchFamily="2" charset="0"/>
              </a:rPr>
              <a:t>CFL &lt; 1 </a:t>
            </a:r>
            <a:r>
              <a:rPr lang="en-US" sz="2000" dirty="0">
                <a:latin typeface="Avenir Book" panose="02000503020000020003" pitchFamily="2" charset="0"/>
              </a:rPr>
              <a:t>everywhere in the domain.</a:t>
            </a:r>
            <a:endParaRPr lang="en-CO" sz="2000" dirty="0">
              <a:latin typeface="Avenir Book" panose="0200050302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A2B673-77A8-2551-6154-3F8DB670F626}"/>
                  </a:ext>
                </a:extLst>
              </p:cNvPr>
              <p:cNvSpPr txBox="1"/>
              <p:nvPr/>
            </p:nvSpPr>
            <p:spPr>
              <a:xfrm>
                <a:off x="1878043" y="2510239"/>
                <a:ext cx="5490990" cy="649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O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→100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=0.8&lt;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CO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A2B673-77A8-2551-6154-3F8DB670F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043" y="2510239"/>
                <a:ext cx="5490990" cy="649858"/>
              </a:xfrm>
              <a:prstGeom prst="rect">
                <a:avLst/>
              </a:prstGeom>
              <a:blipFill>
                <a:blip r:embed="rId3"/>
                <a:stretch>
                  <a:fillRect r="-230" b="-7692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DDD0FB-A9C1-B58D-63E0-DE27ECD2AA88}"/>
                  </a:ext>
                </a:extLst>
              </p:cNvPr>
              <p:cNvSpPr txBox="1"/>
              <p:nvPr/>
            </p:nvSpPr>
            <p:spPr>
              <a:xfrm>
                <a:off x="2025391" y="1722185"/>
                <a:ext cx="51962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×9000=54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𝑊𝑅𝐹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𝑈𝑠𝑒𝑟𝑠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𝐺𝑢𝑖𝑑𝑒</m:t>
                      </m:r>
                    </m:oMath>
                  </m:oMathPara>
                </a14:m>
                <a:endParaRPr lang="en-CO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DDD0FB-A9C1-B58D-63E0-DE27ECD2A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91" y="1722185"/>
                <a:ext cx="5196294" cy="307777"/>
              </a:xfrm>
              <a:prstGeom prst="rect">
                <a:avLst/>
              </a:prstGeom>
              <a:blipFill>
                <a:blip r:embed="rId4"/>
                <a:stretch>
                  <a:fillRect l="-488" t="-8000" r="-488" b="-40000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96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20">
            <a:extLst>
              <a:ext uri="{FF2B5EF4-FFF2-40B4-BE49-F238E27FC236}">
                <a16:creationId xmlns:a16="http://schemas.microsoft.com/office/drawing/2014/main" id="{609D5D02-E65D-0672-ACBE-21B2446A3D43}"/>
              </a:ext>
            </a:extLst>
          </p:cNvPr>
          <p:cNvSpPr txBox="1">
            <a:spLocks/>
          </p:cNvSpPr>
          <p:nvPr/>
        </p:nvSpPr>
        <p:spPr>
          <a:xfrm>
            <a:off x="414779" y="504878"/>
            <a:ext cx="8417521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Time Step – </a:t>
            </a:r>
            <a:r>
              <a:rPr lang="en-US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Courant-Friedrichs-Levy</a:t>
            </a:r>
          </a:p>
          <a:p>
            <a:pPr algn="r"/>
            <a:endParaRPr lang="es-ES_tradnl" sz="3200"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335A9E5-EBE5-2AF4-D0D4-17A2E0E2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819" y="1284141"/>
            <a:ext cx="3634510" cy="352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9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20">
            <a:extLst>
              <a:ext uri="{FF2B5EF4-FFF2-40B4-BE49-F238E27FC236}">
                <a16:creationId xmlns:a16="http://schemas.microsoft.com/office/drawing/2014/main" id="{609D5D02-E65D-0672-ACBE-21B2446A3D43}"/>
              </a:ext>
            </a:extLst>
          </p:cNvPr>
          <p:cNvSpPr txBox="1">
            <a:spLocks/>
          </p:cNvSpPr>
          <p:nvPr/>
        </p:nvSpPr>
        <p:spPr>
          <a:xfrm>
            <a:off x="414779" y="504878"/>
            <a:ext cx="8417521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Namelist.input –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Domains</a:t>
            </a:r>
            <a:endParaRPr lang="es-ES_tradnl" sz="3200"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E41A091-0FB5-268A-4875-868F19CE4831}"/>
              </a:ext>
            </a:extLst>
          </p:cNvPr>
          <p:cNvSpPr txBox="1"/>
          <p:nvPr/>
        </p:nvSpPr>
        <p:spPr>
          <a:xfrm>
            <a:off x="414778" y="1433482"/>
            <a:ext cx="841752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Time_step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Tiempo de integración en segundos.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E_vert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Numero de niveles de presión.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P_top_requested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Límite superior de la atmosfera en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Pa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Num_metgrid_levels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Numero de niveles de presión en las condiciones iniciales y de frontera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cambia según la Fuente de datos. </a:t>
            </a: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Num_metgrid_soil_levels</a:t>
            </a:r>
            <a:r>
              <a:rPr lang="es-ES_tradnl" b="1" dirty="0">
                <a:latin typeface="Avenir Book" panose="02000503020000020003" pitchFamily="2" charset="0"/>
              </a:rPr>
              <a:t> :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Numero de capas de suelo en las condiciones iniciales y de frontera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cambia según la Fuente de datos.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Parent_time_step_ratio</a:t>
            </a:r>
            <a:r>
              <a:rPr lang="es-ES_tradnl" b="1" dirty="0">
                <a:latin typeface="Avenir Book" panose="02000503020000020003" pitchFamily="2" charset="0"/>
              </a:rPr>
              <a:t> 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Relación entre el time step del dominio principal y el dominio anidado, similar al </a:t>
            </a:r>
            <a:r>
              <a:rPr lang="es-ES_tradn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parent_grid_ratio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no necesariamente tienen que ser iguales.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Eta_levels</a:t>
            </a:r>
            <a:r>
              <a:rPr lang="es-ES_tradnl" b="1" dirty="0">
                <a:latin typeface="Avenir Book" panose="02000503020000020003" pitchFamily="2" charset="0"/>
              </a:rPr>
              <a:t>:</a:t>
            </a:r>
            <a:r>
              <a:rPr lang="en-US" b="1" dirty="0">
                <a:latin typeface="Avenir Book" panose="02000503020000020003" pitchFamily="2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1.000, 0.990, 0.978, 0.964, 0.946, 0.922, 0.894, 0.860, 0.817, 0.766, 0.707, 0.644, 0.576, 0.507, 0.444, 0.380, 0.324, 0.273, 0.228, 0.188, 0.152, 0.121, 0.093, 0.069, 0.048, 0.029, 0.014, 0.000,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Feedback</a:t>
            </a:r>
            <a:r>
              <a:rPr lang="es-ES_tradnl" b="1" dirty="0">
                <a:latin typeface="Avenir Book" panose="02000503020000020003" pitchFamily="2" charset="0"/>
              </a:rPr>
              <a:t>: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Los resultados del dominio anidado modifica los resultados del dominio principal.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44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20">
            <a:extLst>
              <a:ext uri="{FF2B5EF4-FFF2-40B4-BE49-F238E27FC236}">
                <a16:creationId xmlns:a16="http://schemas.microsoft.com/office/drawing/2014/main" id="{609D5D02-E65D-0672-ACBE-21B2446A3D43}"/>
              </a:ext>
            </a:extLst>
          </p:cNvPr>
          <p:cNvSpPr txBox="1">
            <a:spLocks/>
          </p:cNvSpPr>
          <p:nvPr/>
        </p:nvSpPr>
        <p:spPr>
          <a:xfrm>
            <a:off x="4114800" y="504878"/>
            <a:ext cx="4717500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Vertical coordinates </a:t>
            </a:r>
          </a:p>
          <a:p>
            <a:pPr algn="r"/>
            <a:endParaRPr lang="es-ES_tradnl" sz="3200"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C738DC8-C3A4-A18B-3AC2-BD5B596BB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" y="372178"/>
            <a:ext cx="3280410" cy="47027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E71331-B0CC-EE3C-24F8-85778664EA60}"/>
              </a:ext>
            </a:extLst>
          </p:cNvPr>
          <p:cNvSpPr txBox="1"/>
          <p:nvPr/>
        </p:nvSpPr>
        <p:spPr>
          <a:xfrm>
            <a:off x="4260300" y="1938719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venir Book" panose="02000503020000020003" pitchFamily="2" charset="0"/>
              </a:rPr>
              <a:t>The ARW equations are formulated using a terrain-following hydrostatic pressure vertical coordinate denoted by </a:t>
            </a:r>
            <a:r>
              <a:rPr lang="el-GR" sz="1600" dirty="0">
                <a:latin typeface="Avenir Book" panose="02000503020000020003" pitchFamily="2" charset="0"/>
              </a:rPr>
              <a:t>η</a:t>
            </a:r>
            <a:r>
              <a:rPr lang="en-US" sz="1600" dirty="0">
                <a:latin typeface="Avenir Book" panose="02000503020000020003" pitchFamily="2" charset="0"/>
              </a:rPr>
              <a:t>. It</a:t>
            </a:r>
            <a:r>
              <a:rPr lang="el-GR" sz="1600" dirty="0">
                <a:latin typeface="Avenir Book" panose="02000503020000020003" pitchFamily="2" charset="0"/>
              </a:rPr>
              <a:t> </a:t>
            </a:r>
            <a:r>
              <a:rPr lang="en-US" sz="1600" dirty="0">
                <a:latin typeface="Avenir Book" panose="02000503020000020003" pitchFamily="2" charset="0"/>
              </a:rPr>
              <a:t>varies from a value of 1 at the surface to 0 at the upper boundary of the model domain. This vertical coordinate is also called a mass vertical coordinate.</a:t>
            </a:r>
            <a:endParaRPr lang="en-CO" sz="16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5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8400ED5-13C8-DF0C-C55F-10992E51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" y="1670050"/>
            <a:ext cx="4622800" cy="1803400"/>
          </a:xfrm>
          <a:prstGeom prst="rect">
            <a:avLst/>
          </a:prstGeom>
        </p:spPr>
      </p:pic>
      <p:sp>
        <p:nvSpPr>
          <p:cNvPr id="6" name="Google Shape;100;p20">
            <a:extLst>
              <a:ext uri="{FF2B5EF4-FFF2-40B4-BE49-F238E27FC236}">
                <a16:creationId xmlns:a16="http://schemas.microsoft.com/office/drawing/2014/main" id="{B2DD5537-A3A7-B9E9-CE14-54E59454DB6A}"/>
              </a:ext>
            </a:extLst>
          </p:cNvPr>
          <p:cNvSpPr txBox="1">
            <a:spLocks/>
          </p:cNvSpPr>
          <p:nvPr/>
        </p:nvSpPr>
        <p:spPr>
          <a:xfrm>
            <a:off x="363239" y="700953"/>
            <a:ext cx="8417521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Namelist.input –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Physics</a:t>
            </a:r>
            <a:endParaRPr lang="es-ES_tradnl" sz="3200"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FE5F0-1DD0-6D64-B60F-B83EBF1C8CC2}"/>
              </a:ext>
            </a:extLst>
          </p:cNvPr>
          <p:cNvSpPr txBox="1"/>
          <p:nvPr/>
        </p:nvSpPr>
        <p:spPr>
          <a:xfrm>
            <a:off x="4937760" y="1663809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Avenir Book" panose="02000503020000020003" pitchFamily="2" charset="0"/>
              </a:rPr>
              <a:t>mp_physics</a:t>
            </a:r>
            <a:r>
              <a:rPr lang="en-US" b="1" dirty="0">
                <a:latin typeface="Avenir Book" panose="02000503020000020003" pitchFamily="2" charset="0"/>
              </a:rPr>
              <a:t>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microphysics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Avenir Book" panose="02000503020000020003" pitchFamily="2" charset="0"/>
              </a:rPr>
              <a:t>ra_lw_physics</a:t>
            </a:r>
            <a:r>
              <a:rPr lang="en-US" b="1" dirty="0">
                <a:latin typeface="Avenir Book" panose="02000503020000020003" pitchFamily="2" charset="0"/>
              </a:rPr>
              <a:t>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Longwave radiation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Avenir Book" panose="02000503020000020003" pitchFamily="2" charset="0"/>
              </a:rPr>
              <a:t>ra_sw_physics</a:t>
            </a:r>
            <a:r>
              <a:rPr lang="en-US" b="1" dirty="0">
                <a:latin typeface="Avenir Book" panose="02000503020000020003" pitchFamily="2" charset="0"/>
              </a:rPr>
              <a:t>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Shortwave radiation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Avenir Book" panose="02000503020000020003" pitchFamily="2" charset="0"/>
              </a:rPr>
              <a:t>sf_surface_physics</a:t>
            </a:r>
            <a:r>
              <a:rPr lang="en-US" b="1" dirty="0">
                <a:latin typeface="Avenir Book" panose="02000503020000020003" pitchFamily="2" charset="0"/>
              </a:rPr>
              <a:t>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land-surface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Avenir Book" panose="02000503020000020003" pitchFamily="2" charset="0"/>
              </a:rPr>
              <a:t>bl_pbl_physics</a:t>
            </a:r>
            <a:r>
              <a:rPr lang="en-US" b="1" dirty="0">
                <a:latin typeface="Avenir Book" panose="02000503020000020003" pitchFamily="2" charset="0"/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boundary-layer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Avenir Book" panose="02000503020000020003" pitchFamily="2" charset="0"/>
              </a:rPr>
              <a:t>cu_physics</a:t>
            </a:r>
            <a:r>
              <a:rPr lang="en-US" b="1" dirty="0">
                <a:latin typeface="Avenir Book" panose="02000503020000020003" pitchFamily="2" charset="0"/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cumulus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Avenir Book" panose="02000503020000020003" pitchFamily="2" charset="0"/>
              </a:rPr>
              <a:t>Radt</a:t>
            </a:r>
            <a:r>
              <a:rPr lang="en-US" b="1" dirty="0">
                <a:latin typeface="Avenir Book" panose="02000503020000020003" pitchFamily="2" charset="0"/>
              </a:rPr>
              <a:t>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minutes between radiation physics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Avenir Book" panose="02000503020000020003" pitchFamily="2" charset="0"/>
              </a:rPr>
              <a:t>Cudt</a:t>
            </a:r>
            <a:r>
              <a:rPr lang="en-US" b="1" dirty="0">
                <a:latin typeface="Avenir Book" panose="02000503020000020003" pitchFamily="2" charset="0"/>
              </a:rPr>
              <a:t>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minutes between cumulus physics calls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8B5013-C7BF-AB0C-09B7-DE54EE78FD6E}"/>
              </a:ext>
            </a:extLst>
          </p:cNvPr>
          <p:cNvSpPr txBox="1"/>
          <p:nvPr/>
        </p:nvSpPr>
        <p:spPr>
          <a:xfrm>
            <a:off x="191770" y="3859359"/>
            <a:ext cx="85889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Use same physics options for all domains. – An exception is cumulus scheme. One may need to turn it off for a nest that has grid distance of a few kilometers or less.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Also use same physics calling frequency (e g Also use same physics calling frequency (e.g.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radt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cudt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etc.) in all domains.</a:t>
            </a:r>
            <a:endParaRPr lang="en-CO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86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00;p20">
            <a:extLst>
              <a:ext uri="{FF2B5EF4-FFF2-40B4-BE49-F238E27FC236}">
                <a16:creationId xmlns:a16="http://schemas.microsoft.com/office/drawing/2014/main" id="{B2DD5537-A3A7-B9E9-CE14-54E59454DB6A}"/>
              </a:ext>
            </a:extLst>
          </p:cNvPr>
          <p:cNvSpPr txBox="1">
            <a:spLocks/>
          </p:cNvSpPr>
          <p:nvPr/>
        </p:nvSpPr>
        <p:spPr>
          <a:xfrm>
            <a:off x="414779" y="486299"/>
            <a:ext cx="8417521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Namelist.input –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Physics</a:t>
            </a:r>
            <a:endParaRPr lang="es-ES_tradnl" sz="3200"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FE5F0-1DD0-6D64-B60F-B83EBF1C8CC2}"/>
              </a:ext>
            </a:extLst>
          </p:cNvPr>
          <p:cNvSpPr txBox="1"/>
          <p:nvPr/>
        </p:nvSpPr>
        <p:spPr>
          <a:xfrm>
            <a:off x="414779" y="2571750"/>
            <a:ext cx="841752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surface_input_source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Fuente del uso del suelo y tipo de suelo, 1: WPS/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geogrid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2: Otra Fuente de información en formato GRIB.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num_land_cat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Número de categorías para el uso del suelo. 24 USGS, 21 MODIS.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num_soil_layers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Número de capas de suelo, depende de la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parametrizacion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surface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physics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. 4: Noah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landsurface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model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6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or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9: RUC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landsurface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model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2: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Pleim-Xu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landsurface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model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3: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SSiB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landsurface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model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highlight>
                  <a:srgbClr val="FFFF00"/>
                </a:highlight>
                <a:latin typeface="Avenir Book" panose="02000503020000020003" pitchFamily="2" charset="0"/>
              </a:rPr>
              <a:t>sst_update</a:t>
            </a:r>
            <a:r>
              <a:rPr lang="es-ES_tradnl" b="1" dirty="0">
                <a:highlight>
                  <a:srgbClr val="FFFF00"/>
                </a:highlight>
                <a:latin typeface="Avenir Book" panose="02000503020000020003" pitchFamily="2" charset="0"/>
              </a:rPr>
              <a:t>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time-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varying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 sea-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surface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temp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 (0=no, 1=yes). Si es 1 se genera el archivo wrflowinp_d01 con las variables SST, XICE, ALBEDO and VEGFRA.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Usemonalb</a:t>
            </a:r>
            <a:r>
              <a:rPr lang="es-ES_tradnl" b="1" dirty="0">
                <a:latin typeface="Avenir Book" panose="02000503020000020003" pitchFamily="2" charset="0"/>
              </a:rPr>
              <a:t>: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Para usar albedo mensual, recomendado para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sst_update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=1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do_radar_ref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Permite calcular reflectividad de radar usando parámetros de la parametrización de microfísica.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AE7A88-D7AF-6109-172B-12B827654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440" y="1217964"/>
            <a:ext cx="49911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03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00;p20">
            <a:extLst>
              <a:ext uri="{FF2B5EF4-FFF2-40B4-BE49-F238E27FC236}">
                <a16:creationId xmlns:a16="http://schemas.microsoft.com/office/drawing/2014/main" id="{B2DD5537-A3A7-B9E9-CE14-54E59454DB6A}"/>
              </a:ext>
            </a:extLst>
          </p:cNvPr>
          <p:cNvSpPr txBox="1">
            <a:spLocks/>
          </p:cNvSpPr>
          <p:nvPr/>
        </p:nvSpPr>
        <p:spPr>
          <a:xfrm>
            <a:off x="414779" y="486299"/>
            <a:ext cx="8417521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Namelist.input –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Physics</a:t>
            </a:r>
            <a:endParaRPr lang="es-ES_tradnl" sz="3200"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FE5F0-1DD0-6D64-B60F-B83EBF1C8CC2}"/>
              </a:ext>
            </a:extLst>
          </p:cNvPr>
          <p:cNvSpPr txBox="1"/>
          <p:nvPr/>
        </p:nvSpPr>
        <p:spPr>
          <a:xfrm>
            <a:off x="414779" y="2571750"/>
            <a:ext cx="84175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Isfflx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heat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and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moisture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fluxes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from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the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Surface (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only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works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for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sf_sfclay_physics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= 1,5,7,11), </a:t>
            </a:r>
          </a:p>
          <a:p>
            <a:pPr lvl="3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	1 =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with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fluxes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from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the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surface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, </a:t>
            </a:r>
          </a:p>
          <a:p>
            <a:pPr lvl="3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	0 = no flux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from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the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Surface.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Ifsnow</a:t>
            </a:r>
            <a:r>
              <a:rPr lang="es-ES_tradnl" b="1" dirty="0">
                <a:latin typeface="Avenir Book" panose="02000503020000020003" pitchFamily="2" charset="0"/>
              </a:rPr>
              <a:t>: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snow-cover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effects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(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only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works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for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sf_surface_physics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= 1), </a:t>
            </a:r>
          </a:p>
          <a:p>
            <a:pPr lvl="1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	1 =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with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snow-cover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effect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 lvl="1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	0 =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without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snow-cover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effect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48665A-72C7-E98D-B9C6-3EA2A31CF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58"/>
          <a:stretch/>
        </p:blipFill>
        <p:spPr>
          <a:xfrm>
            <a:off x="802591" y="1567006"/>
            <a:ext cx="7641895" cy="64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100;p20">
            <a:extLst>
              <a:ext uri="{FF2B5EF4-FFF2-40B4-BE49-F238E27FC236}">
                <a16:creationId xmlns:a16="http://schemas.microsoft.com/office/drawing/2014/main" id="{F7FFADD6-6865-8CDE-4E3E-EEC0B13A2CCA}"/>
              </a:ext>
            </a:extLst>
          </p:cNvPr>
          <p:cNvSpPr txBox="1">
            <a:spLocks/>
          </p:cNvSpPr>
          <p:nvPr/>
        </p:nvSpPr>
        <p:spPr>
          <a:xfrm>
            <a:off x="414779" y="486299"/>
            <a:ext cx="8417521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Namelist.input –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Bdy</a:t>
            </a:r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5E06D-CC5A-19CC-768A-96656DF69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0" y="1491043"/>
            <a:ext cx="5054600" cy="1231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B25EC3-FE38-FA42-5D32-7EBA02E8DFFB}"/>
              </a:ext>
            </a:extLst>
          </p:cNvPr>
          <p:cNvSpPr txBox="1"/>
          <p:nvPr/>
        </p:nvSpPr>
        <p:spPr>
          <a:xfrm>
            <a:off x="960120" y="3365153"/>
            <a:ext cx="75438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spec_bdy_width</a:t>
            </a:r>
            <a:r>
              <a:rPr lang="es-ES_tradnl" b="1" dirty="0">
                <a:latin typeface="Avenir Book" panose="02000503020000020003" pitchFamily="2" charset="0"/>
              </a:rPr>
              <a:t>:</a:t>
            </a:r>
            <a:r>
              <a:rPr lang="es-ES_tradnl" dirty="0"/>
              <a:t> 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Nuero total de filas de relajación (Aléjese  de los bordes)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specified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Condiciones de borde específicas, provienen de un archivo(solo puede ser true para el dominio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nested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Condiciones de frontera para los dominios anidados (solo para dominios anidados), provienen del dominio padre.</a:t>
            </a:r>
          </a:p>
        </p:txBody>
      </p:sp>
    </p:spTree>
    <p:extLst>
      <p:ext uri="{BB962C8B-B14F-4D97-AF65-F5344CB8AC3E}">
        <p14:creationId xmlns:p14="http://schemas.microsoft.com/office/powerpoint/2010/main" val="2319657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00;p20">
            <a:extLst>
              <a:ext uri="{FF2B5EF4-FFF2-40B4-BE49-F238E27FC236}">
                <a16:creationId xmlns:a16="http://schemas.microsoft.com/office/drawing/2014/main" id="{B2DD5537-A3A7-B9E9-CE14-54E59454DB6A}"/>
              </a:ext>
            </a:extLst>
          </p:cNvPr>
          <p:cNvSpPr txBox="1">
            <a:spLocks/>
          </p:cNvSpPr>
          <p:nvPr/>
        </p:nvSpPr>
        <p:spPr>
          <a:xfrm>
            <a:off x="414779" y="486299"/>
            <a:ext cx="8417521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Namelist.input –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Bdy</a:t>
            </a:r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Control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69C9F-A11A-79C0-5A50-C3D5B5D96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4" y="1111795"/>
            <a:ext cx="4473616" cy="3770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78CE7-57D7-6B58-B82D-5800FA7EE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11795"/>
            <a:ext cx="4473617" cy="377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8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7EB4BD7-CC17-3FEF-6A51-6E7BDCDD4716}"/>
              </a:ext>
            </a:extLst>
          </p:cNvPr>
          <p:cNvSpPr/>
          <p:nvPr/>
        </p:nvSpPr>
        <p:spPr>
          <a:xfrm>
            <a:off x="2616337" y="2502319"/>
            <a:ext cx="2965756" cy="1452990"/>
          </a:xfrm>
          <a:prstGeom prst="rect">
            <a:avLst/>
          </a:prstGeom>
          <a:solidFill>
            <a:srgbClr val="7030A0">
              <a:alpha val="3000"/>
            </a:srgbClr>
          </a:solidFill>
          <a:ln w="127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E61F7-EDC1-124C-F940-CA0D8A202412}"/>
              </a:ext>
            </a:extLst>
          </p:cNvPr>
          <p:cNvSpPr/>
          <p:nvPr/>
        </p:nvSpPr>
        <p:spPr>
          <a:xfrm>
            <a:off x="2736357" y="2724900"/>
            <a:ext cx="952107" cy="332170"/>
          </a:xfrm>
          <a:prstGeom prst="rect">
            <a:avLst/>
          </a:prstGeom>
          <a:solidFill>
            <a:schemeClr val="accent1">
              <a:alpha val="10104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CB3DC7-2E21-58DD-FC8F-0C100A285FB6}"/>
              </a:ext>
            </a:extLst>
          </p:cNvPr>
          <p:cNvSpPr/>
          <p:nvPr/>
        </p:nvSpPr>
        <p:spPr>
          <a:xfrm>
            <a:off x="7462550" y="2900245"/>
            <a:ext cx="1197204" cy="641022"/>
          </a:xfrm>
          <a:prstGeom prst="ellipse">
            <a:avLst/>
          </a:prstGeom>
          <a:solidFill>
            <a:srgbClr val="FF0000">
              <a:alpha val="10104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73F76F-A249-E8C0-5E30-97AD4121C224}"/>
              </a:ext>
            </a:extLst>
          </p:cNvPr>
          <p:cNvSpPr txBox="1"/>
          <p:nvPr/>
        </p:nvSpPr>
        <p:spPr>
          <a:xfrm>
            <a:off x="7424842" y="3066867"/>
            <a:ext cx="1272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O" dirty="0">
                <a:latin typeface="Avenir Book" panose="02000503020000020003" pitchFamily="2" charset="0"/>
              </a:rPr>
              <a:t>ARW-Model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B7978-6B2C-707E-1DB7-8D269A8214AD}"/>
              </a:ext>
            </a:extLst>
          </p:cNvPr>
          <p:cNvSpPr txBox="1"/>
          <p:nvPr/>
        </p:nvSpPr>
        <p:spPr>
          <a:xfrm>
            <a:off x="2736357" y="2737037"/>
            <a:ext cx="95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O" dirty="0">
                <a:latin typeface="Avenir Book" panose="02000503020000020003" pitchFamily="2" charset="0"/>
              </a:rPr>
              <a:t>Geogrid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A798DA-182C-E54C-E248-5D207CFE3158}"/>
              </a:ext>
            </a:extLst>
          </p:cNvPr>
          <p:cNvSpPr/>
          <p:nvPr/>
        </p:nvSpPr>
        <p:spPr>
          <a:xfrm>
            <a:off x="2736357" y="3386326"/>
            <a:ext cx="952107" cy="332170"/>
          </a:xfrm>
          <a:prstGeom prst="rect">
            <a:avLst/>
          </a:prstGeom>
          <a:solidFill>
            <a:schemeClr val="accent1">
              <a:alpha val="10104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DF8BF-448A-B087-D747-2FF0F6057CF0}"/>
              </a:ext>
            </a:extLst>
          </p:cNvPr>
          <p:cNvSpPr txBox="1"/>
          <p:nvPr/>
        </p:nvSpPr>
        <p:spPr>
          <a:xfrm>
            <a:off x="2736357" y="3398522"/>
            <a:ext cx="95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O" dirty="0">
                <a:latin typeface="Avenir Book" panose="02000503020000020003" pitchFamily="2" charset="0"/>
              </a:rPr>
              <a:t>Ungrib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6187B5-8794-386D-421D-E64C0252A9DF}"/>
              </a:ext>
            </a:extLst>
          </p:cNvPr>
          <p:cNvSpPr/>
          <p:nvPr/>
        </p:nvSpPr>
        <p:spPr>
          <a:xfrm>
            <a:off x="4425737" y="3056862"/>
            <a:ext cx="952107" cy="332170"/>
          </a:xfrm>
          <a:prstGeom prst="rect">
            <a:avLst/>
          </a:prstGeom>
          <a:solidFill>
            <a:schemeClr val="accent1">
              <a:alpha val="10104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FC487-2EE0-05FA-57E9-3FC30DA1975B}"/>
              </a:ext>
            </a:extLst>
          </p:cNvPr>
          <p:cNvSpPr txBox="1"/>
          <p:nvPr/>
        </p:nvSpPr>
        <p:spPr>
          <a:xfrm>
            <a:off x="4425737" y="3074061"/>
            <a:ext cx="95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O" dirty="0">
                <a:latin typeface="Avenir Book" panose="02000503020000020003" pitchFamily="2" charset="0"/>
              </a:rPr>
              <a:t>Metgrid 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9BDEF85D-7171-2BC3-8FAA-3E21D3679707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3688464" y="3227950"/>
            <a:ext cx="737273" cy="324461"/>
          </a:xfrm>
          <a:prstGeom prst="bent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FDAA519E-7CF0-530B-2C45-E1747B3D38A5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3688464" y="2890926"/>
            <a:ext cx="737273" cy="337024"/>
          </a:xfrm>
          <a:prstGeom prst="bent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5958345-3F13-5F55-749B-5581A5F4AEF9}"/>
              </a:ext>
            </a:extLst>
          </p:cNvPr>
          <p:cNvSpPr txBox="1"/>
          <p:nvPr/>
        </p:nvSpPr>
        <p:spPr>
          <a:xfrm>
            <a:off x="-13454" y="3490298"/>
            <a:ext cx="23268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O" sz="1200" b="1" dirty="0">
                <a:latin typeface="Avenir Book" panose="02000503020000020003" pitchFamily="2" charset="0"/>
              </a:rPr>
              <a:t>Gridded Meteorological data: </a:t>
            </a:r>
          </a:p>
          <a:p>
            <a:pPr algn="ctr"/>
            <a:endParaRPr lang="en-CO" sz="1200" b="1" dirty="0">
              <a:latin typeface="Avenir Book" panose="02000503020000020003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O" sz="1200" dirty="0">
                <a:latin typeface="Avenir Book" panose="02000503020000020003" pitchFamily="2" charset="0"/>
              </a:rPr>
              <a:t>Global Forecast System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O" sz="1200" dirty="0">
                <a:latin typeface="Avenir Book" panose="02000503020000020003" pitchFamily="2" charset="0"/>
              </a:rPr>
              <a:t>Final Analysis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O" sz="1200" dirty="0">
                <a:latin typeface="Avenir Book" panose="02000503020000020003" pitchFamily="2" charset="0"/>
              </a:rPr>
              <a:t>ERA5 – ERA interim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49485-7C98-9767-BB6F-C5819329A6FC}"/>
              </a:ext>
            </a:extLst>
          </p:cNvPr>
          <p:cNvSpPr txBox="1"/>
          <p:nvPr/>
        </p:nvSpPr>
        <p:spPr>
          <a:xfrm>
            <a:off x="209980" y="1984732"/>
            <a:ext cx="1884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O" sz="1200" b="1" dirty="0">
                <a:latin typeface="Avenir Book" panose="02000503020000020003" pitchFamily="2" charset="0"/>
              </a:rPr>
              <a:t>Gridded Terrestrial data: </a:t>
            </a:r>
          </a:p>
          <a:p>
            <a:pPr algn="ctr"/>
            <a:endParaRPr lang="en-CO" sz="1200" b="1" dirty="0">
              <a:latin typeface="Avenir Book" panose="02000503020000020003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O" sz="1200" dirty="0">
                <a:latin typeface="Avenir Book" panose="02000503020000020003" pitchFamily="2" charset="0"/>
              </a:rPr>
              <a:t>MODIS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O" sz="1200" dirty="0">
                <a:latin typeface="Avenir Book" panose="02000503020000020003" pitchFamily="2" charset="0"/>
              </a:rPr>
              <a:t>USGS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7969B783-5CCB-731E-E2D7-ED3F64368EE7}"/>
              </a:ext>
            </a:extLst>
          </p:cNvPr>
          <p:cNvCxnSpPr>
            <a:cxnSpLocks/>
            <a:stCxn id="28" idx="3"/>
            <a:endCxn id="10" idx="1"/>
          </p:cNvCxnSpPr>
          <p:nvPr/>
        </p:nvCxnSpPr>
        <p:spPr>
          <a:xfrm flipV="1">
            <a:off x="2313358" y="3552411"/>
            <a:ext cx="422999" cy="461107"/>
          </a:xfrm>
          <a:prstGeom prst="bent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F06E3CD5-7152-CE75-D130-26A1EE1A3490}"/>
              </a:ext>
            </a:extLst>
          </p:cNvPr>
          <p:cNvCxnSpPr>
            <a:cxnSpLocks/>
            <a:stCxn id="29" idx="3"/>
            <a:endCxn id="8" idx="1"/>
          </p:cNvCxnSpPr>
          <p:nvPr/>
        </p:nvCxnSpPr>
        <p:spPr>
          <a:xfrm>
            <a:off x="2094609" y="2400231"/>
            <a:ext cx="641748" cy="490695"/>
          </a:xfrm>
          <a:prstGeom prst="bentConnector3">
            <a:avLst>
              <a:gd name="adj1" fmla="val 66568"/>
            </a:avLst>
          </a:prstGeom>
          <a:ln w="25400"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70D21BB-6D9A-2453-F710-DA70AC14D132}"/>
              </a:ext>
            </a:extLst>
          </p:cNvPr>
          <p:cNvSpPr/>
          <p:nvPr/>
        </p:nvSpPr>
        <p:spPr>
          <a:xfrm>
            <a:off x="5939100" y="3049668"/>
            <a:ext cx="952107" cy="332170"/>
          </a:xfrm>
          <a:prstGeom prst="rect">
            <a:avLst/>
          </a:prstGeom>
          <a:solidFill>
            <a:srgbClr val="92D050">
              <a:alpha val="10104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F8D816-BBE0-72FF-31E1-6DE408CB8E1B}"/>
              </a:ext>
            </a:extLst>
          </p:cNvPr>
          <p:cNvSpPr txBox="1"/>
          <p:nvPr/>
        </p:nvSpPr>
        <p:spPr>
          <a:xfrm>
            <a:off x="5939100" y="3066867"/>
            <a:ext cx="95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O" dirty="0">
                <a:latin typeface="Avenir Book" panose="02000503020000020003" pitchFamily="2" charset="0"/>
              </a:rPr>
              <a:t>Real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BAACF72-0150-97A3-5526-8149401CF673}"/>
              </a:ext>
            </a:extLst>
          </p:cNvPr>
          <p:cNvCxnSpPr>
            <a:cxnSpLocks/>
            <a:stCxn id="12" idx="3"/>
            <a:endCxn id="38" idx="1"/>
          </p:cNvCxnSpPr>
          <p:nvPr/>
        </p:nvCxnSpPr>
        <p:spPr>
          <a:xfrm flipV="1">
            <a:off x="5377844" y="3220756"/>
            <a:ext cx="561256" cy="7194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B39A797-535F-C3F4-C282-FF5F86A3D03B}"/>
              </a:ext>
            </a:extLst>
          </p:cNvPr>
          <p:cNvCxnSpPr>
            <a:cxnSpLocks/>
            <a:stCxn id="38" idx="3"/>
            <a:endCxn id="7" idx="1"/>
          </p:cNvCxnSpPr>
          <p:nvPr/>
        </p:nvCxnSpPr>
        <p:spPr>
          <a:xfrm>
            <a:off x="6891207" y="3220756"/>
            <a:ext cx="533635" cy="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16B15322-BFA1-16D8-DA0C-48E26503D10B}"/>
              </a:ext>
            </a:extLst>
          </p:cNvPr>
          <p:cNvSpPr/>
          <p:nvPr/>
        </p:nvSpPr>
        <p:spPr>
          <a:xfrm>
            <a:off x="5939100" y="1641260"/>
            <a:ext cx="952107" cy="332170"/>
          </a:xfrm>
          <a:prstGeom prst="rect">
            <a:avLst/>
          </a:prstGeom>
          <a:solidFill>
            <a:srgbClr val="92D050">
              <a:alpha val="10104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258977-736F-1788-D274-A62CDF5FAAEB}"/>
              </a:ext>
            </a:extLst>
          </p:cNvPr>
          <p:cNvSpPr txBox="1"/>
          <p:nvPr/>
        </p:nvSpPr>
        <p:spPr>
          <a:xfrm>
            <a:off x="5939099" y="1653081"/>
            <a:ext cx="95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O" dirty="0">
                <a:latin typeface="Avenir Book" panose="02000503020000020003" pitchFamily="2" charset="0"/>
              </a:rPr>
              <a:t>WRF-DA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DE56E62-7139-0EF7-6BF2-3E2F7B363687}"/>
              </a:ext>
            </a:extLst>
          </p:cNvPr>
          <p:cNvCxnSpPr>
            <a:cxnSpLocks/>
            <a:stCxn id="47" idx="2"/>
            <a:endCxn id="38" idx="0"/>
          </p:cNvCxnSpPr>
          <p:nvPr/>
        </p:nvCxnSpPr>
        <p:spPr>
          <a:xfrm>
            <a:off x="6415153" y="1960858"/>
            <a:ext cx="1" cy="1106009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BEB8CDB-70F4-5CBE-2665-EF13355D09D2}"/>
              </a:ext>
            </a:extLst>
          </p:cNvPr>
          <p:cNvSpPr txBox="1"/>
          <p:nvPr/>
        </p:nvSpPr>
        <p:spPr>
          <a:xfrm>
            <a:off x="2574222" y="4042013"/>
            <a:ext cx="2965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O" sz="1200" b="1" dirty="0">
                <a:latin typeface="Avenir Book" panose="02000503020000020003" pitchFamily="2" charset="0"/>
              </a:rPr>
              <a:t>WRF Pre-processing System (WPS)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9AE73E-AAF7-B362-8A38-72CC89254623}"/>
              </a:ext>
            </a:extLst>
          </p:cNvPr>
          <p:cNvSpPr txBox="1"/>
          <p:nvPr/>
        </p:nvSpPr>
        <p:spPr>
          <a:xfrm>
            <a:off x="3157387" y="1400307"/>
            <a:ext cx="1884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latin typeface="Avenir Book" panose="02000503020000020003" pitchFamily="2" charset="0"/>
              </a:rPr>
              <a:t>Observaciones In-situ</a:t>
            </a:r>
          </a:p>
          <a:p>
            <a:pPr algn="ctr"/>
            <a:r>
              <a:rPr lang="es-ES_tradnl" sz="1200" b="1" dirty="0">
                <a:latin typeface="Avenir Book" panose="02000503020000020003" pitchFamily="2" charset="0"/>
              </a:rPr>
              <a:t>Radar meteorológico</a:t>
            </a:r>
          </a:p>
          <a:p>
            <a:pPr algn="ctr"/>
            <a:r>
              <a:rPr lang="es-ES_tradnl" sz="1200" b="1" dirty="0">
                <a:latin typeface="Avenir Book" panose="02000503020000020003" pitchFamily="2" charset="0"/>
              </a:rPr>
              <a:t>Radiosondas</a:t>
            </a:r>
          </a:p>
          <a:p>
            <a:pPr algn="ctr"/>
            <a:r>
              <a:rPr lang="es-ES_tradnl" sz="1200" b="1" dirty="0">
                <a:latin typeface="Avenir Book" panose="02000503020000020003" pitchFamily="2" charset="0"/>
              </a:rPr>
              <a:t>Perfiles - radiómetro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7253C1F-5022-D1C0-F371-36A32FEFC811}"/>
              </a:ext>
            </a:extLst>
          </p:cNvPr>
          <p:cNvCxnSpPr>
            <a:cxnSpLocks/>
            <a:stCxn id="55" idx="3"/>
            <a:endCxn id="47" idx="1"/>
          </p:cNvCxnSpPr>
          <p:nvPr/>
        </p:nvCxnSpPr>
        <p:spPr>
          <a:xfrm flipV="1">
            <a:off x="5042016" y="1806970"/>
            <a:ext cx="897083" cy="883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Google Shape;100;p20">
            <a:extLst>
              <a:ext uri="{FF2B5EF4-FFF2-40B4-BE49-F238E27FC236}">
                <a16:creationId xmlns:a16="http://schemas.microsoft.com/office/drawing/2014/main" id="{624490C5-828D-D2A6-B615-EE52153E13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24200"/>
            <a:ext cx="8520600" cy="640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F</a:t>
            </a:r>
            <a:r>
              <a:rPr lang="en-U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l</a:t>
            </a:r>
            <a:r>
              <a:rPr lang="e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ujo de las componentes del modelo WRF</a:t>
            </a:r>
            <a:endParaRPr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740D5B2-A906-CBD9-0517-2A1D9B914CCB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F3470598-800F-2A08-BA22-9D3CE1F2E66A}"/>
              </a:ext>
            </a:extLst>
          </p:cNvPr>
          <p:cNvSpPr/>
          <p:nvPr/>
        </p:nvSpPr>
        <p:spPr>
          <a:xfrm>
            <a:off x="7193317" y="4015376"/>
            <a:ext cx="1730842" cy="332170"/>
          </a:xfrm>
          <a:prstGeom prst="rect">
            <a:avLst/>
          </a:prstGeom>
          <a:solidFill>
            <a:srgbClr val="FFFF00">
              <a:alpha val="10104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F27F389-2049-80EC-0A4A-74075E1D19D4}"/>
              </a:ext>
            </a:extLst>
          </p:cNvPr>
          <p:cNvSpPr txBox="1"/>
          <p:nvPr/>
        </p:nvSpPr>
        <p:spPr>
          <a:xfrm>
            <a:off x="7155611" y="4026900"/>
            <a:ext cx="1768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O" dirty="0">
                <a:latin typeface="Avenir Book" panose="02000503020000020003" pitchFamily="2" charset="0"/>
              </a:rPr>
              <a:t>Post Procesamiento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4CDE8D-C3C2-CC4C-28FB-9048BB62312E}"/>
              </a:ext>
            </a:extLst>
          </p:cNvPr>
          <p:cNvCxnSpPr>
            <a:cxnSpLocks/>
            <a:stCxn id="6" idx="4"/>
            <a:endCxn id="66" idx="0"/>
          </p:cNvCxnSpPr>
          <p:nvPr/>
        </p:nvCxnSpPr>
        <p:spPr>
          <a:xfrm flipH="1">
            <a:off x="8058738" y="3541267"/>
            <a:ext cx="2414" cy="474109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C714624-1857-3468-E5C7-56FB82BA35E5}"/>
              </a:ext>
            </a:extLst>
          </p:cNvPr>
          <p:cNvSpPr txBox="1"/>
          <p:nvPr/>
        </p:nvSpPr>
        <p:spPr>
          <a:xfrm>
            <a:off x="7248433" y="4541961"/>
            <a:ext cx="810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latin typeface="Avenir Book" panose="02000503020000020003" pitchFamily="2" charset="0"/>
              </a:rPr>
              <a:t>Python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832B1C6-35ED-A330-A4C5-421AA41EC3EB}"/>
              </a:ext>
            </a:extLst>
          </p:cNvPr>
          <p:cNvSpPr txBox="1"/>
          <p:nvPr/>
        </p:nvSpPr>
        <p:spPr>
          <a:xfrm>
            <a:off x="8127929" y="4536738"/>
            <a:ext cx="810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latin typeface="Avenir Book" panose="02000503020000020003" pitchFamily="2" charset="0"/>
              </a:rPr>
              <a:t>NCL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A9793-94B9-6A96-CB12-78933702E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9849" y="1407648"/>
            <a:ext cx="2326813" cy="23268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1E26A5-DE71-BE37-A89A-A9602C39E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0996" y="2972193"/>
            <a:ext cx="2326813" cy="2326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725406-666D-0E82-BF0A-5407F8DCE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8307" y="2086638"/>
            <a:ext cx="2326813" cy="232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A6698-E108-124C-34E5-51C3069D3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1090087"/>
            <a:ext cx="6675120" cy="36083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6AB979-0485-B705-26C1-4FADB2A1E2C2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00;p20">
            <a:extLst>
              <a:ext uri="{FF2B5EF4-FFF2-40B4-BE49-F238E27FC236}">
                <a16:creationId xmlns:a16="http://schemas.microsoft.com/office/drawing/2014/main" id="{E8DE43F1-2D4E-4D01-A048-932BCD392D26}"/>
              </a:ext>
            </a:extLst>
          </p:cNvPr>
          <p:cNvSpPr txBox="1">
            <a:spLocks/>
          </p:cNvSpPr>
          <p:nvPr/>
        </p:nvSpPr>
        <p:spPr>
          <a:xfrm>
            <a:off x="414779" y="486299"/>
            <a:ext cx="8417521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Arakawa</a:t>
            </a:r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C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Grid</a:t>
            </a:r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893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00;p20">
            <a:extLst>
              <a:ext uri="{FF2B5EF4-FFF2-40B4-BE49-F238E27FC236}">
                <a16:creationId xmlns:a16="http://schemas.microsoft.com/office/drawing/2014/main" id="{B2DD5537-A3A7-B9E9-CE14-54E59454DB6A}"/>
              </a:ext>
            </a:extLst>
          </p:cNvPr>
          <p:cNvSpPr txBox="1">
            <a:spLocks/>
          </p:cNvSpPr>
          <p:nvPr/>
        </p:nvSpPr>
        <p:spPr>
          <a:xfrm>
            <a:off x="414779" y="486299"/>
            <a:ext cx="8417521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Ejecución del modelo – Real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F74EC-4F0C-7E0D-449F-0F870661CFC6}"/>
              </a:ext>
            </a:extLst>
          </p:cNvPr>
          <p:cNvSpPr txBox="1"/>
          <p:nvPr/>
        </p:nvSpPr>
        <p:spPr>
          <a:xfrm>
            <a:off x="414779" y="1491043"/>
            <a:ext cx="841752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dirty="0">
                <a:latin typeface="Avenir Book" panose="02000503020000020003" pitchFamily="2" charset="0"/>
              </a:rPr>
              <a:t>Este subprograma pre-procesa la información generada en el WPS para generar las condiciones iniciales y de frontera para la modelación de casos reales. El programa Real verifica las siguientes condiciones: </a:t>
            </a:r>
          </a:p>
          <a:p>
            <a:endParaRPr lang="es-ES_tradnl" sz="1600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Avenir Book" panose="02000503020000020003" pitchFamily="2" charset="0"/>
              </a:rPr>
              <a:t>La interpolación horizontal se haya ejecutado correctamente para cada variable.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Avenir Book" panose="02000503020000020003" pitchFamily="2" charset="0"/>
              </a:rPr>
              <a:t>Las variables Temperatura, U, V, humedad relativa, presión, humedad y temperatura del suelo y altura geopotencial se encuentren disponibles para cada punto de la malla en las 3 dimensiones y en superficie.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Avenir Book" panose="02000503020000020003" pitchFamily="2" charset="0"/>
              </a:rPr>
              <a:t>Las variables tengan el mismo número de niveles en la vertical.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Avenir Book" panose="02000503020000020003" pitchFamily="2" charset="0"/>
              </a:rPr>
              <a:t>La información geográfica invariante (información descrita en </a:t>
            </a:r>
            <a:r>
              <a:rPr lang="es-ES_tradnl" sz="1600" dirty="0" err="1">
                <a:latin typeface="Avenir Book" panose="02000503020000020003" pitchFamily="2" charset="0"/>
              </a:rPr>
              <a:t>geogrid</a:t>
            </a:r>
            <a:r>
              <a:rPr lang="es-ES_tradnl" sz="1600" dirty="0">
                <a:latin typeface="Avenir Book" panose="02000503020000020003" pitchFamily="2" charset="0"/>
              </a:rPr>
              <a:t>) se encuentre disponible en todo el dominio de trabajo.</a:t>
            </a:r>
          </a:p>
        </p:txBody>
      </p:sp>
    </p:spTree>
    <p:extLst>
      <p:ext uri="{BB962C8B-B14F-4D97-AF65-F5344CB8AC3E}">
        <p14:creationId xmlns:p14="http://schemas.microsoft.com/office/powerpoint/2010/main" val="4164284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00;p20">
            <a:extLst>
              <a:ext uri="{FF2B5EF4-FFF2-40B4-BE49-F238E27FC236}">
                <a16:creationId xmlns:a16="http://schemas.microsoft.com/office/drawing/2014/main" id="{B2DD5537-A3A7-B9E9-CE14-54E59454DB6A}"/>
              </a:ext>
            </a:extLst>
          </p:cNvPr>
          <p:cNvSpPr txBox="1">
            <a:spLocks/>
          </p:cNvSpPr>
          <p:nvPr/>
        </p:nvSpPr>
        <p:spPr>
          <a:xfrm>
            <a:off x="414778" y="317768"/>
            <a:ext cx="8417521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Ejecución del modelo – WRF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D7D50-E4C2-CA60-30B2-65034A693552}"/>
              </a:ext>
            </a:extLst>
          </p:cNvPr>
          <p:cNvSpPr txBox="1"/>
          <p:nvPr/>
        </p:nvSpPr>
        <p:spPr>
          <a:xfrm>
            <a:off x="414778" y="1097031"/>
            <a:ext cx="84175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dirty="0">
                <a:latin typeface="Avenir Book" panose="02000503020000020003" pitchFamily="2" charset="0"/>
              </a:rPr>
              <a:t>Esta es la parte del modelo encargado de resolver las ecuaciones dinámicas en el time step indicado en la configuración del modelo. Dichas ecuaciones se resuelven numéricamente utilizando Runge-Kutta3. En este módulo se incluyen también las parametrizaciones que permiten describir los fenómenos físicos cuya escala espacial-temporal es inferior a la resolución fijada en las simulaciones. Algunas de las características que se deben de tener en cuenta son:</a:t>
            </a:r>
          </a:p>
          <a:p>
            <a:endParaRPr lang="es-ES_tradnl" sz="1600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Avenir Book" panose="02000503020000020003" pitchFamily="2" charset="0"/>
              </a:rPr>
              <a:t>Malla Horizontal: </a:t>
            </a:r>
            <a:r>
              <a:rPr lang="es-ES_tradnl" sz="1600" dirty="0" err="1">
                <a:latin typeface="Avenir Book" panose="02000503020000020003" pitchFamily="2" charset="0"/>
              </a:rPr>
              <a:t>Arakawa</a:t>
            </a:r>
            <a:r>
              <a:rPr lang="es-ES_tradnl" sz="1600" dirty="0">
                <a:latin typeface="Avenir Book" panose="02000503020000020003" pitchFamily="2" charset="0"/>
              </a:rPr>
              <a:t> 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Avenir Book" panose="02000503020000020003" pitchFamily="2" charset="0"/>
              </a:rPr>
              <a:t>Coordenada vertical: sigue la forma del terreno utilizando niveles de presión. El tope del modelo es una superficie de presión constante.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Avenir Book" panose="02000503020000020003" pitchFamily="2" charset="0"/>
              </a:rPr>
              <a:t>Integración en el tiempo: dependiendo de la versión del WRF se utiliza RK2 o RK3. El time step es variable.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Avenir Book" panose="02000503020000020003" pitchFamily="2" charset="0"/>
              </a:rPr>
              <a:t>Condiciones iniciales: para casos reales es necesario introducir condiciones de borde en las tres dimensiones, para casos ideales es posible ingresar condiciones de borde en dos o tres dimensiones. </a:t>
            </a:r>
          </a:p>
        </p:txBody>
      </p:sp>
    </p:spTree>
    <p:extLst>
      <p:ext uri="{BB962C8B-B14F-4D97-AF65-F5344CB8AC3E}">
        <p14:creationId xmlns:p14="http://schemas.microsoft.com/office/powerpoint/2010/main" val="2780107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00;p20">
            <a:extLst>
              <a:ext uri="{FF2B5EF4-FFF2-40B4-BE49-F238E27FC236}">
                <a16:creationId xmlns:a16="http://schemas.microsoft.com/office/drawing/2014/main" id="{B2DD5537-A3A7-B9E9-CE14-54E59454DB6A}"/>
              </a:ext>
            </a:extLst>
          </p:cNvPr>
          <p:cNvSpPr txBox="1">
            <a:spLocks/>
          </p:cNvSpPr>
          <p:nvPr/>
        </p:nvSpPr>
        <p:spPr>
          <a:xfrm>
            <a:off x="414778" y="317768"/>
            <a:ext cx="8417521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Ejecución del modelo – WRF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58FF5-37BC-6151-78BD-327E77F6038E}"/>
              </a:ext>
            </a:extLst>
          </p:cNvPr>
          <p:cNvSpPr txBox="1"/>
          <p:nvPr/>
        </p:nvSpPr>
        <p:spPr>
          <a:xfrm>
            <a:off x="414778" y="1623893"/>
            <a:ext cx="841752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 -sf &lt;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path_metfiles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&gt;met_em.d0* &lt;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path_execution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</a:t>
            </a:r>
          </a:p>
          <a:p>
            <a:pPr algn="ctr"/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algn="ctr"/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mpirun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-np 8 /opt/WRF/ARW/BIN/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real.exe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algn="ctr"/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mpirun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-np 8 /opt/WRF/ARW/BIN/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wrf.exe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algn="ctr"/>
            <a:endParaRPr lang="en-US" sz="2000" dirty="0">
              <a:latin typeface="Menlo" panose="020B0609030804020204" pitchFamily="49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Ver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rsl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files </a:t>
            </a:r>
          </a:p>
          <a:p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5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20">
            <a:extLst>
              <a:ext uri="{FF2B5EF4-FFF2-40B4-BE49-F238E27FC236}">
                <a16:creationId xmlns:a16="http://schemas.microsoft.com/office/drawing/2014/main" id="{609D5D02-E65D-0672-ACBE-21B2446A3D43}"/>
              </a:ext>
            </a:extLst>
          </p:cNvPr>
          <p:cNvSpPr txBox="1">
            <a:spLocks/>
          </p:cNvSpPr>
          <p:nvPr/>
        </p:nvSpPr>
        <p:spPr>
          <a:xfrm>
            <a:off x="414779" y="580905"/>
            <a:ext cx="8454612" cy="64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Carpetas – archivos necesarios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B5DAAD-ABA4-A503-9495-761564653B26}"/>
              </a:ext>
            </a:extLst>
          </p:cNvPr>
          <p:cNvSpPr txBox="1"/>
          <p:nvPr/>
        </p:nvSpPr>
        <p:spPr>
          <a:xfrm>
            <a:off x="414779" y="2417862"/>
            <a:ext cx="84175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Archivos</a:t>
            </a:r>
            <a:r>
              <a:rPr lang="en-US" sz="2000" dirty="0">
                <a:latin typeface="Menlo" panose="020B0609030804020204" pitchFamily="49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/home/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mzapata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exm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/WRF-4.1.5/run</a:t>
            </a:r>
          </a:p>
          <a:p>
            <a:pPr algn="ctr"/>
            <a:r>
              <a:rPr lang="en-US" sz="2000" dirty="0">
                <a:highlight>
                  <a:srgbClr val="FFFF00"/>
                </a:highlight>
                <a:latin typeface="Menlo" panose="020B0609030804020204" pitchFamily="49" charset="0"/>
              </a:rPr>
              <a:t>Terminal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6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20">
            <a:extLst>
              <a:ext uri="{FF2B5EF4-FFF2-40B4-BE49-F238E27FC236}">
                <a16:creationId xmlns:a16="http://schemas.microsoft.com/office/drawing/2014/main" id="{609D5D02-E65D-0672-ACBE-21B2446A3D43}"/>
              </a:ext>
            </a:extLst>
          </p:cNvPr>
          <p:cNvSpPr txBox="1">
            <a:spLocks/>
          </p:cNvSpPr>
          <p:nvPr/>
        </p:nvSpPr>
        <p:spPr>
          <a:xfrm>
            <a:off x="414779" y="580905"/>
            <a:ext cx="8454612" cy="64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Namelist.input –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Time_control</a:t>
            </a:r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B5EE31E-5932-D2A9-714A-919E66FC4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" y="1459229"/>
            <a:ext cx="4390390" cy="3013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EC51BC-22ED-CA75-1169-413BC4D2E04C}"/>
              </a:ext>
            </a:extLst>
          </p:cNvPr>
          <p:cNvSpPr txBox="1"/>
          <p:nvPr/>
        </p:nvSpPr>
        <p:spPr>
          <a:xfrm>
            <a:off x="4806519" y="1734849"/>
            <a:ext cx="425747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run_time: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run_days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run_hours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run_minutes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run_seconds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>
                <a:latin typeface="Avenir Book" panose="02000503020000020003" pitchFamily="2" charset="0"/>
              </a:rPr>
              <a:t>start_date</a:t>
            </a:r>
            <a:r>
              <a:rPr lang="en-US" b="1" dirty="0">
                <a:latin typeface="Avenir Book" panose="02000503020000020003" pitchFamily="2" charset="0"/>
              </a:rPr>
              <a:t> 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start_year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start_month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start_day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start_hour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start_minute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start_second</a:t>
            </a:r>
            <a:endParaRPr lang="en-US" b="1" dirty="0">
              <a:latin typeface="Avenir Book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>
                <a:latin typeface="Avenir Book" panose="02000503020000020003" pitchFamily="2" charset="0"/>
              </a:rPr>
              <a:t>end_date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end_year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end_month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end_day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end_hour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end_minute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end_second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>
                <a:latin typeface="Avenir Book" panose="02000503020000020003" pitchFamily="2" charset="0"/>
              </a:rPr>
              <a:t>interval_seconds</a:t>
            </a:r>
            <a:r>
              <a:rPr lang="en-US" dirty="0">
                <a:latin typeface="Avenir Book" panose="02000503020000020003" pitchFamily="2" charset="0"/>
              </a:rPr>
              <a:t>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The integer number of seconds between time-varying meteorological input files. No default value.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>
                <a:latin typeface="Avenir Book" panose="02000503020000020003" pitchFamily="2" charset="0"/>
              </a:rPr>
              <a:t>Input_from_file</a:t>
            </a:r>
            <a:r>
              <a:rPr lang="en-US" b="1" dirty="0">
                <a:latin typeface="Avenir Book" panose="02000503020000020003" pitchFamily="2" charset="0"/>
              </a:rPr>
              <a:t>: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ejecución anidada tendrá archivos de entrada para dominios distintos de 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6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20">
            <a:extLst>
              <a:ext uri="{FF2B5EF4-FFF2-40B4-BE49-F238E27FC236}">
                <a16:creationId xmlns:a16="http://schemas.microsoft.com/office/drawing/2014/main" id="{609D5D02-E65D-0672-ACBE-21B2446A3D43}"/>
              </a:ext>
            </a:extLst>
          </p:cNvPr>
          <p:cNvSpPr txBox="1">
            <a:spLocks/>
          </p:cNvSpPr>
          <p:nvPr/>
        </p:nvSpPr>
        <p:spPr>
          <a:xfrm>
            <a:off x="414779" y="580905"/>
            <a:ext cx="8454612" cy="64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Namelist.input – Time_control Files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format</a:t>
            </a:r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1360423-34EC-FB6C-B2F6-128C613B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2321560"/>
            <a:ext cx="4507230" cy="1289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4FE92B-CDA1-98D0-CF60-E4BDC7A9D2C5}"/>
              </a:ext>
            </a:extLst>
          </p:cNvPr>
          <p:cNvSpPr txBox="1"/>
          <p:nvPr/>
        </p:nvSpPr>
        <p:spPr>
          <a:xfrm>
            <a:off x="4707459" y="1842866"/>
            <a:ext cx="42574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History_interval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Cada cuantos minutos se van a guardar los resultados.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Frames_per_outfile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Numero de tiempos que se van a guardar por archive.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="1" dirty="0">
                <a:latin typeface="Avenir Book" panose="02000503020000020003" pitchFamily="2" charset="0"/>
              </a:rPr>
              <a:t>Restart</a:t>
            </a:r>
            <a:r>
              <a:rPr lang="es-ES_tradnl" dirty="0">
                <a:latin typeface="Avenir Book" panose="02000503020000020003" pitchFamily="2" charset="0"/>
              </a:rPr>
              <a:t>: Si la corrida comienza de un restart.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Restart_Interval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Cada cuantos minutos se van a guardar los restart.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Io_form_history</a:t>
            </a:r>
            <a:r>
              <a:rPr lang="es-ES_tradnl" b="1" dirty="0">
                <a:latin typeface="Avenir Book" panose="02000503020000020003" pitchFamily="2" charset="0"/>
              </a:rPr>
              <a:t>, </a:t>
            </a:r>
            <a:r>
              <a:rPr lang="es-ES_tradnl" b="1" dirty="0" err="1">
                <a:latin typeface="Avenir Book" panose="02000503020000020003" pitchFamily="2" charset="0"/>
              </a:rPr>
              <a:t>Io_form_restart</a:t>
            </a:r>
            <a:r>
              <a:rPr lang="es-ES_tradnl" b="1" dirty="0">
                <a:latin typeface="Avenir Book" panose="02000503020000020003" pitchFamily="2" charset="0"/>
              </a:rPr>
              <a:t>, </a:t>
            </a:r>
            <a:r>
              <a:rPr lang="es-ES_tradnl" b="1" dirty="0" err="1">
                <a:latin typeface="Avenir Book" panose="02000503020000020003" pitchFamily="2" charset="0"/>
              </a:rPr>
              <a:t>Io_form_input</a:t>
            </a:r>
            <a:r>
              <a:rPr lang="es-ES_tradnl" b="1" dirty="0">
                <a:latin typeface="Avenir Book" panose="02000503020000020003" pitchFamily="2" charset="0"/>
              </a:rPr>
              <a:t>, </a:t>
            </a:r>
            <a:r>
              <a:rPr lang="es-ES_tradnl" b="1" dirty="0" err="1">
                <a:latin typeface="Avenir Book" panose="02000503020000020003" pitchFamily="2" charset="0"/>
              </a:rPr>
              <a:t>Io_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form</a:t>
            </a:r>
            <a:r>
              <a:rPr lang="es-ES_tradnl" b="1" dirty="0" err="1">
                <a:latin typeface="Avenir Book" panose="02000503020000020003" pitchFamily="2" charset="0"/>
              </a:rPr>
              <a:t>_boundary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. Default value is 2 (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NetCDF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)</a:t>
            </a:r>
            <a:endParaRPr lang="es-ES_tradnl" b="1" dirty="0">
              <a:latin typeface="Avenir Book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C50486-C7AE-9A52-460B-CC673C079AA4}"/>
              </a:ext>
            </a:extLst>
          </p:cNvPr>
          <p:cNvSpPr txBox="1"/>
          <p:nvPr/>
        </p:nvSpPr>
        <p:spPr>
          <a:xfrm>
            <a:off x="477539" y="4208652"/>
            <a:ext cx="84175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Explicar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Restart –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Ejemplo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del Caribe</a:t>
            </a:r>
          </a:p>
        </p:txBody>
      </p:sp>
    </p:spTree>
    <p:extLst>
      <p:ext uri="{BB962C8B-B14F-4D97-AF65-F5344CB8AC3E}">
        <p14:creationId xmlns:p14="http://schemas.microsoft.com/office/powerpoint/2010/main" val="200084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20">
            <a:extLst>
              <a:ext uri="{FF2B5EF4-FFF2-40B4-BE49-F238E27FC236}">
                <a16:creationId xmlns:a16="http://schemas.microsoft.com/office/drawing/2014/main" id="{609D5D02-E65D-0672-ACBE-21B2446A3D43}"/>
              </a:ext>
            </a:extLst>
          </p:cNvPr>
          <p:cNvSpPr txBox="1">
            <a:spLocks/>
          </p:cNvSpPr>
          <p:nvPr/>
        </p:nvSpPr>
        <p:spPr>
          <a:xfrm>
            <a:off x="414779" y="580905"/>
            <a:ext cx="8454612" cy="64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Namelist.input – Time_control- SST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update</a:t>
            </a:r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4FE92B-CDA1-98D0-CF60-E4BDC7A9D2C5}"/>
              </a:ext>
            </a:extLst>
          </p:cNvPr>
          <p:cNvSpPr txBox="1"/>
          <p:nvPr/>
        </p:nvSpPr>
        <p:spPr>
          <a:xfrm>
            <a:off x="377191" y="3285929"/>
            <a:ext cx="835203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 err="1">
                <a:latin typeface="Avenir Book" panose="02000503020000020003" pitchFamily="2" charset="0"/>
              </a:rPr>
              <a:t>For</a:t>
            </a:r>
            <a:r>
              <a:rPr lang="es-ES_tradnl" b="1" dirty="0">
                <a:latin typeface="Avenir Book" panose="02000503020000020003" pitchFamily="2" charset="0"/>
              </a:rPr>
              <a:t> SST </a:t>
            </a:r>
            <a:r>
              <a:rPr lang="es-ES_tradnl" b="1" dirty="0" err="1">
                <a:latin typeface="Avenir Book" panose="02000503020000020003" pitchFamily="2" charset="0"/>
              </a:rPr>
              <a:t>updating</a:t>
            </a:r>
            <a:r>
              <a:rPr lang="es-ES_tradnl" b="1" dirty="0">
                <a:latin typeface="Avenir Book" panose="02000503020000020003" pitchFamily="2" charset="0"/>
              </a:rPr>
              <a:t> (</a:t>
            </a:r>
            <a:r>
              <a:rPr lang="es-ES_tradnl" b="1" dirty="0" err="1">
                <a:latin typeface="Avenir Book" panose="02000503020000020003" pitchFamily="2" charset="0"/>
              </a:rPr>
              <a:t>used</a:t>
            </a:r>
            <a:r>
              <a:rPr lang="es-ES_tradnl" b="1" dirty="0">
                <a:latin typeface="Avenir Book" panose="02000503020000020003" pitchFamily="2" charset="0"/>
              </a:rPr>
              <a:t> </a:t>
            </a:r>
            <a:r>
              <a:rPr lang="es-ES_tradnl" b="1" dirty="0" err="1">
                <a:latin typeface="Avenir Book" panose="02000503020000020003" pitchFamily="2" charset="0"/>
              </a:rPr>
              <a:t>only</a:t>
            </a:r>
            <a:r>
              <a:rPr lang="es-ES_tradnl" b="1" dirty="0">
                <a:latin typeface="Avenir Book" panose="02000503020000020003" pitchFamily="2" charset="0"/>
              </a:rPr>
              <a:t> </a:t>
            </a:r>
            <a:r>
              <a:rPr lang="es-ES_tradnl" b="1" dirty="0" err="1">
                <a:latin typeface="Avenir Book" panose="02000503020000020003" pitchFamily="2" charset="0"/>
              </a:rPr>
              <a:t>with</a:t>
            </a:r>
            <a:r>
              <a:rPr lang="es-ES_tradnl" b="1" dirty="0">
                <a:latin typeface="Avenir Book" panose="02000503020000020003" pitchFamily="2" charset="0"/>
              </a:rPr>
              <a:t> </a:t>
            </a:r>
            <a:r>
              <a:rPr lang="es-ES_tradnl" b="1" dirty="0" err="1">
                <a:latin typeface="Avenir Book" panose="02000503020000020003" pitchFamily="2" charset="0"/>
              </a:rPr>
              <a:t>sst_update</a:t>
            </a:r>
            <a:r>
              <a:rPr lang="es-ES_tradnl" b="1" dirty="0">
                <a:latin typeface="Avenir Book" panose="02000503020000020003" pitchFamily="2" charset="0"/>
              </a:rPr>
              <a:t>=1):</a:t>
            </a:r>
          </a:p>
          <a:p>
            <a:endParaRPr lang="es-ES_tradnl" b="1" dirty="0">
              <a:latin typeface="Avenir Book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="1" dirty="0">
                <a:latin typeface="Avenir Book" panose="02000503020000020003" pitchFamily="2" charset="0"/>
              </a:rPr>
              <a:t>Auxinput4_inname: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Nombre del archivo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="1" dirty="0">
                <a:latin typeface="Avenir Book" panose="02000503020000020003" pitchFamily="2" charset="0"/>
              </a:rPr>
              <a:t>Auxinput4_Interval: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Cada cuantos minutos se va a ingresar información de SST, normalmente coincide con </a:t>
            </a:r>
            <a:r>
              <a:rPr lang="es-ES_tradn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Interval_seconds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="1" dirty="0">
                <a:latin typeface="Avenir Book" panose="02000503020000020003" pitchFamily="2" charset="0"/>
              </a:rPr>
              <a:t>Io_form_auxinput4: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Default value is 2 (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NetCDF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)</a:t>
            </a: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7B2CA-1303-BE73-EB04-F74278E3F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63084"/>
          <a:stretch/>
        </p:blipFill>
        <p:spPr>
          <a:xfrm>
            <a:off x="377191" y="2022419"/>
            <a:ext cx="8389618" cy="6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6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20">
            <a:extLst>
              <a:ext uri="{FF2B5EF4-FFF2-40B4-BE49-F238E27FC236}">
                <a16:creationId xmlns:a16="http://schemas.microsoft.com/office/drawing/2014/main" id="{609D5D02-E65D-0672-ACBE-21B2446A3D43}"/>
              </a:ext>
            </a:extLst>
          </p:cNvPr>
          <p:cNvSpPr txBox="1">
            <a:spLocks/>
          </p:cNvSpPr>
          <p:nvPr/>
        </p:nvSpPr>
        <p:spPr>
          <a:xfrm>
            <a:off x="414779" y="580905"/>
            <a:ext cx="8454612" cy="64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Namelist.input – Time_control-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Diagnostics</a:t>
            </a:r>
            <a:endParaRPr lang="es-ES_tradnl" sz="3200"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4FE92B-CDA1-98D0-CF60-E4BDC7A9D2C5}"/>
              </a:ext>
            </a:extLst>
          </p:cNvPr>
          <p:cNvSpPr txBox="1"/>
          <p:nvPr/>
        </p:nvSpPr>
        <p:spPr>
          <a:xfrm>
            <a:off x="395985" y="3285929"/>
            <a:ext cx="83520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 err="1">
                <a:latin typeface="Avenir Book" panose="02000503020000020003" pitchFamily="2" charset="0"/>
              </a:rPr>
              <a:t>For</a:t>
            </a:r>
            <a:r>
              <a:rPr lang="es-ES_tradnl" b="1" dirty="0">
                <a:latin typeface="Avenir Book" panose="02000503020000020003" pitchFamily="2" charset="0"/>
              </a:rPr>
              <a:t> </a:t>
            </a:r>
            <a:r>
              <a:rPr lang="es-ES_tradnl" b="1" dirty="0" err="1">
                <a:latin typeface="Avenir Book" panose="02000503020000020003" pitchFamily="2" charset="0"/>
              </a:rPr>
              <a:t>additional</a:t>
            </a:r>
            <a:r>
              <a:rPr lang="es-ES_tradnl" b="1" dirty="0">
                <a:latin typeface="Avenir Book" panose="02000503020000020003" pitchFamily="2" charset="0"/>
              </a:rPr>
              <a:t> regional </a:t>
            </a:r>
            <a:r>
              <a:rPr lang="es-ES_tradnl" b="1" dirty="0" err="1">
                <a:latin typeface="Avenir Book" panose="02000503020000020003" pitchFamily="2" charset="0"/>
              </a:rPr>
              <a:t>climate</a:t>
            </a:r>
            <a:r>
              <a:rPr lang="es-ES_tradnl" b="1" dirty="0">
                <a:latin typeface="Avenir Book" panose="02000503020000020003" pitchFamily="2" charset="0"/>
              </a:rPr>
              <a:t> </a:t>
            </a:r>
            <a:r>
              <a:rPr lang="es-ES_tradnl" b="1" dirty="0" err="1">
                <a:latin typeface="Avenir Book" panose="02000503020000020003" pitchFamily="2" charset="0"/>
              </a:rPr>
              <a:t>surface</a:t>
            </a:r>
            <a:r>
              <a:rPr lang="es-ES_tradnl" b="1" dirty="0">
                <a:latin typeface="Avenir Book" panose="02000503020000020003" pitchFamily="2" charset="0"/>
              </a:rPr>
              <a:t> </a:t>
            </a:r>
            <a:r>
              <a:rPr lang="es-ES_tradnl" b="1" dirty="0" err="1">
                <a:latin typeface="Avenir Book" panose="02000503020000020003" pitchFamily="2" charset="0"/>
              </a:rPr>
              <a:t>fields</a:t>
            </a:r>
            <a:r>
              <a:rPr lang="es-ES_tradnl" b="1" dirty="0">
                <a:latin typeface="Avenir Book" panose="02000503020000020003" pitchFamily="2" charset="0"/>
              </a:rPr>
              <a:t>:</a:t>
            </a:r>
          </a:p>
          <a:p>
            <a:endParaRPr lang="es-ES_tradnl" b="1" dirty="0">
              <a:latin typeface="Avenir Book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="1" dirty="0" err="1">
                <a:latin typeface="Avenir Book" panose="02000503020000020003" pitchFamily="2" charset="0"/>
              </a:rPr>
              <a:t>Output_diagnostics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igual a 1 para calcular min/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max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/mean/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std</a:t>
            </a: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="1" dirty="0">
                <a:latin typeface="Avenir Book" panose="02000503020000020003" pitchFamily="2" charset="0"/>
              </a:rPr>
              <a:t>Auxinput3_outname: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Nombre del archivo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="1" dirty="0">
                <a:latin typeface="Avenir Book" panose="02000503020000020003" pitchFamily="2" charset="0"/>
              </a:rPr>
              <a:t>Auxinput3_Interval: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Cada cuantos minutos se van a guardar los resultados.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="1" dirty="0">
                <a:latin typeface="Avenir Book" panose="02000503020000020003" pitchFamily="2" charset="0"/>
              </a:rPr>
              <a:t>Io_form_auxihist3: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Default value is 2 (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NetCDF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)</a:t>
            </a: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7B2CA-1303-BE73-EB04-F74278E3F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48" b="-2858"/>
          <a:stretch/>
        </p:blipFill>
        <p:spPr>
          <a:xfrm>
            <a:off x="422087" y="1681118"/>
            <a:ext cx="8402904" cy="11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8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20">
            <a:extLst>
              <a:ext uri="{FF2B5EF4-FFF2-40B4-BE49-F238E27FC236}">
                <a16:creationId xmlns:a16="http://schemas.microsoft.com/office/drawing/2014/main" id="{609D5D02-E65D-0672-ACBE-21B2446A3D43}"/>
              </a:ext>
            </a:extLst>
          </p:cNvPr>
          <p:cNvSpPr txBox="1">
            <a:spLocks/>
          </p:cNvSpPr>
          <p:nvPr/>
        </p:nvSpPr>
        <p:spPr>
          <a:xfrm>
            <a:off x="188843" y="504878"/>
            <a:ext cx="8869391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Namelist.input – Time_control-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Other</a:t>
            </a:r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save</a:t>
            </a:r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options</a:t>
            </a:r>
            <a:endParaRPr lang="es-ES_tradnl" sz="3200"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73CFE18-8F9B-8520-34E6-DC241C83E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08" y="1541194"/>
            <a:ext cx="7500983" cy="12306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E87D59-231D-2AB2-4E0F-82A0E5B8703A}"/>
              </a:ext>
            </a:extLst>
          </p:cNvPr>
          <p:cNvSpPr txBox="1"/>
          <p:nvPr/>
        </p:nvSpPr>
        <p:spPr>
          <a:xfrm>
            <a:off x="395985" y="3285929"/>
            <a:ext cx="835203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 err="1">
                <a:latin typeface="Avenir Book" panose="02000503020000020003" pitchFamily="2" charset="0"/>
              </a:rPr>
              <a:t>For</a:t>
            </a:r>
            <a:r>
              <a:rPr lang="es-ES_tradnl" b="1" dirty="0">
                <a:latin typeface="Avenir Book" panose="02000503020000020003" pitchFamily="2" charset="0"/>
              </a:rPr>
              <a:t> </a:t>
            </a:r>
            <a:r>
              <a:rPr lang="es-ES_tradnl" b="1" dirty="0" err="1">
                <a:latin typeface="Avenir Book" panose="02000503020000020003" pitchFamily="2" charset="0"/>
              </a:rPr>
              <a:t>additional</a:t>
            </a:r>
            <a:r>
              <a:rPr lang="es-ES_tradnl" b="1" dirty="0">
                <a:latin typeface="Avenir Book" panose="02000503020000020003" pitchFamily="2" charset="0"/>
              </a:rPr>
              <a:t> regional </a:t>
            </a:r>
            <a:r>
              <a:rPr lang="es-ES_tradnl" b="1" dirty="0" err="1">
                <a:latin typeface="Avenir Book" panose="02000503020000020003" pitchFamily="2" charset="0"/>
              </a:rPr>
              <a:t>climate</a:t>
            </a:r>
            <a:r>
              <a:rPr lang="es-ES_tradnl" b="1" dirty="0">
                <a:latin typeface="Avenir Book" panose="02000503020000020003" pitchFamily="2" charset="0"/>
              </a:rPr>
              <a:t> </a:t>
            </a:r>
            <a:r>
              <a:rPr lang="es-ES_tradnl" b="1" dirty="0" err="1">
                <a:latin typeface="Avenir Book" panose="02000503020000020003" pitchFamily="2" charset="0"/>
              </a:rPr>
              <a:t>surface</a:t>
            </a:r>
            <a:r>
              <a:rPr lang="es-ES_tradnl" b="1" dirty="0">
                <a:latin typeface="Avenir Book" panose="02000503020000020003" pitchFamily="2" charset="0"/>
              </a:rPr>
              <a:t> </a:t>
            </a:r>
            <a:r>
              <a:rPr lang="es-ES_tradnl" b="1" dirty="0" err="1">
                <a:latin typeface="Avenir Book" panose="02000503020000020003" pitchFamily="2" charset="0"/>
              </a:rPr>
              <a:t>fields</a:t>
            </a:r>
            <a:r>
              <a:rPr lang="es-ES_tradnl" b="1" dirty="0">
                <a:latin typeface="Avenir Book" panose="02000503020000020003" pitchFamily="2" charset="0"/>
              </a:rPr>
              <a:t>:</a:t>
            </a:r>
          </a:p>
          <a:p>
            <a:endParaRPr lang="es-ES_tradnl" b="1" dirty="0">
              <a:latin typeface="Avenir Book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>
                <a:latin typeface="Avenir Book" panose="02000503020000020003" pitchFamily="2" charset="0"/>
              </a:rPr>
              <a:t>iofields_filename</a:t>
            </a:r>
            <a:r>
              <a:rPr lang="es-ES_tradnl" b="1" dirty="0">
                <a:latin typeface="Avenir Book" panose="02000503020000020003" pitchFamily="2" charset="0"/>
              </a:rPr>
              <a:t>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nombre del archivo con las variables que se desean guardar diferente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="1" dirty="0">
                <a:latin typeface="Avenir Book" panose="02000503020000020003" pitchFamily="2" charset="0"/>
              </a:rPr>
              <a:t>Auxinput3_outname: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Nombre del archivo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="1" dirty="0">
                <a:latin typeface="Avenir Book" panose="02000503020000020003" pitchFamily="2" charset="0"/>
              </a:rPr>
              <a:t>Auxinput3_Interval: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Cada cuantos minutos se van a guardar los resultados.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="1" dirty="0">
                <a:latin typeface="Avenir Book" panose="02000503020000020003" pitchFamily="2" charset="0"/>
              </a:rPr>
              <a:t>Io_form_auxihist3: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Default value is 2 (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NetCDF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Frames_per_auxhist3: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Numero de tiempos que se van a guardar por archive.</a:t>
            </a:r>
          </a:p>
        </p:txBody>
      </p:sp>
    </p:spTree>
    <p:extLst>
      <p:ext uri="{BB962C8B-B14F-4D97-AF65-F5344CB8AC3E}">
        <p14:creationId xmlns:p14="http://schemas.microsoft.com/office/powerpoint/2010/main" val="392358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20">
            <a:extLst>
              <a:ext uri="{FF2B5EF4-FFF2-40B4-BE49-F238E27FC236}">
                <a16:creationId xmlns:a16="http://schemas.microsoft.com/office/drawing/2014/main" id="{609D5D02-E65D-0672-ACBE-21B2446A3D43}"/>
              </a:ext>
            </a:extLst>
          </p:cNvPr>
          <p:cNvSpPr txBox="1">
            <a:spLocks/>
          </p:cNvSpPr>
          <p:nvPr/>
        </p:nvSpPr>
        <p:spPr>
          <a:xfrm>
            <a:off x="188843" y="504878"/>
            <a:ext cx="8869391" cy="77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Namelist.input – Time_control-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Other</a:t>
            </a:r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save</a:t>
            </a:r>
            <a:r>
              <a:rPr lang="es-ES_tradnl" sz="32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s-ES_tradnl" sz="3200" kern="1200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options</a:t>
            </a:r>
            <a:endParaRPr lang="es-ES_tradnl" sz="3200"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D66AA-76ED-AF76-2D10-6FB14938212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37027C-3E1F-8D50-8ADB-8D6D8A00358A}"/>
              </a:ext>
            </a:extLst>
          </p:cNvPr>
          <p:cNvSpPr txBox="1"/>
          <p:nvPr/>
        </p:nvSpPr>
        <p:spPr>
          <a:xfrm>
            <a:off x="301810" y="1989651"/>
            <a:ext cx="8643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+:h:3:RAINC,RAINNC,RAINSH,U10,V10,LH,HFX,T2,OLR,PSFC,Q2,PH,PHB,T,U,V,W,P,PB,QVAPOR,CLDFRA,UTAU,VTAU,XLAT,XLONG,HGT,XLAT_U,XLONG_U,XLAT_V,XLONG_V,MAPFAC_M,MAPFAC_U,MAPFAC_V,F,QRAIN,QSNOW,QCLOUD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2EBDC-C169-7D79-8779-D32C149CEA15}"/>
              </a:ext>
            </a:extLst>
          </p:cNvPr>
          <p:cNvSpPr txBox="1"/>
          <p:nvPr/>
        </p:nvSpPr>
        <p:spPr>
          <a:xfrm>
            <a:off x="363239" y="3371323"/>
            <a:ext cx="84175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ighlight>
                  <a:srgbClr val="FFFF00"/>
                </a:highlight>
              </a:rPr>
              <a:t>Where “+” means ADD this variable to the output stream, “h” is the history stream, and “3” is the stream number</a:t>
            </a:r>
            <a:endParaRPr lang="en-CO" sz="2000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B6BAF1-D038-C7AD-FF2C-58C903393B2B}"/>
              </a:ext>
            </a:extLst>
          </p:cNvPr>
          <p:cNvSpPr txBox="1"/>
          <p:nvPr/>
        </p:nvSpPr>
        <p:spPr>
          <a:xfrm>
            <a:off x="301810" y="4260552"/>
            <a:ext cx="85304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ncdump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-h met_em.d01.2023-01 02_06:00:00.nc | grep BOTTOM-TOP_GRID_DIMENSION</a:t>
            </a:r>
          </a:p>
        </p:txBody>
      </p:sp>
    </p:spTree>
    <p:extLst>
      <p:ext uri="{BB962C8B-B14F-4D97-AF65-F5344CB8AC3E}">
        <p14:creationId xmlns:p14="http://schemas.microsoft.com/office/powerpoint/2010/main" val="30371545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64110</TotalTime>
  <Words>1786</Words>
  <Application>Microsoft Macintosh PowerPoint</Application>
  <PresentationFormat>On-screen Show (16:9)</PresentationFormat>
  <Paragraphs>137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Avenir Book</vt:lpstr>
      <vt:lpstr>Cambria Math</vt:lpstr>
      <vt:lpstr>Menlo</vt:lpstr>
      <vt:lpstr>Simple Light</vt:lpstr>
      <vt:lpstr>PowerPoint Presentation</vt:lpstr>
      <vt:lpstr>Flujo de las componentes del modelo WRF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mauricio zapata henao</cp:lastModifiedBy>
  <cp:revision>38</cp:revision>
  <dcterms:modified xsi:type="dcterms:W3CDTF">2024-01-22T19:55:31Z</dcterms:modified>
</cp:coreProperties>
</file>