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1"/>
  </p:notesMasterIdLst>
  <p:sldIdLst>
    <p:sldId id="411" r:id="rId2"/>
    <p:sldId id="323" r:id="rId3"/>
    <p:sldId id="384" r:id="rId4"/>
    <p:sldId id="309" r:id="rId5"/>
    <p:sldId id="399" r:id="rId6"/>
    <p:sldId id="407" r:id="rId7"/>
    <p:sldId id="410" r:id="rId8"/>
    <p:sldId id="408" r:id="rId9"/>
    <p:sldId id="409" r:id="rId10"/>
    <p:sldId id="385" r:id="rId11"/>
    <p:sldId id="386" r:id="rId12"/>
    <p:sldId id="387" r:id="rId13"/>
    <p:sldId id="391" r:id="rId14"/>
    <p:sldId id="392" r:id="rId15"/>
    <p:sldId id="390" r:id="rId16"/>
    <p:sldId id="388" r:id="rId17"/>
    <p:sldId id="393" r:id="rId18"/>
    <p:sldId id="396" r:id="rId19"/>
    <p:sldId id="394" r:id="rId20"/>
    <p:sldId id="395" r:id="rId21"/>
    <p:sldId id="397" r:id="rId22"/>
    <p:sldId id="398" r:id="rId23"/>
    <p:sldId id="406" r:id="rId24"/>
    <p:sldId id="403" r:id="rId25"/>
    <p:sldId id="404" r:id="rId26"/>
    <p:sldId id="402" r:id="rId27"/>
    <p:sldId id="405" r:id="rId28"/>
    <p:sldId id="400" r:id="rId29"/>
    <p:sldId id="401"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3C4306-4149-49C0-B8F0-9C3541DF9ED3}">
  <a:tblStyle styleId="{1C3C4306-4149-49C0-B8F0-9C3541DF9ED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05"/>
    <p:restoredTop sz="94471"/>
  </p:normalViewPr>
  <p:slideViewPr>
    <p:cSldViewPr snapToGrid="0">
      <p:cViewPr varScale="1">
        <p:scale>
          <a:sx n="135" d="100"/>
          <a:sy n="135" d="100"/>
        </p:scale>
        <p:origin x="968"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O" dirty="0"/>
          </a:p>
        </p:txBody>
      </p:sp>
    </p:spTree>
    <p:extLst>
      <p:ext uri="{BB962C8B-B14F-4D97-AF65-F5344CB8AC3E}">
        <p14:creationId xmlns:p14="http://schemas.microsoft.com/office/powerpoint/2010/main" val="2114506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O" dirty="0"/>
          </a:p>
        </p:txBody>
      </p:sp>
    </p:spTree>
    <p:extLst>
      <p:ext uri="{BB962C8B-B14F-4D97-AF65-F5344CB8AC3E}">
        <p14:creationId xmlns:p14="http://schemas.microsoft.com/office/powerpoint/2010/main" val="3145481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O" dirty="0"/>
          </a:p>
        </p:txBody>
      </p:sp>
    </p:spTree>
    <p:extLst>
      <p:ext uri="{BB962C8B-B14F-4D97-AF65-F5344CB8AC3E}">
        <p14:creationId xmlns:p14="http://schemas.microsoft.com/office/powerpoint/2010/main" val="1584342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O" dirty="0"/>
          </a:p>
        </p:txBody>
      </p:sp>
    </p:spTree>
    <p:extLst>
      <p:ext uri="{BB962C8B-B14F-4D97-AF65-F5344CB8AC3E}">
        <p14:creationId xmlns:p14="http://schemas.microsoft.com/office/powerpoint/2010/main" val="1652099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O" dirty="0"/>
          </a:p>
        </p:txBody>
      </p:sp>
    </p:spTree>
    <p:extLst>
      <p:ext uri="{BB962C8B-B14F-4D97-AF65-F5344CB8AC3E}">
        <p14:creationId xmlns:p14="http://schemas.microsoft.com/office/powerpoint/2010/main" val="141707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O" dirty="0"/>
          </a:p>
        </p:txBody>
      </p:sp>
    </p:spTree>
    <p:extLst>
      <p:ext uri="{BB962C8B-B14F-4D97-AF65-F5344CB8AC3E}">
        <p14:creationId xmlns:p14="http://schemas.microsoft.com/office/powerpoint/2010/main" val="3294227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O" dirty="0"/>
          </a:p>
        </p:txBody>
      </p:sp>
    </p:spTree>
    <p:extLst>
      <p:ext uri="{BB962C8B-B14F-4D97-AF65-F5344CB8AC3E}">
        <p14:creationId xmlns:p14="http://schemas.microsoft.com/office/powerpoint/2010/main" val="2212863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O" dirty="0"/>
          </a:p>
        </p:txBody>
      </p:sp>
    </p:spTree>
    <p:extLst>
      <p:ext uri="{BB962C8B-B14F-4D97-AF65-F5344CB8AC3E}">
        <p14:creationId xmlns:p14="http://schemas.microsoft.com/office/powerpoint/2010/main" val="320569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2.mmm.ucar.edu/wrf/users/download/get_sources_wps_geog.htm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0;p20">
            <a:extLst>
              <a:ext uri="{FF2B5EF4-FFF2-40B4-BE49-F238E27FC236}">
                <a16:creationId xmlns:a16="http://schemas.microsoft.com/office/drawing/2014/main" id="{F4591ACA-786F-DA53-4060-240102E99510}"/>
              </a:ext>
            </a:extLst>
          </p:cNvPr>
          <p:cNvSpPr txBox="1">
            <a:spLocks/>
          </p:cNvSpPr>
          <p:nvPr/>
        </p:nvSpPr>
        <p:spPr>
          <a:xfrm>
            <a:off x="377688" y="490187"/>
            <a:ext cx="8520600" cy="64020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r>
              <a:rPr lang="en-US" kern="1200" dirty="0">
                <a:solidFill>
                  <a:srgbClr val="304B72"/>
                </a:solidFill>
                <a:latin typeface="Avenir Book" panose="02000503020000020003" pitchFamily="2" charset="0"/>
                <a:ea typeface="+mn-ea"/>
                <a:cs typeface="+mn-cs"/>
              </a:rPr>
              <a:t>WRF-MOSIT</a:t>
            </a:r>
            <a:endParaRPr lang="es-ES_tradnl" kern="1200" dirty="0">
              <a:solidFill>
                <a:srgbClr val="304B72"/>
              </a:solidFill>
              <a:latin typeface="Avenir Book" panose="02000503020000020003" pitchFamily="2" charset="0"/>
              <a:ea typeface="+mn-ea"/>
              <a:cs typeface="+mn-cs"/>
            </a:endParaRPr>
          </a:p>
        </p:txBody>
      </p:sp>
      <p:cxnSp>
        <p:nvCxnSpPr>
          <p:cNvPr id="5" name="Straight Connector 4">
            <a:extLst>
              <a:ext uri="{FF2B5EF4-FFF2-40B4-BE49-F238E27FC236}">
                <a16:creationId xmlns:a16="http://schemas.microsoft.com/office/drawing/2014/main" id="{A09584AB-E273-6A91-C483-806168A7F63A}"/>
              </a:ext>
            </a:extLst>
          </p:cNvPr>
          <p:cNvCxnSpPr>
            <a:cxnSpLocks/>
          </p:cNvCxnSpPr>
          <p:nvPr/>
        </p:nvCxnSpPr>
        <p:spPr>
          <a:xfrm flipH="1">
            <a:off x="414779" y="260817"/>
            <a:ext cx="8417521" cy="0"/>
          </a:xfrm>
          <a:prstGeom prst="line">
            <a:avLst/>
          </a:prstGeom>
          <a:ln w="28575">
            <a:solidFill>
              <a:srgbClr val="304B7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267E81A-76E7-6492-9DDA-89999F67DAB0}"/>
              </a:ext>
            </a:extLst>
          </p:cNvPr>
          <p:cNvPicPr>
            <a:picLocks noChangeAspect="1"/>
          </p:cNvPicPr>
          <p:nvPr/>
        </p:nvPicPr>
        <p:blipFill>
          <a:blip r:embed="rId2"/>
          <a:stretch>
            <a:fillRect/>
          </a:stretch>
        </p:blipFill>
        <p:spPr>
          <a:xfrm>
            <a:off x="967106" y="1359758"/>
            <a:ext cx="8052607" cy="2771140"/>
          </a:xfrm>
          <a:prstGeom prst="rect">
            <a:avLst/>
          </a:prstGeom>
        </p:spPr>
      </p:pic>
    </p:spTree>
    <p:extLst>
      <p:ext uri="{BB962C8B-B14F-4D97-AF65-F5344CB8AC3E}">
        <p14:creationId xmlns:p14="http://schemas.microsoft.com/office/powerpoint/2010/main" val="3825120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EB9B41-D07E-9686-A5B8-040B5E5AA269}"/>
              </a:ext>
            </a:extLst>
          </p:cNvPr>
          <p:cNvPicPr>
            <a:picLocks noChangeAspect="1"/>
          </p:cNvPicPr>
          <p:nvPr/>
        </p:nvPicPr>
        <p:blipFill>
          <a:blip r:embed="rId2"/>
          <a:stretch>
            <a:fillRect/>
          </a:stretch>
        </p:blipFill>
        <p:spPr>
          <a:xfrm>
            <a:off x="2527708" y="819572"/>
            <a:ext cx="4485705" cy="4167570"/>
          </a:xfrm>
          <a:prstGeom prst="rect">
            <a:avLst/>
          </a:prstGeom>
        </p:spPr>
      </p:pic>
      <p:sp>
        <p:nvSpPr>
          <p:cNvPr id="5" name="Google Shape;100;p20">
            <a:extLst>
              <a:ext uri="{FF2B5EF4-FFF2-40B4-BE49-F238E27FC236}">
                <a16:creationId xmlns:a16="http://schemas.microsoft.com/office/drawing/2014/main" id="{5D625BE1-438C-FB64-885C-A27A150C9742}"/>
              </a:ext>
            </a:extLst>
          </p:cNvPr>
          <p:cNvSpPr txBox="1">
            <a:spLocks/>
          </p:cNvSpPr>
          <p:nvPr/>
        </p:nvSpPr>
        <p:spPr>
          <a:xfrm>
            <a:off x="414779" y="370918"/>
            <a:ext cx="8469059" cy="575288"/>
          </a:xfrm>
          <a:prstGeom prst="rect">
            <a:avLst/>
          </a:prstGeom>
          <a:noFill/>
          <a:ln>
            <a:noFill/>
          </a:ln>
        </p:spPr>
        <p:txBody>
          <a:bodyPr spcFirstLastPara="1" wrap="square" lIns="91425" tIns="91425" rIns="91425" bIns="91425" anchor="t" anchorCtr="0">
            <a:normAutofit fontScale="8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3600" kern="1200" dirty="0" err="1">
                <a:solidFill>
                  <a:srgbClr val="304B72"/>
                </a:solidFill>
                <a:latin typeface="Avenir Book" panose="02000503020000020003" pitchFamily="2" charset="0"/>
                <a:ea typeface="+mn-ea"/>
                <a:cs typeface="+mn-cs"/>
              </a:rPr>
              <a:t>namelist.wps</a:t>
            </a:r>
            <a:endParaRPr lang="es-ES_tradnl" sz="3600" kern="1200" dirty="0">
              <a:solidFill>
                <a:srgbClr val="304B72"/>
              </a:solidFill>
              <a:latin typeface="Avenir Book" panose="02000503020000020003" pitchFamily="2" charset="0"/>
              <a:ea typeface="+mn-ea"/>
              <a:cs typeface="+mn-cs"/>
            </a:endParaRPr>
          </a:p>
        </p:txBody>
      </p:sp>
      <p:cxnSp>
        <p:nvCxnSpPr>
          <p:cNvPr id="6" name="Straight Connector 5">
            <a:extLst>
              <a:ext uri="{FF2B5EF4-FFF2-40B4-BE49-F238E27FC236}">
                <a16:creationId xmlns:a16="http://schemas.microsoft.com/office/drawing/2014/main" id="{D3314DA8-F4F6-DEE9-F0EE-6A4B357EC04C}"/>
              </a:ext>
            </a:extLst>
          </p:cNvPr>
          <p:cNvCxnSpPr>
            <a:cxnSpLocks/>
          </p:cNvCxnSpPr>
          <p:nvPr/>
        </p:nvCxnSpPr>
        <p:spPr>
          <a:xfrm flipH="1">
            <a:off x="414779" y="260817"/>
            <a:ext cx="8417521" cy="0"/>
          </a:xfrm>
          <a:prstGeom prst="line">
            <a:avLst/>
          </a:prstGeom>
          <a:ln w="28575">
            <a:solidFill>
              <a:srgbClr val="304B7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0B8888E-7120-6A11-41F7-B6B2B397B5B2}"/>
              </a:ext>
            </a:extLst>
          </p:cNvPr>
          <p:cNvSpPr/>
          <p:nvPr/>
        </p:nvSpPr>
        <p:spPr>
          <a:xfrm>
            <a:off x="2535659" y="859327"/>
            <a:ext cx="4477753" cy="805033"/>
          </a:xfrm>
          <a:prstGeom prst="rect">
            <a:avLst/>
          </a:prstGeom>
          <a:solidFill>
            <a:srgbClr val="FFFF00">
              <a:alpha val="15000"/>
            </a:srgbClr>
          </a:solidFill>
          <a:ln>
            <a:solidFill>
              <a:srgbClr val="FFFF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8" name="Rectangle 7">
            <a:extLst>
              <a:ext uri="{FF2B5EF4-FFF2-40B4-BE49-F238E27FC236}">
                <a16:creationId xmlns:a16="http://schemas.microsoft.com/office/drawing/2014/main" id="{F99AADB8-3D1B-F807-9F42-B1AC906A9135}"/>
              </a:ext>
            </a:extLst>
          </p:cNvPr>
          <p:cNvSpPr/>
          <p:nvPr/>
        </p:nvSpPr>
        <p:spPr>
          <a:xfrm>
            <a:off x="2535658" y="1745954"/>
            <a:ext cx="4477753" cy="2001091"/>
          </a:xfrm>
          <a:prstGeom prst="rect">
            <a:avLst/>
          </a:prstGeom>
          <a:solidFill>
            <a:schemeClr val="accent5">
              <a:lumMod val="60000"/>
              <a:lumOff val="40000"/>
              <a:alpha val="15000"/>
            </a:schemeClr>
          </a:solidFill>
          <a:ln>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9" name="Rectangle 8">
            <a:extLst>
              <a:ext uri="{FF2B5EF4-FFF2-40B4-BE49-F238E27FC236}">
                <a16:creationId xmlns:a16="http://schemas.microsoft.com/office/drawing/2014/main" id="{5840372B-41D1-4E68-D71A-E3A051CC672B}"/>
              </a:ext>
            </a:extLst>
          </p:cNvPr>
          <p:cNvSpPr/>
          <p:nvPr/>
        </p:nvSpPr>
        <p:spPr>
          <a:xfrm>
            <a:off x="2527709" y="3911626"/>
            <a:ext cx="4477752" cy="333518"/>
          </a:xfrm>
          <a:prstGeom prst="rect">
            <a:avLst/>
          </a:prstGeom>
          <a:solidFill>
            <a:srgbClr val="00B050">
              <a:alpha val="15000"/>
            </a:srgbClr>
          </a:solidFill>
          <a:ln>
            <a:solidFill>
              <a:srgbClr val="92D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dirty="0"/>
          </a:p>
        </p:txBody>
      </p:sp>
      <p:sp>
        <p:nvSpPr>
          <p:cNvPr id="10" name="Rectangle 9">
            <a:extLst>
              <a:ext uri="{FF2B5EF4-FFF2-40B4-BE49-F238E27FC236}">
                <a16:creationId xmlns:a16="http://schemas.microsoft.com/office/drawing/2014/main" id="{CD8AB024-604C-E1BB-F873-1584D5F61B95}"/>
              </a:ext>
            </a:extLst>
          </p:cNvPr>
          <p:cNvSpPr/>
          <p:nvPr/>
        </p:nvSpPr>
        <p:spPr>
          <a:xfrm>
            <a:off x="2527708" y="4326738"/>
            <a:ext cx="4477751" cy="550304"/>
          </a:xfrm>
          <a:prstGeom prst="rect">
            <a:avLst/>
          </a:prstGeom>
          <a:solidFill>
            <a:srgbClr val="FF0000">
              <a:alpha val="15000"/>
            </a:srgbClr>
          </a:solid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Tree>
    <p:extLst>
      <p:ext uri="{BB962C8B-B14F-4D97-AF65-F5344CB8AC3E}">
        <p14:creationId xmlns:p14="http://schemas.microsoft.com/office/powerpoint/2010/main" val="111655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EB9B41-D07E-9686-A5B8-040B5E5AA269}"/>
              </a:ext>
            </a:extLst>
          </p:cNvPr>
          <p:cNvPicPr>
            <a:picLocks noChangeAspect="1"/>
          </p:cNvPicPr>
          <p:nvPr/>
        </p:nvPicPr>
        <p:blipFill rotWithShape="1">
          <a:blip r:embed="rId2"/>
          <a:srcRect l="-1" r="20085" b="80172"/>
          <a:stretch/>
        </p:blipFill>
        <p:spPr>
          <a:xfrm>
            <a:off x="2292739" y="1624290"/>
            <a:ext cx="4558522" cy="1050827"/>
          </a:xfrm>
          <a:prstGeom prst="rect">
            <a:avLst/>
          </a:prstGeom>
        </p:spPr>
      </p:pic>
      <p:sp>
        <p:nvSpPr>
          <p:cNvPr id="5" name="Google Shape;100;p20">
            <a:extLst>
              <a:ext uri="{FF2B5EF4-FFF2-40B4-BE49-F238E27FC236}">
                <a16:creationId xmlns:a16="http://schemas.microsoft.com/office/drawing/2014/main" id="{5D625BE1-438C-FB64-885C-A27A150C9742}"/>
              </a:ext>
            </a:extLst>
          </p:cNvPr>
          <p:cNvSpPr txBox="1">
            <a:spLocks/>
          </p:cNvSpPr>
          <p:nvPr/>
        </p:nvSpPr>
        <p:spPr>
          <a:xfrm>
            <a:off x="414779" y="370918"/>
            <a:ext cx="8469059" cy="81382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endParaRPr lang="es-ES_tradnl" sz="3600" kern="1200" dirty="0">
              <a:solidFill>
                <a:srgbClr val="304B72"/>
              </a:solidFill>
              <a:latin typeface="Avenir Book" panose="02000503020000020003" pitchFamily="2" charset="0"/>
              <a:ea typeface="+mn-ea"/>
              <a:cs typeface="+mn-cs"/>
            </a:endParaRPr>
          </a:p>
        </p:txBody>
      </p:sp>
      <p:cxnSp>
        <p:nvCxnSpPr>
          <p:cNvPr id="6" name="Straight Connector 5">
            <a:extLst>
              <a:ext uri="{FF2B5EF4-FFF2-40B4-BE49-F238E27FC236}">
                <a16:creationId xmlns:a16="http://schemas.microsoft.com/office/drawing/2014/main" id="{D3314DA8-F4F6-DEE9-F0EE-6A4B357EC04C}"/>
              </a:ext>
            </a:extLst>
          </p:cNvPr>
          <p:cNvCxnSpPr>
            <a:cxnSpLocks/>
          </p:cNvCxnSpPr>
          <p:nvPr/>
        </p:nvCxnSpPr>
        <p:spPr>
          <a:xfrm flipH="1">
            <a:off x="414779" y="260817"/>
            <a:ext cx="8417521" cy="0"/>
          </a:xfrm>
          <a:prstGeom prst="line">
            <a:avLst/>
          </a:prstGeom>
          <a:ln w="28575">
            <a:solidFill>
              <a:srgbClr val="304B7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C19042C-C2E2-80D3-398B-7E5C7BFFDE80}"/>
              </a:ext>
            </a:extLst>
          </p:cNvPr>
          <p:cNvSpPr txBox="1"/>
          <p:nvPr/>
        </p:nvSpPr>
        <p:spPr>
          <a:xfrm>
            <a:off x="392092" y="370918"/>
            <a:ext cx="8417520" cy="1200329"/>
          </a:xfrm>
          <a:prstGeom prst="rect">
            <a:avLst/>
          </a:prstGeom>
          <a:noFill/>
        </p:spPr>
        <p:txBody>
          <a:bodyPr wrap="square">
            <a:spAutoFit/>
          </a:bodyPr>
          <a:lstStyle/>
          <a:p>
            <a:pPr algn="r"/>
            <a:r>
              <a:rPr lang="en-US" sz="2400" kern="1200" dirty="0">
                <a:solidFill>
                  <a:srgbClr val="304B72"/>
                </a:solidFill>
                <a:latin typeface="Avenir Book" panose="02000503020000020003" pitchFamily="2" charset="0"/>
                <a:ea typeface="+mn-ea"/>
                <a:cs typeface="+mn-cs"/>
              </a:rPr>
              <a:t>Share: </a:t>
            </a:r>
            <a:r>
              <a:rPr lang="es-ES_tradnl" sz="2400" kern="1200" dirty="0">
                <a:solidFill>
                  <a:srgbClr val="304B72"/>
                </a:solidFill>
                <a:latin typeface="Avenir Book" panose="02000503020000020003" pitchFamily="2" charset="0"/>
                <a:ea typeface="+mn-ea"/>
                <a:cs typeface="+mn-cs"/>
              </a:rPr>
              <a:t> </a:t>
            </a:r>
            <a:r>
              <a:rPr lang="es-ES_tradnl" sz="2400" dirty="0">
                <a:solidFill>
                  <a:srgbClr val="404040"/>
                </a:solidFill>
                <a:latin typeface="Avenir Book" panose="02000503020000020003" pitchFamily="2" charset="0"/>
              </a:rPr>
              <a:t>O</a:t>
            </a:r>
            <a:r>
              <a:rPr lang="es-ES_tradnl" sz="2400" b="0" i="0" dirty="0">
                <a:solidFill>
                  <a:srgbClr val="404040"/>
                </a:solidFill>
                <a:effectLst/>
                <a:latin typeface="Avenir Book" panose="02000503020000020003" pitchFamily="2" charset="0"/>
              </a:rPr>
              <a:t>pciones de control sobre las operaciones temporales, opción de control sobre el núcleo de cálculo, anidados y datos estáticos.</a:t>
            </a:r>
            <a:endParaRPr lang="es-ES_tradnl" sz="2400" dirty="0">
              <a:latin typeface="Avenir Book" panose="02000503020000020003" pitchFamily="2" charset="0"/>
            </a:endParaRPr>
          </a:p>
        </p:txBody>
      </p:sp>
      <p:sp>
        <p:nvSpPr>
          <p:cNvPr id="12" name="TextBox 11">
            <a:extLst>
              <a:ext uri="{FF2B5EF4-FFF2-40B4-BE49-F238E27FC236}">
                <a16:creationId xmlns:a16="http://schemas.microsoft.com/office/drawing/2014/main" id="{A70446EB-908C-4C0E-5B47-26EA4C451D39}"/>
              </a:ext>
            </a:extLst>
          </p:cNvPr>
          <p:cNvSpPr txBox="1"/>
          <p:nvPr/>
        </p:nvSpPr>
        <p:spPr>
          <a:xfrm>
            <a:off x="334385" y="2816130"/>
            <a:ext cx="8475227" cy="2123658"/>
          </a:xfrm>
          <a:prstGeom prst="rect">
            <a:avLst/>
          </a:prstGeom>
          <a:noFill/>
        </p:spPr>
        <p:txBody>
          <a:bodyPr wrap="square">
            <a:spAutoFit/>
          </a:bodyPr>
          <a:lstStyle/>
          <a:p>
            <a:pPr marL="171450" indent="-171450" algn="just">
              <a:buFont typeface="Arial" panose="020B0604020202020204" pitchFamily="34" charset="0"/>
              <a:buChar char="•"/>
            </a:pPr>
            <a:r>
              <a:rPr lang="en-US" sz="1100" b="1" dirty="0" err="1">
                <a:latin typeface="Avenir Book" panose="02000503020000020003" pitchFamily="2" charset="0"/>
              </a:rPr>
              <a:t>wrf_core</a:t>
            </a:r>
            <a:r>
              <a:rPr lang="en-US" sz="1100" b="1" dirty="0">
                <a:latin typeface="Avenir Book" panose="02000503020000020003" pitchFamily="2" charset="0"/>
              </a:rPr>
              <a:t>: </a:t>
            </a:r>
            <a:r>
              <a:rPr lang="en-US" sz="1100" dirty="0">
                <a:solidFill>
                  <a:schemeClr val="tx1">
                    <a:lumMod val="65000"/>
                    <a:lumOff val="35000"/>
                  </a:schemeClr>
                </a:solidFill>
                <a:latin typeface="Avenir Book" panose="02000503020000020003" pitchFamily="2" charset="0"/>
              </a:rPr>
              <a:t>A character string set to either ‘ARW’ or ‘NMM’ that tells WPS which dynamical core the input data are being prepared for. Default value is ‘ARW’.</a:t>
            </a:r>
          </a:p>
          <a:p>
            <a:pPr marL="171450" indent="-171450" algn="just">
              <a:buFont typeface="Arial" panose="020B0604020202020204" pitchFamily="34" charset="0"/>
              <a:buChar char="•"/>
            </a:pPr>
            <a:r>
              <a:rPr lang="en-US" sz="1100" b="1" dirty="0" err="1">
                <a:latin typeface="Avenir Book" panose="02000503020000020003" pitchFamily="2" charset="0"/>
              </a:rPr>
              <a:t>max_dom</a:t>
            </a:r>
            <a:r>
              <a:rPr lang="en-US" sz="1100" b="1" dirty="0">
                <a:latin typeface="Avenir Book" panose="02000503020000020003" pitchFamily="2" charset="0"/>
              </a:rPr>
              <a:t>: </a:t>
            </a:r>
            <a:r>
              <a:rPr lang="en-US" sz="1100" dirty="0">
                <a:solidFill>
                  <a:schemeClr val="tx1">
                    <a:lumMod val="65000"/>
                    <a:lumOff val="35000"/>
                  </a:schemeClr>
                </a:solidFill>
                <a:latin typeface="Avenir Book" panose="02000503020000020003" pitchFamily="2" charset="0"/>
              </a:rPr>
              <a:t>An integer specifying the total number of domains/nests, including the parent domain, in the simulation. </a:t>
            </a:r>
          </a:p>
          <a:p>
            <a:pPr marL="171450" indent="-171450" algn="just">
              <a:buFont typeface="Arial" panose="020B0604020202020204" pitchFamily="34" charset="0"/>
              <a:buChar char="•"/>
            </a:pPr>
            <a:r>
              <a:rPr lang="en-US" sz="1100" b="1" dirty="0" err="1">
                <a:latin typeface="Avenir Book" panose="02000503020000020003" pitchFamily="2" charset="0"/>
              </a:rPr>
              <a:t>start_date</a:t>
            </a:r>
            <a:r>
              <a:rPr lang="en-US" sz="1100" b="1" dirty="0">
                <a:latin typeface="Avenir Book" panose="02000503020000020003" pitchFamily="2" charset="0"/>
              </a:rPr>
              <a:t> : </a:t>
            </a:r>
            <a:r>
              <a:rPr lang="en-US" sz="1100" dirty="0">
                <a:solidFill>
                  <a:schemeClr val="tx1">
                    <a:lumMod val="65000"/>
                    <a:lumOff val="35000"/>
                  </a:schemeClr>
                </a:solidFill>
                <a:latin typeface="Avenir Book" panose="02000503020000020003" pitchFamily="2" charset="0"/>
              </a:rPr>
              <a:t>A list of MAX_DOM character strings of the form '</a:t>
            </a:r>
            <a:r>
              <a:rPr lang="en-US" sz="1100" dirty="0" err="1">
                <a:solidFill>
                  <a:schemeClr val="tx1">
                    <a:lumMod val="65000"/>
                    <a:lumOff val="35000"/>
                  </a:schemeClr>
                </a:solidFill>
                <a:latin typeface="Avenir Book" panose="02000503020000020003" pitchFamily="2" charset="0"/>
              </a:rPr>
              <a:t>YYYY-MMDD_HH:mm:ss</a:t>
            </a:r>
            <a:r>
              <a:rPr lang="en-US" sz="1100" dirty="0">
                <a:solidFill>
                  <a:schemeClr val="tx1">
                    <a:lumMod val="65000"/>
                    <a:lumOff val="35000"/>
                  </a:schemeClr>
                </a:solidFill>
                <a:latin typeface="Avenir Book" panose="02000503020000020003" pitchFamily="2" charset="0"/>
              </a:rPr>
              <a:t>' specifying the starting UTC date of the simulation for each nest. </a:t>
            </a:r>
          </a:p>
          <a:p>
            <a:pPr marL="171450" indent="-171450" algn="just">
              <a:buFont typeface="Arial" panose="020B0604020202020204" pitchFamily="34" charset="0"/>
              <a:buChar char="•"/>
            </a:pPr>
            <a:r>
              <a:rPr lang="en-US" sz="1100" b="1" dirty="0" err="1">
                <a:latin typeface="Avenir Book" panose="02000503020000020003" pitchFamily="2" charset="0"/>
              </a:rPr>
              <a:t>end_date</a:t>
            </a:r>
            <a:r>
              <a:rPr lang="en-US" sz="1100" dirty="0">
                <a:solidFill>
                  <a:schemeClr val="tx1">
                    <a:lumMod val="65000"/>
                    <a:lumOff val="35000"/>
                  </a:schemeClr>
                </a:solidFill>
                <a:latin typeface="Avenir Book" panose="02000503020000020003" pitchFamily="2" charset="0"/>
              </a:rPr>
              <a:t>: A list of MAX_DOM character strings of the form '</a:t>
            </a:r>
            <a:r>
              <a:rPr lang="en-US" sz="1100" dirty="0" err="1">
                <a:solidFill>
                  <a:schemeClr val="tx1">
                    <a:lumMod val="65000"/>
                    <a:lumOff val="35000"/>
                  </a:schemeClr>
                </a:solidFill>
                <a:latin typeface="Avenir Book" panose="02000503020000020003" pitchFamily="2" charset="0"/>
              </a:rPr>
              <a:t>YYYY-MMDD_HH:mm:ss</a:t>
            </a:r>
            <a:r>
              <a:rPr lang="en-US" sz="1100" dirty="0">
                <a:solidFill>
                  <a:schemeClr val="tx1">
                    <a:lumMod val="65000"/>
                    <a:lumOff val="35000"/>
                  </a:schemeClr>
                </a:solidFill>
                <a:latin typeface="Avenir Book" panose="02000503020000020003" pitchFamily="2" charset="0"/>
              </a:rPr>
              <a:t>' specifying the ending UTC date of the simulation for each nest. </a:t>
            </a:r>
          </a:p>
          <a:p>
            <a:pPr marL="171450" indent="-171450" algn="just">
              <a:buFont typeface="Arial" panose="020B0604020202020204" pitchFamily="34" charset="0"/>
              <a:buChar char="•"/>
            </a:pPr>
            <a:r>
              <a:rPr lang="en-US" sz="1100" b="1" dirty="0" err="1">
                <a:latin typeface="Avenir Book" panose="02000503020000020003" pitchFamily="2" charset="0"/>
              </a:rPr>
              <a:t>interval_seconds</a:t>
            </a:r>
            <a:r>
              <a:rPr lang="en-US" sz="1100" dirty="0"/>
              <a:t>: </a:t>
            </a:r>
            <a:r>
              <a:rPr lang="en-US" sz="1100" dirty="0">
                <a:solidFill>
                  <a:schemeClr val="tx1">
                    <a:lumMod val="65000"/>
                    <a:lumOff val="35000"/>
                  </a:schemeClr>
                </a:solidFill>
                <a:latin typeface="Avenir Book" panose="02000503020000020003" pitchFamily="2" charset="0"/>
              </a:rPr>
              <a:t>The integer number of seconds between time-varying meteorological input files. No default value. </a:t>
            </a:r>
          </a:p>
          <a:p>
            <a:pPr marL="171450" indent="-171450" algn="just">
              <a:buFont typeface="Arial" panose="020B0604020202020204" pitchFamily="34" charset="0"/>
              <a:buChar char="•"/>
            </a:pPr>
            <a:r>
              <a:rPr lang="en-US" sz="1100" b="1" dirty="0" err="1">
                <a:latin typeface="Avenir Book" panose="02000503020000020003" pitchFamily="2" charset="0"/>
              </a:rPr>
              <a:t>io_form_geogrid</a:t>
            </a:r>
            <a:r>
              <a:rPr lang="en-US" sz="1100" dirty="0"/>
              <a:t>: </a:t>
            </a:r>
            <a:r>
              <a:rPr lang="en-US" sz="1100" dirty="0">
                <a:solidFill>
                  <a:schemeClr val="tx1">
                    <a:lumMod val="65000"/>
                    <a:lumOff val="35000"/>
                  </a:schemeClr>
                </a:solidFill>
                <a:latin typeface="Avenir Book" panose="02000503020000020003" pitchFamily="2" charset="0"/>
              </a:rPr>
              <a:t>Files created by the geogrid program will be written in. Possible options are: 1 for binary; 2 for </a:t>
            </a:r>
            <a:r>
              <a:rPr lang="en-US" sz="1100" dirty="0" err="1">
                <a:solidFill>
                  <a:schemeClr val="tx1">
                    <a:lumMod val="65000"/>
                    <a:lumOff val="35000"/>
                  </a:schemeClr>
                </a:solidFill>
                <a:latin typeface="Avenir Book" panose="02000503020000020003" pitchFamily="2" charset="0"/>
              </a:rPr>
              <a:t>NetCDF</a:t>
            </a:r>
            <a:r>
              <a:rPr lang="en-US" sz="1100" dirty="0">
                <a:solidFill>
                  <a:schemeClr val="tx1">
                    <a:lumMod val="65000"/>
                    <a:lumOff val="35000"/>
                  </a:schemeClr>
                </a:solidFill>
                <a:latin typeface="Avenir Book" panose="02000503020000020003" pitchFamily="2" charset="0"/>
              </a:rPr>
              <a:t>; 3 for GRIB1. Default value is 2 (</a:t>
            </a:r>
            <a:r>
              <a:rPr lang="en-US" sz="1100" dirty="0" err="1">
                <a:solidFill>
                  <a:schemeClr val="tx1">
                    <a:lumMod val="65000"/>
                    <a:lumOff val="35000"/>
                  </a:schemeClr>
                </a:solidFill>
                <a:latin typeface="Avenir Book" panose="02000503020000020003" pitchFamily="2" charset="0"/>
              </a:rPr>
              <a:t>NetCDF</a:t>
            </a:r>
            <a:r>
              <a:rPr lang="en-US" sz="1100" dirty="0">
                <a:solidFill>
                  <a:schemeClr val="tx1">
                    <a:lumMod val="65000"/>
                    <a:lumOff val="35000"/>
                  </a:schemeClr>
                </a:solidFill>
                <a:latin typeface="Avenir Book" panose="02000503020000020003" pitchFamily="2" charset="0"/>
              </a:rPr>
              <a:t>). </a:t>
            </a:r>
          </a:p>
          <a:p>
            <a:pPr marL="171450" indent="-171450" algn="just">
              <a:buFont typeface="Arial" panose="020B0604020202020204" pitchFamily="34" charset="0"/>
              <a:buChar char="•"/>
            </a:pPr>
            <a:r>
              <a:rPr lang="en-US" sz="1100" b="1" dirty="0" err="1">
                <a:latin typeface="Avenir Book" panose="02000503020000020003" pitchFamily="2" charset="0"/>
              </a:rPr>
              <a:t>opt_output_from_geogrid_path</a:t>
            </a:r>
            <a:r>
              <a:rPr lang="en-US" sz="1100" b="1" dirty="0">
                <a:latin typeface="Avenir Book" panose="02000503020000020003" pitchFamily="2" charset="0"/>
              </a:rPr>
              <a:t>: </a:t>
            </a:r>
            <a:r>
              <a:rPr lang="en-US" sz="1100" dirty="0">
                <a:solidFill>
                  <a:schemeClr val="tx1">
                    <a:lumMod val="65000"/>
                    <a:lumOff val="35000"/>
                  </a:schemeClr>
                </a:solidFill>
                <a:latin typeface="Avenir Book" panose="02000503020000020003" pitchFamily="2" charset="0"/>
              </a:rPr>
              <a:t>Location where output files from geogrid should be written to and read from. Default value is ‘./’. </a:t>
            </a:r>
          </a:p>
        </p:txBody>
      </p:sp>
    </p:spTree>
    <p:extLst>
      <p:ext uri="{BB962C8B-B14F-4D97-AF65-F5344CB8AC3E}">
        <p14:creationId xmlns:p14="http://schemas.microsoft.com/office/powerpoint/2010/main" val="1911825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3314DA8-F4F6-DEE9-F0EE-6A4B357EC04C}"/>
              </a:ext>
            </a:extLst>
          </p:cNvPr>
          <p:cNvCxnSpPr>
            <a:cxnSpLocks/>
          </p:cNvCxnSpPr>
          <p:nvPr/>
        </p:nvCxnSpPr>
        <p:spPr>
          <a:xfrm flipH="1">
            <a:off x="414779" y="260817"/>
            <a:ext cx="8417521" cy="0"/>
          </a:xfrm>
          <a:prstGeom prst="line">
            <a:avLst/>
          </a:prstGeom>
          <a:ln w="28575">
            <a:solidFill>
              <a:srgbClr val="304B7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C19042C-C2E2-80D3-398B-7E5C7BFFDE80}"/>
              </a:ext>
            </a:extLst>
          </p:cNvPr>
          <p:cNvSpPr txBox="1"/>
          <p:nvPr/>
        </p:nvSpPr>
        <p:spPr>
          <a:xfrm>
            <a:off x="414779" y="527364"/>
            <a:ext cx="8443288" cy="954107"/>
          </a:xfrm>
          <a:prstGeom prst="rect">
            <a:avLst/>
          </a:prstGeom>
          <a:noFill/>
        </p:spPr>
        <p:txBody>
          <a:bodyPr wrap="square">
            <a:spAutoFit/>
          </a:bodyPr>
          <a:lstStyle/>
          <a:p>
            <a:pPr algn="r"/>
            <a:r>
              <a:rPr lang="es-ES_tradnl" sz="2800" kern="1200" dirty="0" err="1">
                <a:solidFill>
                  <a:srgbClr val="304B72"/>
                </a:solidFill>
                <a:latin typeface="Avenir Book" panose="02000503020000020003" pitchFamily="2" charset="0"/>
                <a:ea typeface="+mn-ea"/>
                <a:cs typeface="+mn-cs"/>
              </a:rPr>
              <a:t>Geogrid</a:t>
            </a:r>
            <a:r>
              <a:rPr lang="es-ES_tradnl" sz="2800" kern="1200" dirty="0">
                <a:solidFill>
                  <a:srgbClr val="304B72"/>
                </a:solidFill>
                <a:latin typeface="Avenir Book" panose="02000503020000020003" pitchFamily="2" charset="0"/>
                <a:ea typeface="+mn-ea"/>
                <a:cs typeface="+mn-cs"/>
              </a:rPr>
              <a:t>:  </a:t>
            </a:r>
            <a:r>
              <a:rPr lang="es-ES_tradnl" sz="2800" kern="1200" dirty="0">
                <a:solidFill>
                  <a:srgbClr val="404040"/>
                </a:solidFill>
                <a:latin typeface="Avenir Book" panose="02000503020000020003" pitchFamily="2" charset="0"/>
                <a:ea typeface="+mn-ea"/>
                <a:cs typeface="+mn-cs"/>
              </a:rPr>
              <a:t>D</a:t>
            </a:r>
            <a:r>
              <a:rPr lang="es-ES_tradnl" sz="2800" dirty="0">
                <a:solidFill>
                  <a:srgbClr val="404040"/>
                </a:solidFill>
                <a:latin typeface="Avenir Book" panose="02000503020000020003" pitchFamily="2" charset="0"/>
              </a:rPr>
              <a:t>efinición del dominio, anidados, proyecciones y datos estáticos.</a:t>
            </a:r>
          </a:p>
        </p:txBody>
      </p:sp>
      <p:pic>
        <p:nvPicPr>
          <p:cNvPr id="2" name="Picture 1">
            <a:extLst>
              <a:ext uri="{FF2B5EF4-FFF2-40B4-BE49-F238E27FC236}">
                <a16:creationId xmlns:a16="http://schemas.microsoft.com/office/drawing/2014/main" id="{0909EB20-D44C-F84B-C2B5-D755B9D86B5F}"/>
              </a:ext>
            </a:extLst>
          </p:cNvPr>
          <p:cNvPicPr>
            <a:picLocks noChangeAspect="1"/>
          </p:cNvPicPr>
          <p:nvPr/>
        </p:nvPicPr>
        <p:blipFill rotWithShape="1">
          <a:blip r:embed="rId2"/>
          <a:srcRect t="21505" b="28057"/>
          <a:stretch/>
        </p:blipFill>
        <p:spPr>
          <a:xfrm>
            <a:off x="142965" y="2089480"/>
            <a:ext cx="4166641" cy="1952543"/>
          </a:xfrm>
          <a:prstGeom prst="rect">
            <a:avLst/>
          </a:prstGeom>
        </p:spPr>
      </p:pic>
      <p:sp>
        <p:nvSpPr>
          <p:cNvPr id="7" name="TextBox 6">
            <a:extLst>
              <a:ext uri="{FF2B5EF4-FFF2-40B4-BE49-F238E27FC236}">
                <a16:creationId xmlns:a16="http://schemas.microsoft.com/office/drawing/2014/main" id="{7840B578-F94D-5035-5342-4D8AF69CD0D5}"/>
              </a:ext>
            </a:extLst>
          </p:cNvPr>
          <p:cNvSpPr txBox="1"/>
          <p:nvPr/>
        </p:nvSpPr>
        <p:spPr>
          <a:xfrm>
            <a:off x="4397071" y="2089480"/>
            <a:ext cx="4484534" cy="1754326"/>
          </a:xfrm>
          <a:prstGeom prst="rect">
            <a:avLst/>
          </a:prstGeom>
          <a:noFill/>
        </p:spPr>
        <p:txBody>
          <a:bodyPr wrap="square">
            <a:spAutoFit/>
          </a:bodyPr>
          <a:lstStyle/>
          <a:p>
            <a:pPr marL="171450" indent="-171450" algn="just">
              <a:buFont typeface="Arial" panose="020B0604020202020204" pitchFamily="34" charset="0"/>
              <a:buChar char="•"/>
            </a:pPr>
            <a:r>
              <a:rPr lang="en-US" sz="1200" b="1" dirty="0" err="1">
                <a:latin typeface="Avenir Book" panose="02000503020000020003" pitchFamily="2" charset="0"/>
              </a:rPr>
              <a:t>geog_data_res</a:t>
            </a:r>
            <a:r>
              <a:rPr lang="en-US" sz="1200" b="1" dirty="0">
                <a:latin typeface="Avenir Book" panose="02000503020000020003" pitchFamily="2" charset="0"/>
              </a:rPr>
              <a:t>: </a:t>
            </a:r>
            <a:r>
              <a:rPr lang="en-US" sz="1200" dirty="0">
                <a:solidFill>
                  <a:schemeClr val="tx1">
                    <a:lumMod val="65000"/>
                    <a:lumOff val="35000"/>
                  </a:schemeClr>
                </a:solidFill>
                <a:latin typeface="Avenir Book" panose="02000503020000020003" pitchFamily="2" charset="0"/>
              </a:rPr>
              <a:t>A list of MAX_DOM character strings specifying, for each nest, a corresponding resolution of source data to be used when interpolating static terrestrial data to the nest’s grid. </a:t>
            </a:r>
          </a:p>
          <a:p>
            <a:pPr marL="171450" indent="-171450" algn="just">
              <a:buFont typeface="Arial" panose="020B0604020202020204" pitchFamily="34" charset="0"/>
              <a:buChar char="•"/>
            </a:pPr>
            <a:r>
              <a:rPr lang="en-US" sz="1200" b="1" dirty="0" err="1">
                <a:latin typeface="Avenir Book" panose="02000503020000020003" pitchFamily="2" charset="0"/>
              </a:rPr>
              <a:t>map_proj</a:t>
            </a:r>
            <a:r>
              <a:rPr lang="en-US" sz="1200" b="1" dirty="0">
                <a:latin typeface="Avenir Book" panose="02000503020000020003" pitchFamily="2" charset="0"/>
              </a:rPr>
              <a:t>: </a:t>
            </a:r>
            <a:r>
              <a:rPr lang="en-US" sz="1200" dirty="0">
                <a:solidFill>
                  <a:schemeClr val="tx1">
                    <a:lumMod val="65000"/>
                    <a:lumOff val="35000"/>
                  </a:schemeClr>
                </a:solidFill>
                <a:latin typeface="Avenir Book" panose="02000503020000020003" pitchFamily="2" charset="0"/>
              </a:rPr>
              <a:t>Projection of the simulation domain. For ARW, accepted projections are ‘Lambert’, ‘polar’, and ‘Mercator’.</a:t>
            </a:r>
          </a:p>
          <a:p>
            <a:pPr marL="171450" indent="-171450" algn="just">
              <a:buFont typeface="Arial" panose="020B0604020202020204" pitchFamily="34" charset="0"/>
              <a:buChar char="•"/>
            </a:pPr>
            <a:r>
              <a:rPr lang="en-US" sz="1200" b="1" dirty="0" err="1">
                <a:latin typeface="Avenir Book" panose="02000503020000020003" pitchFamily="2" charset="0"/>
              </a:rPr>
              <a:t>geog_data_path</a:t>
            </a:r>
            <a:r>
              <a:rPr lang="en-US" sz="1200" b="1" dirty="0">
                <a:latin typeface="Avenir Book" panose="02000503020000020003" pitchFamily="2" charset="0"/>
              </a:rPr>
              <a:t>: </a:t>
            </a:r>
            <a:r>
              <a:rPr lang="en-US" sz="1200" dirty="0">
                <a:solidFill>
                  <a:schemeClr val="tx1">
                    <a:lumMod val="65000"/>
                    <a:lumOff val="35000"/>
                  </a:schemeClr>
                </a:solidFill>
                <a:latin typeface="Avenir Book" panose="02000503020000020003" pitchFamily="2" charset="0"/>
              </a:rPr>
              <a:t>The path, to the directory where the geographical data directories may be found. </a:t>
            </a:r>
          </a:p>
          <a:p>
            <a:pPr marL="171450" indent="-171450" algn="just">
              <a:buFont typeface="Arial" panose="020B0604020202020204" pitchFamily="34" charset="0"/>
              <a:buChar char="•"/>
            </a:pPr>
            <a:r>
              <a:rPr lang="en-US" sz="1200" b="1" dirty="0" err="1">
                <a:latin typeface="Avenir Book" panose="02000503020000020003" pitchFamily="2" charset="0"/>
              </a:rPr>
              <a:t>opt_geogrid_tbl_path</a:t>
            </a:r>
            <a:r>
              <a:rPr lang="en-US" sz="1200" b="1" dirty="0">
                <a:latin typeface="Avenir Book" panose="02000503020000020003" pitchFamily="2" charset="0"/>
              </a:rPr>
              <a:t>: </a:t>
            </a:r>
            <a:r>
              <a:rPr lang="en-US" sz="1200" dirty="0">
                <a:solidFill>
                  <a:schemeClr val="tx1">
                    <a:lumMod val="65000"/>
                    <a:lumOff val="35000"/>
                  </a:schemeClr>
                </a:solidFill>
                <a:latin typeface="Avenir Book" panose="02000503020000020003" pitchFamily="2" charset="0"/>
              </a:rPr>
              <a:t>The path to the GEOGRID.TBL file</a:t>
            </a:r>
          </a:p>
        </p:txBody>
      </p:sp>
    </p:spTree>
    <p:extLst>
      <p:ext uri="{BB962C8B-B14F-4D97-AF65-F5344CB8AC3E}">
        <p14:creationId xmlns:p14="http://schemas.microsoft.com/office/powerpoint/2010/main" val="2471482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0;p20">
            <a:extLst>
              <a:ext uri="{FF2B5EF4-FFF2-40B4-BE49-F238E27FC236}">
                <a16:creationId xmlns:a16="http://schemas.microsoft.com/office/drawing/2014/main" id="{609D5D02-E65D-0672-ACBE-21B2446A3D43}"/>
              </a:ext>
            </a:extLst>
          </p:cNvPr>
          <p:cNvSpPr txBox="1">
            <a:spLocks/>
          </p:cNvSpPr>
          <p:nvPr/>
        </p:nvSpPr>
        <p:spPr>
          <a:xfrm>
            <a:off x="377688" y="490187"/>
            <a:ext cx="8454612" cy="64020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r>
              <a:rPr lang="es-ES_tradnl" kern="1200" dirty="0">
                <a:solidFill>
                  <a:srgbClr val="304B72"/>
                </a:solidFill>
                <a:latin typeface="Avenir Book" panose="02000503020000020003" pitchFamily="2" charset="0"/>
                <a:ea typeface="+mn-ea"/>
                <a:cs typeface="+mn-cs"/>
              </a:rPr>
              <a:t>Archivos necesarios – GEOGRID.TBL</a:t>
            </a:r>
          </a:p>
        </p:txBody>
      </p:sp>
      <p:cxnSp>
        <p:nvCxnSpPr>
          <p:cNvPr id="5" name="Straight Connector 4">
            <a:extLst>
              <a:ext uri="{FF2B5EF4-FFF2-40B4-BE49-F238E27FC236}">
                <a16:creationId xmlns:a16="http://schemas.microsoft.com/office/drawing/2014/main" id="{BB8D66AA-76ED-AF76-2D10-6FB149382124}"/>
              </a:ext>
            </a:extLst>
          </p:cNvPr>
          <p:cNvCxnSpPr>
            <a:cxnSpLocks/>
          </p:cNvCxnSpPr>
          <p:nvPr/>
        </p:nvCxnSpPr>
        <p:spPr>
          <a:xfrm flipH="1">
            <a:off x="414779" y="260817"/>
            <a:ext cx="8417521" cy="0"/>
          </a:xfrm>
          <a:prstGeom prst="line">
            <a:avLst/>
          </a:prstGeom>
          <a:ln w="28575">
            <a:solidFill>
              <a:srgbClr val="304B7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35783F4-6837-EFFB-D8A6-66FE3E45B76C}"/>
              </a:ext>
            </a:extLst>
          </p:cNvPr>
          <p:cNvSpPr txBox="1"/>
          <p:nvPr/>
        </p:nvSpPr>
        <p:spPr>
          <a:xfrm>
            <a:off x="377688" y="1130389"/>
            <a:ext cx="8454612" cy="646331"/>
          </a:xfrm>
          <a:prstGeom prst="rect">
            <a:avLst/>
          </a:prstGeom>
          <a:noFill/>
        </p:spPr>
        <p:txBody>
          <a:bodyPr wrap="square">
            <a:spAutoFit/>
          </a:bodyPr>
          <a:lstStyle/>
          <a:p>
            <a:pPr algn="r"/>
            <a:r>
              <a:rPr lang="en-US" sz="1800" dirty="0"/>
              <a:t>The GEOGRID.TBL file is a text file that defines parameters of each of the data sets to be interpolated by geogrid (</a:t>
            </a:r>
            <a:r>
              <a:rPr lang="en-US" sz="1800" dirty="0">
                <a:highlight>
                  <a:srgbClr val="FFFF00"/>
                </a:highlight>
              </a:rPr>
              <a:t>Ver </a:t>
            </a:r>
            <a:r>
              <a:rPr lang="en-US" sz="1800" dirty="0" err="1">
                <a:highlight>
                  <a:srgbClr val="FFFF00"/>
                </a:highlight>
              </a:rPr>
              <a:t>Archivo</a:t>
            </a:r>
            <a:r>
              <a:rPr lang="en-US" sz="1800" dirty="0"/>
              <a:t>)</a:t>
            </a:r>
            <a:endParaRPr lang="en-CO" sz="1800" dirty="0"/>
          </a:p>
        </p:txBody>
      </p:sp>
      <p:pic>
        <p:nvPicPr>
          <p:cNvPr id="8" name="Picture 7">
            <a:extLst>
              <a:ext uri="{FF2B5EF4-FFF2-40B4-BE49-F238E27FC236}">
                <a16:creationId xmlns:a16="http://schemas.microsoft.com/office/drawing/2014/main" id="{C519B108-647A-4E49-86D6-466EC0A9CEF5}"/>
              </a:ext>
            </a:extLst>
          </p:cNvPr>
          <p:cNvPicPr>
            <a:picLocks noChangeAspect="1"/>
          </p:cNvPicPr>
          <p:nvPr/>
        </p:nvPicPr>
        <p:blipFill>
          <a:blip r:embed="rId2"/>
          <a:stretch>
            <a:fillRect/>
          </a:stretch>
        </p:blipFill>
        <p:spPr>
          <a:xfrm>
            <a:off x="119270" y="2416922"/>
            <a:ext cx="4325194" cy="2132870"/>
          </a:xfrm>
          <a:prstGeom prst="rect">
            <a:avLst/>
          </a:prstGeom>
        </p:spPr>
      </p:pic>
      <p:pic>
        <p:nvPicPr>
          <p:cNvPr id="10" name="Picture 9">
            <a:extLst>
              <a:ext uri="{FF2B5EF4-FFF2-40B4-BE49-F238E27FC236}">
                <a16:creationId xmlns:a16="http://schemas.microsoft.com/office/drawing/2014/main" id="{5C34C5C4-981B-2392-8A89-22DC6CEA948E}"/>
              </a:ext>
            </a:extLst>
          </p:cNvPr>
          <p:cNvPicPr>
            <a:picLocks noChangeAspect="1"/>
          </p:cNvPicPr>
          <p:nvPr/>
        </p:nvPicPr>
        <p:blipFill>
          <a:blip r:embed="rId3"/>
          <a:stretch>
            <a:fillRect/>
          </a:stretch>
        </p:blipFill>
        <p:spPr>
          <a:xfrm>
            <a:off x="4623539" y="2215177"/>
            <a:ext cx="4325194" cy="1024760"/>
          </a:xfrm>
          <a:prstGeom prst="rect">
            <a:avLst/>
          </a:prstGeom>
        </p:spPr>
      </p:pic>
      <p:pic>
        <p:nvPicPr>
          <p:cNvPr id="11" name="Picture 10">
            <a:extLst>
              <a:ext uri="{FF2B5EF4-FFF2-40B4-BE49-F238E27FC236}">
                <a16:creationId xmlns:a16="http://schemas.microsoft.com/office/drawing/2014/main" id="{34E0D751-AFE2-8642-0A77-250BF2C20B88}"/>
              </a:ext>
            </a:extLst>
          </p:cNvPr>
          <p:cNvPicPr>
            <a:picLocks noChangeAspect="1"/>
          </p:cNvPicPr>
          <p:nvPr/>
        </p:nvPicPr>
        <p:blipFill>
          <a:blip r:embed="rId4"/>
          <a:stretch>
            <a:fillRect/>
          </a:stretch>
        </p:blipFill>
        <p:spPr>
          <a:xfrm>
            <a:off x="4623539" y="3366781"/>
            <a:ext cx="4325194" cy="1331535"/>
          </a:xfrm>
          <a:prstGeom prst="rect">
            <a:avLst/>
          </a:prstGeom>
        </p:spPr>
      </p:pic>
    </p:spTree>
    <p:extLst>
      <p:ext uri="{BB962C8B-B14F-4D97-AF65-F5344CB8AC3E}">
        <p14:creationId xmlns:p14="http://schemas.microsoft.com/office/powerpoint/2010/main" val="1413934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0;p20">
            <a:extLst>
              <a:ext uri="{FF2B5EF4-FFF2-40B4-BE49-F238E27FC236}">
                <a16:creationId xmlns:a16="http://schemas.microsoft.com/office/drawing/2014/main" id="{609D5D02-E65D-0672-ACBE-21B2446A3D43}"/>
              </a:ext>
            </a:extLst>
          </p:cNvPr>
          <p:cNvSpPr txBox="1">
            <a:spLocks/>
          </p:cNvSpPr>
          <p:nvPr/>
        </p:nvSpPr>
        <p:spPr>
          <a:xfrm>
            <a:off x="377688" y="490187"/>
            <a:ext cx="8454612" cy="64020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r>
              <a:rPr lang="es-ES_tradnl" kern="1200" dirty="0">
                <a:solidFill>
                  <a:srgbClr val="304B72"/>
                </a:solidFill>
                <a:latin typeface="Avenir Book" panose="02000503020000020003" pitchFamily="2" charset="0"/>
                <a:ea typeface="+mn-ea"/>
                <a:cs typeface="+mn-cs"/>
              </a:rPr>
              <a:t>Archivos necesarios – GEOGRID.TBL</a:t>
            </a:r>
          </a:p>
        </p:txBody>
      </p:sp>
      <p:cxnSp>
        <p:nvCxnSpPr>
          <p:cNvPr id="5" name="Straight Connector 4">
            <a:extLst>
              <a:ext uri="{FF2B5EF4-FFF2-40B4-BE49-F238E27FC236}">
                <a16:creationId xmlns:a16="http://schemas.microsoft.com/office/drawing/2014/main" id="{BB8D66AA-76ED-AF76-2D10-6FB149382124}"/>
              </a:ext>
            </a:extLst>
          </p:cNvPr>
          <p:cNvCxnSpPr>
            <a:cxnSpLocks/>
          </p:cNvCxnSpPr>
          <p:nvPr/>
        </p:nvCxnSpPr>
        <p:spPr>
          <a:xfrm flipH="1">
            <a:off x="414779" y="260817"/>
            <a:ext cx="8417521" cy="0"/>
          </a:xfrm>
          <a:prstGeom prst="line">
            <a:avLst/>
          </a:prstGeom>
          <a:ln w="28575">
            <a:solidFill>
              <a:srgbClr val="304B7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35783F4-6837-EFFB-D8A6-66FE3E45B76C}"/>
              </a:ext>
            </a:extLst>
          </p:cNvPr>
          <p:cNvSpPr txBox="1"/>
          <p:nvPr/>
        </p:nvSpPr>
        <p:spPr>
          <a:xfrm>
            <a:off x="377688" y="1130389"/>
            <a:ext cx="8454612" cy="646331"/>
          </a:xfrm>
          <a:prstGeom prst="rect">
            <a:avLst/>
          </a:prstGeom>
          <a:noFill/>
        </p:spPr>
        <p:txBody>
          <a:bodyPr wrap="square">
            <a:spAutoFit/>
          </a:bodyPr>
          <a:lstStyle/>
          <a:p>
            <a:pPr algn="r"/>
            <a:r>
              <a:rPr lang="en-US" sz="1800" dirty="0"/>
              <a:t>The GEOGRID.TBL file is a text file that defines parameters of each of the data sets to be interpolated by geogrid (</a:t>
            </a:r>
            <a:r>
              <a:rPr lang="en-US" sz="1800" dirty="0">
                <a:highlight>
                  <a:srgbClr val="FFFF00"/>
                </a:highlight>
              </a:rPr>
              <a:t>Ver </a:t>
            </a:r>
            <a:r>
              <a:rPr lang="en-US" sz="1800" dirty="0" err="1">
                <a:highlight>
                  <a:srgbClr val="FFFF00"/>
                </a:highlight>
              </a:rPr>
              <a:t>Archivo</a:t>
            </a:r>
            <a:r>
              <a:rPr lang="en-US" sz="1800" dirty="0"/>
              <a:t>)</a:t>
            </a:r>
            <a:endParaRPr lang="en-CO" sz="1800" dirty="0"/>
          </a:p>
        </p:txBody>
      </p:sp>
      <p:sp>
        <p:nvSpPr>
          <p:cNvPr id="3" name="TextBox 2">
            <a:extLst>
              <a:ext uri="{FF2B5EF4-FFF2-40B4-BE49-F238E27FC236}">
                <a16:creationId xmlns:a16="http://schemas.microsoft.com/office/drawing/2014/main" id="{9BC05726-71DB-EF90-4694-8CAD2560CE0A}"/>
              </a:ext>
            </a:extLst>
          </p:cNvPr>
          <p:cNvSpPr txBox="1"/>
          <p:nvPr/>
        </p:nvSpPr>
        <p:spPr>
          <a:xfrm>
            <a:off x="363239" y="2056838"/>
            <a:ext cx="8417521" cy="2462213"/>
          </a:xfrm>
          <a:prstGeom prst="rect">
            <a:avLst/>
          </a:prstGeom>
          <a:noFill/>
        </p:spPr>
        <p:txBody>
          <a:bodyPr wrap="square">
            <a:spAutoFit/>
          </a:bodyPr>
          <a:lstStyle/>
          <a:p>
            <a:pPr marL="342900" indent="-342900">
              <a:buAutoNum type="arabicPeriod"/>
            </a:pPr>
            <a:r>
              <a:rPr lang="en-US" sz="1100" dirty="0">
                <a:solidFill>
                  <a:schemeClr val="tx1">
                    <a:lumMod val="65000"/>
                    <a:lumOff val="35000"/>
                  </a:schemeClr>
                </a:solidFill>
                <a:latin typeface="Avenir Book" panose="02000503020000020003" pitchFamily="2" charset="0"/>
              </a:rPr>
              <a:t>NAME : Name that will be assigned to the interpolated field upon output. </a:t>
            </a:r>
          </a:p>
          <a:p>
            <a:pPr marL="342900" indent="-342900">
              <a:buAutoNum type="arabicPeriod"/>
            </a:pPr>
            <a:r>
              <a:rPr lang="en-US" sz="1100" dirty="0">
                <a:solidFill>
                  <a:schemeClr val="tx1">
                    <a:lumMod val="65000"/>
                    <a:lumOff val="35000"/>
                  </a:schemeClr>
                </a:solidFill>
                <a:latin typeface="Avenir Book" panose="02000503020000020003" pitchFamily="2" charset="0"/>
              </a:rPr>
              <a:t>PRIORITY : An integer specifying the priority that the data source identified in the table section takes with respect to other sources of data for the same field. If a field has n sources of data, then there must be n separate table entries for the field, each of which must be given a unique value for priority in the range [1,n]. No default value. </a:t>
            </a:r>
          </a:p>
          <a:p>
            <a:pPr marL="342900" indent="-342900">
              <a:buFont typeface="Arial"/>
              <a:buAutoNum type="arabicPeriod"/>
            </a:pPr>
            <a:r>
              <a:rPr lang="en-US" sz="1100" dirty="0">
                <a:solidFill>
                  <a:schemeClr val="tx1">
                    <a:lumMod val="65000"/>
                    <a:lumOff val="35000"/>
                  </a:schemeClr>
                </a:solidFill>
                <a:latin typeface="Avenir Book" panose="02000503020000020003" pitchFamily="2" charset="0"/>
              </a:rPr>
              <a:t>REL_PATH : Path relative to the path given in the </a:t>
            </a:r>
            <a:r>
              <a:rPr lang="en-US" sz="1100" dirty="0" err="1">
                <a:solidFill>
                  <a:schemeClr val="tx1">
                    <a:lumMod val="65000"/>
                    <a:lumOff val="35000"/>
                  </a:schemeClr>
                </a:solidFill>
                <a:latin typeface="Avenir Book" panose="02000503020000020003" pitchFamily="2" charset="0"/>
              </a:rPr>
              <a:t>namelist</a:t>
            </a:r>
            <a:r>
              <a:rPr lang="en-US" sz="1100" dirty="0">
                <a:solidFill>
                  <a:schemeClr val="tx1">
                    <a:lumMod val="65000"/>
                    <a:lumOff val="35000"/>
                  </a:schemeClr>
                </a:solidFill>
                <a:latin typeface="Avenir Book" panose="02000503020000020003" pitchFamily="2" charset="0"/>
              </a:rPr>
              <a:t> variable </a:t>
            </a:r>
            <a:r>
              <a:rPr lang="en-US" sz="1100" b="1" dirty="0" err="1">
                <a:solidFill>
                  <a:schemeClr val="tx1">
                    <a:lumMod val="65000"/>
                    <a:lumOff val="35000"/>
                  </a:schemeClr>
                </a:solidFill>
                <a:latin typeface="Avenir Book" panose="02000503020000020003" pitchFamily="2" charset="0"/>
              </a:rPr>
              <a:t>geog_data_path</a:t>
            </a:r>
            <a:r>
              <a:rPr lang="en-US" sz="1100" dirty="0">
                <a:solidFill>
                  <a:schemeClr val="tx1">
                    <a:lumMod val="65000"/>
                    <a:lumOff val="35000"/>
                  </a:schemeClr>
                </a:solidFill>
                <a:latin typeface="Avenir Book" panose="02000503020000020003" pitchFamily="2" charset="0"/>
              </a:rPr>
              <a:t>. </a:t>
            </a:r>
          </a:p>
          <a:p>
            <a:pPr marL="342900" indent="-342900">
              <a:buFont typeface="Arial"/>
              <a:buAutoNum type="arabicPeriod"/>
            </a:pPr>
            <a:r>
              <a:rPr lang="en-US" sz="1100" dirty="0">
                <a:solidFill>
                  <a:schemeClr val="tx1">
                    <a:lumMod val="65000"/>
                    <a:lumOff val="35000"/>
                  </a:schemeClr>
                </a:solidFill>
                <a:latin typeface="Avenir Book" panose="02000503020000020003" pitchFamily="2" charset="0"/>
              </a:rPr>
              <a:t>MASKED : Either land or water, indicating that the field is not valid at land or water points, respectively. </a:t>
            </a:r>
          </a:p>
          <a:p>
            <a:pPr marL="342900" indent="-342900">
              <a:buFont typeface="Arial"/>
              <a:buAutoNum type="arabicPeriod"/>
            </a:pPr>
            <a:r>
              <a:rPr lang="en-US" sz="1100" dirty="0">
                <a:solidFill>
                  <a:schemeClr val="tx1">
                    <a:lumMod val="65000"/>
                    <a:lumOff val="35000"/>
                  </a:schemeClr>
                </a:solidFill>
                <a:latin typeface="Avenir Book" panose="02000503020000020003" pitchFamily="2" charset="0"/>
              </a:rPr>
              <a:t>FILL_MISSING : A real value used to fill in any missing or masked grid points in the interpolated field. </a:t>
            </a:r>
          </a:p>
          <a:p>
            <a:pPr marL="342900" indent="-342900">
              <a:buAutoNum type="arabicPeriod"/>
            </a:pPr>
            <a:r>
              <a:rPr lang="en-US" sz="1100" dirty="0">
                <a:solidFill>
                  <a:schemeClr val="tx1">
                    <a:lumMod val="65000"/>
                    <a:lumOff val="35000"/>
                  </a:schemeClr>
                </a:solidFill>
                <a:latin typeface="Avenir Book" panose="02000503020000020003" pitchFamily="2" charset="0"/>
              </a:rPr>
              <a:t>INTERP_OPTION : The names of interpolation methods to be used when horizontally interpolating the field. </a:t>
            </a:r>
          </a:p>
          <a:p>
            <a:pPr lvl="2"/>
            <a:r>
              <a:rPr lang="en-US" sz="1100" dirty="0">
                <a:solidFill>
                  <a:schemeClr val="tx1">
                    <a:lumMod val="65000"/>
                    <a:lumOff val="35000"/>
                  </a:schemeClr>
                </a:solidFill>
                <a:latin typeface="Avenir Book" panose="02000503020000020003" pitchFamily="2" charset="0"/>
              </a:rPr>
              <a:t>	average_4pt, </a:t>
            </a:r>
          </a:p>
          <a:p>
            <a:pPr lvl="2"/>
            <a:r>
              <a:rPr lang="en-US" sz="1100" dirty="0">
                <a:solidFill>
                  <a:schemeClr val="tx1">
                    <a:lumMod val="65000"/>
                    <a:lumOff val="35000"/>
                  </a:schemeClr>
                </a:solidFill>
                <a:latin typeface="Avenir Book" panose="02000503020000020003" pitchFamily="2" charset="0"/>
              </a:rPr>
              <a:t>	average_16pt, </a:t>
            </a:r>
          </a:p>
          <a:p>
            <a:pPr lvl="2"/>
            <a:r>
              <a:rPr lang="en-US" sz="1100" dirty="0">
                <a:solidFill>
                  <a:schemeClr val="tx1">
                    <a:lumMod val="65000"/>
                    <a:lumOff val="35000"/>
                  </a:schemeClr>
                </a:solidFill>
                <a:latin typeface="Avenir Book" panose="02000503020000020003" pitchFamily="2" charset="0"/>
              </a:rPr>
              <a:t>	wt_average_4pt, </a:t>
            </a:r>
          </a:p>
          <a:p>
            <a:pPr lvl="2"/>
            <a:r>
              <a:rPr lang="en-US" sz="1100" dirty="0">
                <a:solidFill>
                  <a:schemeClr val="tx1">
                    <a:lumMod val="65000"/>
                    <a:lumOff val="35000"/>
                  </a:schemeClr>
                </a:solidFill>
                <a:latin typeface="Avenir Book" panose="02000503020000020003" pitchFamily="2" charset="0"/>
              </a:rPr>
              <a:t>	wt_average_16pt, </a:t>
            </a:r>
          </a:p>
          <a:p>
            <a:pPr lvl="2"/>
            <a:r>
              <a:rPr lang="en-US" sz="1100" dirty="0">
                <a:solidFill>
                  <a:schemeClr val="tx1">
                    <a:lumMod val="65000"/>
                    <a:lumOff val="35000"/>
                  </a:schemeClr>
                </a:solidFill>
                <a:latin typeface="Avenir Book" panose="02000503020000020003" pitchFamily="2" charset="0"/>
              </a:rPr>
              <a:t>	</a:t>
            </a:r>
            <a:r>
              <a:rPr lang="en-US" sz="1100" dirty="0" err="1">
                <a:solidFill>
                  <a:schemeClr val="tx1">
                    <a:lumMod val="65000"/>
                    <a:lumOff val="35000"/>
                  </a:schemeClr>
                </a:solidFill>
                <a:latin typeface="Avenir Book" panose="02000503020000020003" pitchFamily="2" charset="0"/>
              </a:rPr>
              <a:t>nearest_neighbor</a:t>
            </a:r>
            <a:r>
              <a:rPr lang="en-US" sz="1100" dirty="0">
                <a:solidFill>
                  <a:schemeClr val="tx1">
                    <a:lumMod val="65000"/>
                    <a:lumOff val="35000"/>
                  </a:schemeClr>
                </a:solidFill>
                <a:latin typeface="Avenir Book" panose="02000503020000020003" pitchFamily="2" charset="0"/>
              </a:rPr>
              <a:t>, </a:t>
            </a:r>
          </a:p>
          <a:p>
            <a:pPr lvl="2"/>
            <a:r>
              <a:rPr lang="en-US" sz="1100" dirty="0">
                <a:solidFill>
                  <a:schemeClr val="tx1">
                    <a:lumMod val="65000"/>
                    <a:lumOff val="35000"/>
                  </a:schemeClr>
                </a:solidFill>
                <a:latin typeface="Avenir Book" panose="02000503020000020003" pitchFamily="2" charset="0"/>
              </a:rPr>
              <a:t>	</a:t>
            </a:r>
            <a:r>
              <a:rPr lang="en-US" sz="1100" dirty="0" err="1">
                <a:solidFill>
                  <a:schemeClr val="tx1">
                    <a:lumMod val="65000"/>
                    <a:lumOff val="35000"/>
                  </a:schemeClr>
                </a:solidFill>
                <a:latin typeface="Avenir Book" panose="02000503020000020003" pitchFamily="2" charset="0"/>
              </a:rPr>
              <a:t>four_pt</a:t>
            </a:r>
            <a:r>
              <a:rPr lang="en-US" sz="1100" dirty="0">
                <a:solidFill>
                  <a:schemeClr val="tx1">
                    <a:lumMod val="65000"/>
                    <a:lumOff val="35000"/>
                  </a:schemeClr>
                </a:solidFill>
                <a:latin typeface="Avenir Book" panose="02000503020000020003" pitchFamily="2" charset="0"/>
              </a:rPr>
              <a:t>, </a:t>
            </a:r>
            <a:r>
              <a:rPr lang="en-US" sz="1100" dirty="0" err="1">
                <a:solidFill>
                  <a:schemeClr val="tx1">
                    <a:lumMod val="65000"/>
                    <a:lumOff val="35000"/>
                  </a:schemeClr>
                </a:solidFill>
                <a:latin typeface="Avenir Book" panose="02000503020000020003" pitchFamily="2" charset="0"/>
              </a:rPr>
              <a:t>sixteen_pt</a:t>
            </a:r>
            <a:r>
              <a:rPr lang="en-US" sz="1100" dirty="0">
                <a:solidFill>
                  <a:schemeClr val="tx1">
                    <a:lumMod val="65000"/>
                    <a:lumOff val="35000"/>
                  </a:schemeClr>
                </a:solidFill>
                <a:latin typeface="Avenir Book" panose="02000503020000020003" pitchFamily="2" charset="0"/>
              </a:rPr>
              <a:t>,</a:t>
            </a:r>
          </a:p>
        </p:txBody>
      </p:sp>
    </p:spTree>
    <p:extLst>
      <p:ext uri="{BB962C8B-B14F-4D97-AF65-F5344CB8AC3E}">
        <p14:creationId xmlns:p14="http://schemas.microsoft.com/office/powerpoint/2010/main" val="2309656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0;p20">
            <a:extLst>
              <a:ext uri="{FF2B5EF4-FFF2-40B4-BE49-F238E27FC236}">
                <a16:creationId xmlns:a16="http://schemas.microsoft.com/office/drawing/2014/main" id="{2DA7AFC0-2116-490C-FF29-A2DA929D316A}"/>
              </a:ext>
            </a:extLst>
          </p:cNvPr>
          <p:cNvSpPr txBox="1">
            <a:spLocks/>
          </p:cNvSpPr>
          <p:nvPr/>
        </p:nvSpPr>
        <p:spPr>
          <a:xfrm>
            <a:off x="311700" y="410471"/>
            <a:ext cx="8520600" cy="64020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kern="1200" dirty="0">
                <a:solidFill>
                  <a:srgbClr val="304B72"/>
                </a:solidFill>
                <a:latin typeface="Avenir Book" panose="02000503020000020003" pitchFamily="2" charset="0"/>
                <a:ea typeface="+mn-ea"/>
                <a:cs typeface="+mn-cs"/>
              </a:rPr>
              <a:t>How to create a WRF Domain </a:t>
            </a:r>
            <a:endParaRPr lang="es-ES_tradnl" kern="1200" dirty="0">
              <a:solidFill>
                <a:srgbClr val="304B72"/>
              </a:solidFill>
              <a:latin typeface="Avenir Book" panose="02000503020000020003" pitchFamily="2" charset="0"/>
              <a:ea typeface="+mn-ea"/>
              <a:cs typeface="+mn-cs"/>
            </a:endParaRPr>
          </a:p>
        </p:txBody>
      </p:sp>
      <p:cxnSp>
        <p:nvCxnSpPr>
          <p:cNvPr id="5" name="Straight Connector 4">
            <a:extLst>
              <a:ext uri="{FF2B5EF4-FFF2-40B4-BE49-F238E27FC236}">
                <a16:creationId xmlns:a16="http://schemas.microsoft.com/office/drawing/2014/main" id="{3E422AA4-F87C-DAE8-AC69-EC0183AB13F5}"/>
              </a:ext>
            </a:extLst>
          </p:cNvPr>
          <p:cNvCxnSpPr>
            <a:cxnSpLocks/>
          </p:cNvCxnSpPr>
          <p:nvPr/>
        </p:nvCxnSpPr>
        <p:spPr>
          <a:xfrm flipH="1">
            <a:off x="414779" y="260817"/>
            <a:ext cx="8417521" cy="0"/>
          </a:xfrm>
          <a:prstGeom prst="line">
            <a:avLst/>
          </a:prstGeom>
          <a:ln w="28575">
            <a:solidFill>
              <a:srgbClr val="304B7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168BB30-CCA6-6328-CF71-3B849F3021FC}"/>
              </a:ext>
            </a:extLst>
          </p:cNvPr>
          <p:cNvSpPr txBox="1"/>
          <p:nvPr/>
        </p:nvSpPr>
        <p:spPr>
          <a:xfrm>
            <a:off x="4230093" y="1200327"/>
            <a:ext cx="4691136" cy="3416320"/>
          </a:xfrm>
          <a:prstGeom prst="rect">
            <a:avLst/>
          </a:prstGeom>
          <a:noFill/>
        </p:spPr>
        <p:txBody>
          <a:bodyPr wrap="square">
            <a:spAutoFit/>
          </a:bodyPr>
          <a:lstStyle/>
          <a:p>
            <a:pPr marL="171450" indent="-171450" algn="just">
              <a:buFont typeface="Arial" panose="020B0604020202020204" pitchFamily="34" charset="0"/>
              <a:buChar char="•"/>
            </a:pPr>
            <a:r>
              <a:rPr lang="en-US" sz="1200" b="1" dirty="0" err="1">
                <a:latin typeface="Avenir Book" panose="02000503020000020003" pitchFamily="2" charset="0"/>
              </a:rPr>
              <a:t>parent_id</a:t>
            </a:r>
            <a:r>
              <a:rPr lang="en-US" sz="1200" dirty="0">
                <a:solidFill>
                  <a:schemeClr val="tx1">
                    <a:lumMod val="65000"/>
                    <a:lumOff val="35000"/>
                  </a:schemeClr>
                </a:solidFill>
                <a:latin typeface="Avenir Book" panose="02000503020000020003" pitchFamily="2" charset="0"/>
              </a:rPr>
              <a:t>: A list of MAX_DOM integers specifying, for each nest, the domain number of the nest’s parent.</a:t>
            </a:r>
          </a:p>
          <a:p>
            <a:pPr marL="171450" indent="-171450" algn="just">
              <a:buFont typeface="Arial" panose="020B0604020202020204" pitchFamily="34" charset="0"/>
              <a:buChar char="•"/>
            </a:pPr>
            <a:r>
              <a:rPr lang="en-US" sz="1200" b="1" dirty="0" err="1">
                <a:latin typeface="Avenir Book" panose="02000503020000020003" pitchFamily="2" charset="0"/>
              </a:rPr>
              <a:t>parent_grid_ratio</a:t>
            </a:r>
            <a:r>
              <a:rPr lang="en-US" sz="1200" dirty="0"/>
              <a:t>: </a:t>
            </a:r>
            <a:r>
              <a:rPr lang="en-US" sz="1200" dirty="0">
                <a:solidFill>
                  <a:schemeClr val="tx1">
                    <a:lumMod val="65000"/>
                    <a:lumOff val="35000"/>
                  </a:schemeClr>
                </a:solidFill>
                <a:latin typeface="Avenir Book" panose="02000503020000020003" pitchFamily="2" charset="0"/>
              </a:rPr>
              <a:t>A list of MAX_DOM integers specifying, for each nest, the nesting ratio relative to the domain’s parent.</a:t>
            </a:r>
            <a:endParaRPr lang="en-US" sz="1200" b="1" dirty="0">
              <a:latin typeface="Avenir Book" panose="02000503020000020003" pitchFamily="2" charset="0"/>
            </a:endParaRPr>
          </a:p>
          <a:p>
            <a:pPr marL="171450" indent="-171450" algn="just">
              <a:buFont typeface="Arial" panose="020B0604020202020204" pitchFamily="34" charset="0"/>
              <a:buChar char="•"/>
            </a:pPr>
            <a:r>
              <a:rPr lang="en-US" sz="1200" b="1" dirty="0" err="1">
                <a:latin typeface="Avenir Book" panose="02000503020000020003" pitchFamily="2" charset="0"/>
              </a:rPr>
              <a:t>e_we</a:t>
            </a:r>
            <a:r>
              <a:rPr lang="en-US" sz="1200" b="1" dirty="0">
                <a:latin typeface="Avenir Book" panose="02000503020000020003" pitchFamily="2" charset="0"/>
              </a:rPr>
              <a:t> : </a:t>
            </a:r>
            <a:r>
              <a:rPr lang="en-US" sz="1200" dirty="0">
                <a:solidFill>
                  <a:schemeClr val="tx1">
                    <a:lumMod val="65000"/>
                    <a:lumOff val="35000"/>
                  </a:schemeClr>
                </a:solidFill>
                <a:latin typeface="Avenir Book" panose="02000503020000020003" pitchFamily="2" charset="0"/>
              </a:rPr>
              <a:t>A list of MAX_DOM integers specifying, for each nest, the nest’s full </a:t>
            </a:r>
            <a:r>
              <a:rPr lang="en-US" sz="1200" dirty="0" err="1">
                <a:solidFill>
                  <a:schemeClr val="tx1">
                    <a:lumMod val="65000"/>
                    <a:lumOff val="35000"/>
                  </a:schemeClr>
                </a:solidFill>
                <a:latin typeface="Avenir Book" panose="02000503020000020003" pitchFamily="2" charset="0"/>
              </a:rPr>
              <a:t>westeast</a:t>
            </a:r>
            <a:r>
              <a:rPr lang="en-US" sz="1200" dirty="0">
                <a:solidFill>
                  <a:schemeClr val="tx1">
                    <a:lumMod val="65000"/>
                    <a:lumOff val="35000"/>
                  </a:schemeClr>
                </a:solidFill>
                <a:latin typeface="Avenir Book" panose="02000503020000020003" pitchFamily="2" charset="0"/>
              </a:rPr>
              <a:t> dimension. For nested domains, </a:t>
            </a:r>
            <a:r>
              <a:rPr lang="en-US" sz="1200" dirty="0" err="1">
                <a:solidFill>
                  <a:schemeClr val="tx1">
                    <a:lumMod val="65000"/>
                    <a:lumOff val="35000"/>
                  </a:schemeClr>
                </a:solidFill>
                <a:latin typeface="Avenir Book" panose="02000503020000020003" pitchFamily="2" charset="0"/>
              </a:rPr>
              <a:t>e_we</a:t>
            </a:r>
            <a:r>
              <a:rPr lang="en-US" sz="1200" dirty="0">
                <a:solidFill>
                  <a:schemeClr val="tx1">
                    <a:lumMod val="65000"/>
                    <a:lumOff val="35000"/>
                  </a:schemeClr>
                </a:solidFill>
                <a:latin typeface="Avenir Book" panose="02000503020000020003" pitchFamily="2" charset="0"/>
              </a:rPr>
              <a:t> must be one greater than an integer multiple of the nest's </a:t>
            </a:r>
            <a:r>
              <a:rPr lang="en-US" sz="1200" dirty="0" err="1">
                <a:solidFill>
                  <a:schemeClr val="tx1">
                    <a:lumMod val="65000"/>
                    <a:lumOff val="35000"/>
                  </a:schemeClr>
                </a:solidFill>
                <a:latin typeface="Avenir Book" panose="02000503020000020003" pitchFamily="2" charset="0"/>
              </a:rPr>
              <a:t>parent_grid_ratio</a:t>
            </a:r>
            <a:r>
              <a:rPr lang="en-US" sz="1200" dirty="0">
                <a:solidFill>
                  <a:schemeClr val="tx1">
                    <a:lumMod val="65000"/>
                    <a:lumOff val="35000"/>
                  </a:schemeClr>
                </a:solidFill>
                <a:latin typeface="Avenir Book" panose="02000503020000020003" pitchFamily="2" charset="0"/>
              </a:rPr>
              <a:t>.</a:t>
            </a:r>
          </a:p>
          <a:p>
            <a:pPr marL="171450" indent="-171450" algn="just">
              <a:buFont typeface="Arial" panose="020B0604020202020204" pitchFamily="34" charset="0"/>
              <a:buChar char="•"/>
            </a:pPr>
            <a:r>
              <a:rPr lang="en-US" sz="1200" b="1" dirty="0" err="1">
                <a:latin typeface="Avenir Book" panose="02000503020000020003" pitchFamily="2" charset="0"/>
              </a:rPr>
              <a:t>e_sn</a:t>
            </a:r>
            <a:r>
              <a:rPr lang="en-US" sz="1200" b="1" dirty="0">
                <a:latin typeface="Avenir Book" panose="02000503020000020003" pitchFamily="2" charset="0"/>
              </a:rPr>
              <a:t>: </a:t>
            </a:r>
            <a:r>
              <a:rPr lang="en-US" sz="1200" dirty="0">
                <a:solidFill>
                  <a:schemeClr val="tx1">
                    <a:lumMod val="65000"/>
                    <a:lumOff val="35000"/>
                  </a:schemeClr>
                </a:solidFill>
                <a:latin typeface="Avenir Book" panose="02000503020000020003" pitchFamily="2" charset="0"/>
              </a:rPr>
              <a:t>A list of MAX_DOM integers specifying, for each nest, the nest’s full </a:t>
            </a:r>
            <a:r>
              <a:rPr lang="en-US" sz="1200" dirty="0" err="1">
                <a:solidFill>
                  <a:schemeClr val="tx1">
                    <a:lumMod val="65000"/>
                    <a:lumOff val="35000"/>
                  </a:schemeClr>
                </a:solidFill>
                <a:latin typeface="Avenir Book" panose="02000503020000020003" pitchFamily="2" charset="0"/>
              </a:rPr>
              <a:t>southnorth</a:t>
            </a:r>
            <a:r>
              <a:rPr lang="en-US" sz="1200" dirty="0">
                <a:solidFill>
                  <a:schemeClr val="tx1">
                    <a:lumMod val="65000"/>
                    <a:lumOff val="35000"/>
                  </a:schemeClr>
                </a:solidFill>
                <a:latin typeface="Avenir Book" panose="02000503020000020003" pitchFamily="2" charset="0"/>
              </a:rPr>
              <a:t> dimension. For nested domains, </a:t>
            </a:r>
            <a:r>
              <a:rPr lang="en-US" sz="1200" dirty="0" err="1">
                <a:solidFill>
                  <a:schemeClr val="tx1">
                    <a:lumMod val="65000"/>
                    <a:lumOff val="35000"/>
                  </a:schemeClr>
                </a:solidFill>
                <a:latin typeface="Avenir Book" panose="02000503020000020003" pitchFamily="2" charset="0"/>
              </a:rPr>
              <a:t>e_sn</a:t>
            </a:r>
            <a:r>
              <a:rPr lang="en-US" sz="1200" dirty="0">
                <a:solidFill>
                  <a:schemeClr val="tx1">
                    <a:lumMod val="65000"/>
                    <a:lumOff val="35000"/>
                  </a:schemeClr>
                </a:solidFill>
                <a:latin typeface="Avenir Book" panose="02000503020000020003" pitchFamily="2" charset="0"/>
              </a:rPr>
              <a:t> must be one greater than an integer multiple of the nest's </a:t>
            </a:r>
            <a:r>
              <a:rPr lang="en-US" sz="1200" dirty="0" err="1">
                <a:solidFill>
                  <a:schemeClr val="tx1">
                    <a:lumMod val="65000"/>
                    <a:lumOff val="35000"/>
                  </a:schemeClr>
                </a:solidFill>
                <a:latin typeface="Avenir Book" panose="02000503020000020003" pitchFamily="2" charset="0"/>
              </a:rPr>
              <a:t>parent_grid_ratio</a:t>
            </a:r>
            <a:r>
              <a:rPr lang="en-US" sz="1200" dirty="0">
                <a:solidFill>
                  <a:schemeClr val="tx1">
                    <a:lumMod val="65000"/>
                    <a:lumOff val="35000"/>
                  </a:schemeClr>
                </a:solidFill>
                <a:latin typeface="Avenir Book" panose="02000503020000020003" pitchFamily="2" charset="0"/>
              </a:rPr>
              <a:t>.</a:t>
            </a:r>
            <a:endParaRPr lang="en-US" sz="1200" b="1" dirty="0">
              <a:latin typeface="Avenir Book" panose="02000503020000020003" pitchFamily="2" charset="0"/>
            </a:endParaRPr>
          </a:p>
          <a:p>
            <a:pPr marL="171450" indent="-171450" algn="just">
              <a:buFont typeface="Arial" panose="020B0604020202020204" pitchFamily="34" charset="0"/>
              <a:buChar char="•"/>
            </a:pPr>
            <a:r>
              <a:rPr lang="en-US" sz="1200" b="1" dirty="0" err="1">
                <a:latin typeface="Avenir Book" panose="02000503020000020003" pitchFamily="2" charset="0"/>
              </a:rPr>
              <a:t>ref_lat</a:t>
            </a:r>
            <a:r>
              <a:rPr lang="en-US" sz="1200" b="1" dirty="0">
                <a:latin typeface="Avenir Book" panose="02000503020000020003" pitchFamily="2" charset="0"/>
              </a:rPr>
              <a:t>, </a:t>
            </a:r>
            <a:r>
              <a:rPr lang="en-US" sz="1200" b="1" dirty="0" err="1">
                <a:latin typeface="Avenir Book" panose="02000503020000020003" pitchFamily="2" charset="0"/>
              </a:rPr>
              <a:t>ref_lon</a:t>
            </a:r>
            <a:r>
              <a:rPr lang="en-US" sz="1200" b="1" dirty="0">
                <a:latin typeface="Avenir Book" panose="02000503020000020003" pitchFamily="2" charset="0"/>
              </a:rPr>
              <a:t>: </a:t>
            </a:r>
            <a:r>
              <a:rPr lang="en-US" sz="1200" dirty="0">
                <a:solidFill>
                  <a:schemeClr val="tx1">
                    <a:lumMod val="65000"/>
                    <a:lumOff val="35000"/>
                  </a:schemeClr>
                </a:solidFill>
                <a:latin typeface="Avenir Book" panose="02000503020000020003" pitchFamily="2" charset="0"/>
              </a:rPr>
              <a:t>Latitude and Longitude of the domain center. </a:t>
            </a:r>
          </a:p>
          <a:p>
            <a:pPr marL="171450" indent="-171450" algn="just">
              <a:buFont typeface="Arial" panose="020B0604020202020204" pitchFamily="34" charset="0"/>
              <a:buChar char="•"/>
            </a:pPr>
            <a:r>
              <a:rPr lang="en-US" sz="1200" b="1" dirty="0">
                <a:latin typeface="Avenir Book" panose="02000503020000020003" pitchFamily="2" charset="0"/>
              </a:rPr>
              <a:t>dx, </a:t>
            </a:r>
            <a:r>
              <a:rPr lang="en-US" sz="1200" b="1" dirty="0" err="1">
                <a:latin typeface="Avenir Book" panose="02000503020000020003" pitchFamily="2" charset="0"/>
              </a:rPr>
              <a:t>dy</a:t>
            </a:r>
            <a:r>
              <a:rPr lang="en-US" sz="1200" b="1" dirty="0">
                <a:latin typeface="Avenir Book" panose="02000503020000020003" pitchFamily="2" charset="0"/>
              </a:rPr>
              <a:t>:</a:t>
            </a:r>
            <a:r>
              <a:rPr lang="en-US" sz="1200" dirty="0">
                <a:solidFill>
                  <a:schemeClr val="tx1">
                    <a:lumMod val="65000"/>
                    <a:lumOff val="35000"/>
                  </a:schemeClr>
                </a:solidFill>
                <a:latin typeface="Avenir Book" panose="02000503020000020003" pitchFamily="2" charset="0"/>
              </a:rPr>
              <a:t> Spatial resolution.</a:t>
            </a:r>
          </a:p>
          <a:p>
            <a:pPr marL="171450" indent="-171450" algn="just">
              <a:buFont typeface="Arial" panose="020B0604020202020204" pitchFamily="34" charset="0"/>
              <a:buChar char="•"/>
            </a:pPr>
            <a:r>
              <a:rPr lang="en-US" sz="1200" b="1" dirty="0" err="1">
                <a:latin typeface="Avenir Book" panose="02000503020000020003" pitchFamily="2" charset="0"/>
              </a:rPr>
              <a:t>i_parent_start</a:t>
            </a:r>
            <a:r>
              <a:rPr lang="en-US" sz="1200" b="1" dirty="0">
                <a:latin typeface="Avenir Book" panose="02000503020000020003" pitchFamily="2" charset="0"/>
              </a:rPr>
              <a:t> : </a:t>
            </a:r>
            <a:r>
              <a:rPr lang="en-US" sz="1200" dirty="0">
                <a:solidFill>
                  <a:schemeClr val="tx1">
                    <a:lumMod val="65000"/>
                    <a:lumOff val="35000"/>
                  </a:schemeClr>
                </a:solidFill>
                <a:latin typeface="Avenir Book" panose="02000503020000020003" pitchFamily="2" charset="0"/>
              </a:rPr>
              <a:t>A list of MAX_DOM integers specifying, for each nest, the </a:t>
            </a:r>
            <a:r>
              <a:rPr lang="en-US" sz="1200" dirty="0" err="1">
                <a:solidFill>
                  <a:schemeClr val="tx1">
                    <a:lumMod val="65000"/>
                    <a:lumOff val="35000"/>
                  </a:schemeClr>
                </a:solidFill>
                <a:latin typeface="Avenir Book" panose="02000503020000020003" pitchFamily="2" charset="0"/>
              </a:rPr>
              <a:t>xcoordinate</a:t>
            </a:r>
            <a:r>
              <a:rPr lang="en-US" sz="1200" dirty="0">
                <a:solidFill>
                  <a:schemeClr val="tx1">
                    <a:lumMod val="65000"/>
                    <a:lumOff val="35000"/>
                  </a:schemeClr>
                </a:solidFill>
                <a:latin typeface="Avenir Book" panose="02000503020000020003" pitchFamily="2" charset="0"/>
              </a:rPr>
              <a:t> of the lower-left corner.</a:t>
            </a:r>
          </a:p>
          <a:p>
            <a:pPr marL="171450" indent="-171450" algn="just">
              <a:buFont typeface="Arial" panose="020B0604020202020204" pitchFamily="34" charset="0"/>
              <a:buChar char="•"/>
            </a:pPr>
            <a:r>
              <a:rPr lang="en-US" sz="1200" b="1" dirty="0" err="1">
                <a:latin typeface="Avenir Book" panose="02000503020000020003" pitchFamily="2" charset="0"/>
              </a:rPr>
              <a:t>j_parent_start</a:t>
            </a:r>
            <a:r>
              <a:rPr lang="en-US" sz="1200" b="1" dirty="0">
                <a:latin typeface="Avenir Book" panose="02000503020000020003" pitchFamily="2" charset="0"/>
              </a:rPr>
              <a:t>: </a:t>
            </a:r>
            <a:r>
              <a:rPr lang="en-US" sz="1200" dirty="0">
                <a:solidFill>
                  <a:schemeClr val="tx1">
                    <a:lumMod val="65000"/>
                    <a:lumOff val="35000"/>
                  </a:schemeClr>
                </a:solidFill>
                <a:latin typeface="Avenir Book" panose="02000503020000020003" pitchFamily="2" charset="0"/>
              </a:rPr>
              <a:t>A list of MAX_DOM integers specifying, for each nest, the </a:t>
            </a:r>
            <a:r>
              <a:rPr lang="en-US" sz="1200" dirty="0" err="1">
                <a:solidFill>
                  <a:schemeClr val="tx1">
                    <a:lumMod val="65000"/>
                    <a:lumOff val="35000"/>
                  </a:schemeClr>
                </a:solidFill>
                <a:latin typeface="Avenir Book" panose="02000503020000020003" pitchFamily="2" charset="0"/>
              </a:rPr>
              <a:t>ycoordinate</a:t>
            </a:r>
            <a:r>
              <a:rPr lang="en-US" sz="1200" dirty="0">
                <a:solidFill>
                  <a:schemeClr val="tx1">
                    <a:lumMod val="65000"/>
                    <a:lumOff val="35000"/>
                  </a:schemeClr>
                </a:solidFill>
                <a:latin typeface="Avenir Book" panose="02000503020000020003" pitchFamily="2" charset="0"/>
              </a:rPr>
              <a:t> of the lower-left corner </a:t>
            </a:r>
          </a:p>
        </p:txBody>
      </p:sp>
      <p:pic>
        <p:nvPicPr>
          <p:cNvPr id="2" name="Picture 1">
            <a:extLst>
              <a:ext uri="{FF2B5EF4-FFF2-40B4-BE49-F238E27FC236}">
                <a16:creationId xmlns:a16="http://schemas.microsoft.com/office/drawing/2014/main" id="{6F03A665-2883-F893-E4C3-DB4459CCDEDF}"/>
              </a:ext>
            </a:extLst>
          </p:cNvPr>
          <p:cNvPicPr>
            <a:picLocks noChangeAspect="1"/>
          </p:cNvPicPr>
          <p:nvPr/>
        </p:nvPicPr>
        <p:blipFill rotWithShape="1">
          <a:blip r:embed="rId2"/>
          <a:srcRect t="21505" b="28057"/>
          <a:stretch/>
        </p:blipFill>
        <p:spPr>
          <a:xfrm>
            <a:off x="63452" y="2089480"/>
            <a:ext cx="4166641" cy="1952543"/>
          </a:xfrm>
          <a:prstGeom prst="rect">
            <a:avLst/>
          </a:prstGeom>
        </p:spPr>
      </p:pic>
    </p:spTree>
    <p:extLst>
      <p:ext uri="{BB962C8B-B14F-4D97-AF65-F5344CB8AC3E}">
        <p14:creationId xmlns:p14="http://schemas.microsoft.com/office/powerpoint/2010/main" val="471967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CF537CC-8FB1-58AF-6427-5CB2B4F2B047}"/>
              </a:ext>
            </a:extLst>
          </p:cNvPr>
          <p:cNvPicPr>
            <a:picLocks noChangeAspect="1"/>
          </p:cNvPicPr>
          <p:nvPr/>
        </p:nvPicPr>
        <p:blipFill>
          <a:blip r:embed="rId2"/>
          <a:stretch>
            <a:fillRect/>
          </a:stretch>
        </p:blipFill>
        <p:spPr>
          <a:xfrm>
            <a:off x="1964372" y="1106356"/>
            <a:ext cx="4807944" cy="3649625"/>
          </a:xfrm>
          <a:prstGeom prst="rect">
            <a:avLst/>
          </a:prstGeom>
        </p:spPr>
      </p:pic>
      <p:sp>
        <p:nvSpPr>
          <p:cNvPr id="4" name="Google Shape;100;p20">
            <a:extLst>
              <a:ext uri="{FF2B5EF4-FFF2-40B4-BE49-F238E27FC236}">
                <a16:creationId xmlns:a16="http://schemas.microsoft.com/office/drawing/2014/main" id="{2DA7AFC0-2116-490C-FF29-A2DA929D316A}"/>
              </a:ext>
            </a:extLst>
          </p:cNvPr>
          <p:cNvSpPr txBox="1">
            <a:spLocks/>
          </p:cNvSpPr>
          <p:nvPr/>
        </p:nvSpPr>
        <p:spPr>
          <a:xfrm>
            <a:off x="311700" y="363486"/>
            <a:ext cx="8520600" cy="64020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kern="1200" dirty="0">
                <a:solidFill>
                  <a:srgbClr val="304B72"/>
                </a:solidFill>
                <a:latin typeface="Avenir Book" panose="02000503020000020003" pitchFamily="2" charset="0"/>
                <a:ea typeface="+mn-ea"/>
                <a:cs typeface="+mn-cs"/>
              </a:rPr>
              <a:t>How to create a WRF Domain ?  </a:t>
            </a:r>
            <a:endParaRPr lang="es-ES_tradnl" kern="1200" dirty="0">
              <a:solidFill>
                <a:srgbClr val="304B72"/>
              </a:solidFill>
              <a:latin typeface="Avenir Book" panose="02000503020000020003" pitchFamily="2" charset="0"/>
              <a:ea typeface="+mn-ea"/>
              <a:cs typeface="+mn-cs"/>
            </a:endParaRPr>
          </a:p>
        </p:txBody>
      </p:sp>
      <p:cxnSp>
        <p:nvCxnSpPr>
          <p:cNvPr id="5" name="Straight Connector 4">
            <a:extLst>
              <a:ext uri="{FF2B5EF4-FFF2-40B4-BE49-F238E27FC236}">
                <a16:creationId xmlns:a16="http://schemas.microsoft.com/office/drawing/2014/main" id="{3E422AA4-F87C-DAE8-AC69-EC0183AB13F5}"/>
              </a:ext>
            </a:extLst>
          </p:cNvPr>
          <p:cNvCxnSpPr>
            <a:cxnSpLocks/>
          </p:cNvCxnSpPr>
          <p:nvPr/>
        </p:nvCxnSpPr>
        <p:spPr>
          <a:xfrm flipH="1">
            <a:off x="414779" y="260817"/>
            <a:ext cx="8417521" cy="0"/>
          </a:xfrm>
          <a:prstGeom prst="line">
            <a:avLst/>
          </a:prstGeom>
          <a:ln w="28575">
            <a:solidFill>
              <a:srgbClr val="304B7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C53D8EB-9D4A-FE31-3BA0-192AE06DF703}"/>
              </a:ext>
            </a:extLst>
          </p:cNvPr>
          <p:cNvSpPr/>
          <p:nvPr/>
        </p:nvSpPr>
        <p:spPr>
          <a:xfrm>
            <a:off x="2315540" y="1541660"/>
            <a:ext cx="4014098" cy="2671638"/>
          </a:xfrm>
          <a:prstGeom prst="rect">
            <a:avLst/>
          </a:prstGeom>
          <a:solidFill>
            <a:srgbClr val="FF0000">
              <a:alpha val="0"/>
            </a:srgbClr>
          </a:solidFill>
          <a:ln w="317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5" name="Right Brace 14">
            <a:extLst>
              <a:ext uri="{FF2B5EF4-FFF2-40B4-BE49-F238E27FC236}">
                <a16:creationId xmlns:a16="http://schemas.microsoft.com/office/drawing/2014/main" id="{672D27D7-FCDC-0863-7DEF-480DAE67C0DC}"/>
              </a:ext>
            </a:extLst>
          </p:cNvPr>
          <p:cNvSpPr/>
          <p:nvPr/>
        </p:nvSpPr>
        <p:spPr>
          <a:xfrm rot="5400000">
            <a:off x="4114598" y="2414241"/>
            <a:ext cx="415980" cy="4014098"/>
          </a:xfrm>
          <a:prstGeom prst="rightBrace">
            <a:avLst>
              <a:gd name="adj1" fmla="val 48300"/>
              <a:gd name="adj2" fmla="val 49607"/>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O"/>
          </a:p>
        </p:txBody>
      </p:sp>
      <p:sp>
        <p:nvSpPr>
          <p:cNvPr id="16" name="Right Brace 15">
            <a:extLst>
              <a:ext uri="{FF2B5EF4-FFF2-40B4-BE49-F238E27FC236}">
                <a16:creationId xmlns:a16="http://schemas.microsoft.com/office/drawing/2014/main" id="{478A945C-D2F8-56BD-876C-8FB8DD2AC273}"/>
              </a:ext>
            </a:extLst>
          </p:cNvPr>
          <p:cNvSpPr/>
          <p:nvPr/>
        </p:nvSpPr>
        <p:spPr>
          <a:xfrm rot="10800000">
            <a:off x="1843924" y="1541657"/>
            <a:ext cx="415980" cy="2671640"/>
          </a:xfrm>
          <a:prstGeom prst="rightBrace">
            <a:avLst>
              <a:gd name="adj1" fmla="val 48300"/>
              <a:gd name="adj2" fmla="val 49607"/>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O"/>
          </a:p>
        </p:txBody>
      </p:sp>
      <p:sp>
        <p:nvSpPr>
          <p:cNvPr id="18" name="TextBox 17">
            <a:extLst>
              <a:ext uri="{FF2B5EF4-FFF2-40B4-BE49-F238E27FC236}">
                <a16:creationId xmlns:a16="http://schemas.microsoft.com/office/drawing/2014/main" id="{B5699F12-B144-008F-688A-EB28339B7CA8}"/>
              </a:ext>
            </a:extLst>
          </p:cNvPr>
          <p:cNvSpPr txBox="1"/>
          <p:nvPr/>
        </p:nvSpPr>
        <p:spPr>
          <a:xfrm>
            <a:off x="3554888" y="4648596"/>
            <a:ext cx="1514851" cy="338554"/>
          </a:xfrm>
          <a:prstGeom prst="rect">
            <a:avLst/>
          </a:prstGeom>
          <a:noFill/>
        </p:spPr>
        <p:txBody>
          <a:bodyPr wrap="square">
            <a:spAutoFit/>
          </a:bodyPr>
          <a:lstStyle/>
          <a:p>
            <a:pPr algn="ctr"/>
            <a:r>
              <a:rPr lang="en-US" sz="1600" b="1" dirty="0" err="1">
                <a:latin typeface="Avenir Book" panose="02000503020000020003" pitchFamily="2" charset="0"/>
              </a:rPr>
              <a:t>e_we</a:t>
            </a:r>
            <a:r>
              <a:rPr lang="en-US" sz="1600" b="1" dirty="0">
                <a:latin typeface="Avenir Book" panose="02000503020000020003" pitchFamily="2" charset="0"/>
              </a:rPr>
              <a:t> = 12</a:t>
            </a:r>
            <a:endParaRPr lang="en-CO" sz="1600" dirty="0"/>
          </a:p>
        </p:txBody>
      </p:sp>
      <p:sp>
        <p:nvSpPr>
          <p:cNvPr id="19" name="TextBox 18">
            <a:extLst>
              <a:ext uri="{FF2B5EF4-FFF2-40B4-BE49-F238E27FC236}">
                <a16:creationId xmlns:a16="http://schemas.microsoft.com/office/drawing/2014/main" id="{0E2FD663-8CF9-3E49-FADC-8C2AB8EB7AFB}"/>
              </a:ext>
            </a:extLst>
          </p:cNvPr>
          <p:cNvSpPr txBox="1"/>
          <p:nvPr/>
        </p:nvSpPr>
        <p:spPr>
          <a:xfrm rot="16200000">
            <a:off x="977263" y="2681968"/>
            <a:ext cx="1433859" cy="338554"/>
          </a:xfrm>
          <a:prstGeom prst="rect">
            <a:avLst/>
          </a:prstGeom>
          <a:noFill/>
        </p:spPr>
        <p:txBody>
          <a:bodyPr wrap="square">
            <a:spAutoFit/>
          </a:bodyPr>
          <a:lstStyle/>
          <a:p>
            <a:pPr algn="ctr"/>
            <a:r>
              <a:rPr lang="en-US" sz="1600" b="1" dirty="0" err="1">
                <a:latin typeface="Avenir Book" panose="02000503020000020003" pitchFamily="2" charset="0"/>
              </a:rPr>
              <a:t>e_sn</a:t>
            </a:r>
            <a:r>
              <a:rPr lang="en-US" sz="1600" b="1" dirty="0">
                <a:latin typeface="Avenir Book" panose="02000503020000020003" pitchFamily="2" charset="0"/>
              </a:rPr>
              <a:t> = 8</a:t>
            </a:r>
            <a:endParaRPr lang="en-CO" sz="1600" dirty="0"/>
          </a:p>
        </p:txBody>
      </p:sp>
      <p:cxnSp>
        <p:nvCxnSpPr>
          <p:cNvPr id="21" name="Straight Connector 20">
            <a:extLst>
              <a:ext uri="{FF2B5EF4-FFF2-40B4-BE49-F238E27FC236}">
                <a16:creationId xmlns:a16="http://schemas.microsoft.com/office/drawing/2014/main" id="{9CDA9DE2-B886-FC65-5943-A5453439A2B1}"/>
              </a:ext>
            </a:extLst>
          </p:cNvPr>
          <p:cNvCxnSpPr>
            <a:cxnSpLocks/>
            <a:stCxn id="11" idx="0"/>
            <a:endCxn id="11" idx="2"/>
          </p:cNvCxnSpPr>
          <p:nvPr/>
        </p:nvCxnSpPr>
        <p:spPr>
          <a:xfrm>
            <a:off x="4322589" y="1541660"/>
            <a:ext cx="0" cy="267163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1114AFA-B657-40BE-3022-8BF0D565F222}"/>
              </a:ext>
            </a:extLst>
          </p:cNvPr>
          <p:cNvCxnSpPr/>
          <p:nvPr/>
        </p:nvCxnSpPr>
        <p:spPr>
          <a:xfrm>
            <a:off x="4951207" y="1541657"/>
            <a:ext cx="0" cy="267163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4F5C68E-16D9-2B6C-2694-C0720C23CF11}"/>
              </a:ext>
            </a:extLst>
          </p:cNvPr>
          <p:cNvCxnSpPr/>
          <p:nvPr/>
        </p:nvCxnSpPr>
        <p:spPr>
          <a:xfrm>
            <a:off x="5278536" y="1541659"/>
            <a:ext cx="0" cy="267163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881A2F-BD56-6727-A017-DDDBB7D34430}"/>
              </a:ext>
            </a:extLst>
          </p:cNvPr>
          <p:cNvCxnSpPr/>
          <p:nvPr/>
        </p:nvCxnSpPr>
        <p:spPr>
          <a:xfrm>
            <a:off x="5644296" y="1541659"/>
            <a:ext cx="0" cy="267163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173F5ED-981F-9134-7ECE-D9FB7C5D8BD1}"/>
              </a:ext>
            </a:extLst>
          </p:cNvPr>
          <p:cNvCxnSpPr/>
          <p:nvPr/>
        </p:nvCxnSpPr>
        <p:spPr>
          <a:xfrm>
            <a:off x="6010055" y="1541659"/>
            <a:ext cx="0" cy="267163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02BF246-C078-3D30-2250-D1F094AFD6A5}"/>
              </a:ext>
            </a:extLst>
          </p:cNvPr>
          <p:cNvCxnSpPr/>
          <p:nvPr/>
        </p:nvCxnSpPr>
        <p:spPr>
          <a:xfrm>
            <a:off x="4641106" y="1541657"/>
            <a:ext cx="0" cy="267163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26A77-03AE-7F68-7839-29AA61A2D86A}"/>
              </a:ext>
            </a:extLst>
          </p:cNvPr>
          <p:cNvCxnSpPr/>
          <p:nvPr/>
        </p:nvCxnSpPr>
        <p:spPr>
          <a:xfrm>
            <a:off x="4006327" y="1541657"/>
            <a:ext cx="0" cy="267163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469387C-E4E4-F0E5-9BF3-2102F468815E}"/>
              </a:ext>
            </a:extLst>
          </p:cNvPr>
          <p:cNvCxnSpPr/>
          <p:nvPr/>
        </p:nvCxnSpPr>
        <p:spPr>
          <a:xfrm>
            <a:off x="3680323" y="1541657"/>
            <a:ext cx="0" cy="267163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49355FA-CDD5-A71C-E87B-8B36EDE8ACA3}"/>
              </a:ext>
            </a:extLst>
          </p:cNvPr>
          <p:cNvCxnSpPr/>
          <p:nvPr/>
        </p:nvCxnSpPr>
        <p:spPr>
          <a:xfrm>
            <a:off x="3330466" y="1541657"/>
            <a:ext cx="0" cy="267163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B32974C-889E-6273-9B2F-FD395A91F3B7}"/>
              </a:ext>
            </a:extLst>
          </p:cNvPr>
          <p:cNvCxnSpPr/>
          <p:nvPr/>
        </p:nvCxnSpPr>
        <p:spPr>
          <a:xfrm>
            <a:off x="2996511" y="1541657"/>
            <a:ext cx="0" cy="267163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F93DEE9-590B-968B-CD5F-A6C865C03E6C}"/>
              </a:ext>
            </a:extLst>
          </p:cNvPr>
          <p:cNvCxnSpPr/>
          <p:nvPr/>
        </p:nvCxnSpPr>
        <p:spPr>
          <a:xfrm>
            <a:off x="2646653" y="1541657"/>
            <a:ext cx="0" cy="267163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10F6823-13F7-E82C-09EE-4D58DF40C003}"/>
              </a:ext>
            </a:extLst>
          </p:cNvPr>
          <p:cNvCxnSpPr>
            <a:cxnSpLocks/>
          </p:cNvCxnSpPr>
          <p:nvPr/>
        </p:nvCxnSpPr>
        <p:spPr>
          <a:xfrm flipH="1">
            <a:off x="2315539" y="1879351"/>
            <a:ext cx="401409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34847DB-D8C4-606E-3B3E-C4ADB7FE8240}"/>
              </a:ext>
            </a:extLst>
          </p:cNvPr>
          <p:cNvCxnSpPr>
            <a:cxnSpLocks/>
          </p:cNvCxnSpPr>
          <p:nvPr/>
        </p:nvCxnSpPr>
        <p:spPr>
          <a:xfrm flipH="1">
            <a:off x="2305265" y="2226960"/>
            <a:ext cx="401409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8CA46D7-08B2-B750-1DD8-437860BFDA80}"/>
              </a:ext>
            </a:extLst>
          </p:cNvPr>
          <p:cNvCxnSpPr>
            <a:cxnSpLocks/>
            <a:stCxn id="11" idx="3"/>
            <a:endCxn id="11" idx="1"/>
          </p:cNvCxnSpPr>
          <p:nvPr/>
        </p:nvCxnSpPr>
        <p:spPr>
          <a:xfrm flipH="1">
            <a:off x="2315540" y="2877479"/>
            <a:ext cx="401409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C88E1C7-D403-4CCC-20ED-56D787232F7B}"/>
              </a:ext>
            </a:extLst>
          </p:cNvPr>
          <p:cNvCxnSpPr>
            <a:cxnSpLocks/>
          </p:cNvCxnSpPr>
          <p:nvPr/>
        </p:nvCxnSpPr>
        <p:spPr>
          <a:xfrm flipH="1">
            <a:off x="2305265" y="2547717"/>
            <a:ext cx="4031642"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E014BCC-60D8-ABAA-7B82-D3D806735ED2}"/>
              </a:ext>
            </a:extLst>
          </p:cNvPr>
          <p:cNvCxnSpPr>
            <a:cxnSpLocks/>
          </p:cNvCxnSpPr>
          <p:nvPr/>
        </p:nvCxnSpPr>
        <p:spPr>
          <a:xfrm flipH="1">
            <a:off x="2322809" y="3241113"/>
            <a:ext cx="401409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761427B-BC01-76D6-0734-53ECB32CEC11}"/>
              </a:ext>
            </a:extLst>
          </p:cNvPr>
          <p:cNvCxnSpPr>
            <a:cxnSpLocks/>
          </p:cNvCxnSpPr>
          <p:nvPr/>
        </p:nvCxnSpPr>
        <p:spPr>
          <a:xfrm flipH="1">
            <a:off x="2322809" y="3568175"/>
            <a:ext cx="401409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6A3D0AC-B7B7-B9DC-E74A-03A35ACC7242}"/>
              </a:ext>
            </a:extLst>
          </p:cNvPr>
          <p:cNvCxnSpPr>
            <a:cxnSpLocks/>
          </p:cNvCxnSpPr>
          <p:nvPr/>
        </p:nvCxnSpPr>
        <p:spPr>
          <a:xfrm flipH="1">
            <a:off x="2322809" y="3884961"/>
            <a:ext cx="401409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51" name="Right Brace 50">
            <a:extLst>
              <a:ext uri="{FF2B5EF4-FFF2-40B4-BE49-F238E27FC236}">
                <a16:creationId xmlns:a16="http://schemas.microsoft.com/office/drawing/2014/main" id="{09886256-096D-1C42-5125-DEFD78E02E5B}"/>
              </a:ext>
            </a:extLst>
          </p:cNvPr>
          <p:cNvSpPr/>
          <p:nvPr/>
        </p:nvSpPr>
        <p:spPr>
          <a:xfrm rot="16200000">
            <a:off x="6028704" y="1224193"/>
            <a:ext cx="272010" cy="309308"/>
          </a:xfrm>
          <a:prstGeom prst="rightBrace">
            <a:avLst>
              <a:gd name="adj1" fmla="val 48300"/>
              <a:gd name="adj2" fmla="val 47036"/>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O"/>
          </a:p>
        </p:txBody>
      </p:sp>
      <p:sp>
        <p:nvSpPr>
          <p:cNvPr id="52" name="Right Brace 51">
            <a:extLst>
              <a:ext uri="{FF2B5EF4-FFF2-40B4-BE49-F238E27FC236}">
                <a16:creationId xmlns:a16="http://schemas.microsoft.com/office/drawing/2014/main" id="{73C61FF1-D23B-137E-F52A-F84C99F3DFDB}"/>
              </a:ext>
            </a:extLst>
          </p:cNvPr>
          <p:cNvSpPr/>
          <p:nvPr/>
        </p:nvSpPr>
        <p:spPr>
          <a:xfrm>
            <a:off x="6375814" y="1541657"/>
            <a:ext cx="272010" cy="309308"/>
          </a:xfrm>
          <a:prstGeom prst="rightBrace">
            <a:avLst>
              <a:gd name="adj1" fmla="val 26743"/>
              <a:gd name="adj2" fmla="val 47036"/>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O"/>
          </a:p>
        </p:txBody>
      </p:sp>
      <p:sp>
        <p:nvSpPr>
          <p:cNvPr id="53" name="TextBox 52">
            <a:extLst>
              <a:ext uri="{FF2B5EF4-FFF2-40B4-BE49-F238E27FC236}">
                <a16:creationId xmlns:a16="http://schemas.microsoft.com/office/drawing/2014/main" id="{B0E49BF6-72B4-7532-2D25-408DCA6BDCA0}"/>
              </a:ext>
            </a:extLst>
          </p:cNvPr>
          <p:cNvSpPr txBox="1"/>
          <p:nvPr/>
        </p:nvSpPr>
        <p:spPr>
          <a:xfrm>
            <a:off x="5866806" y="928321"/>
            <a:ext cx="595806" cy="338554"/>
          </a:xfrm>
          <a:prstGeom prst="rect">
            <a:avLst/>
          </a:prstGeom>
          <a:noFill/>
        </p:spPr>
        <p:txBody>
          <a:bodyPr wrap="square">
            <a:spAutoFit/>
          </a:bodyPr>
          <a:lstStyle/>
          <a:p>
            <a:pPr algn="ctr"/>
            <a:r>
              <a:rPr lang="en-US" sz="1600" b="1" dirty="0">
                <a:latin typeface="Avenir Book" panose="02000503020000020003" pitchFamily="2" charset="0"/>
              </a:rPr>
              <a:t>dx</a:t>
            </a:r>
            <a:endParaRPr lang="en-CO" sz="1600" dirty="0"/>
          </a:p>
        </p:txBody>
      </p:sp>
      <p:sp>
        <p:nvSpPr>
          <p:cNvPr id="54" name="TextBox 53">
            <a:extLst>
              <a:ext uri="{FF2B5EF4-FFF2-40B4-BE49-F238E27FC236}">
                <a16:creationId xmlns:a16="http://schemas.microsoft.com/office/drawing/2014/main" id="{7088B789-79F4-6EE2-7257-370AEA877201}"/>
              </a:ext>
            </a:extLst>
          </p:cNvPr>
          <p:cNvSpPr txBox="1"/>
          <p:nvPr/>
        </p:nvSpPr>
        <p:spPr>
          <a:xfrm rot="5400000">
            <a:off x="6532124" y="1507473"/>
            <a:ext cx="595806" cy="338554"/>
          </a:xfrm>
          <a:prstGeom prst="rect">
            <a:avLst/>
          </a:prstGeom>
          <a:noFill/>
        </p:spPr>
        <p:txBody>
          <a:bodyPr wrap="square">
            <a:spAutoFit/>
          </a:bodyPr>
          <a:lstStyle/>
          <a:p>
            <a:pPr algn="ctr"/>
            <a:r>
              <a:rPr lang="en-US" sz="1600" b="1" dirty="0" err="1">
                <a:latin typeface="Avenir Book" panose="02000503020000020003" pitchFamily="2" charset="0"/>
              </a:rPr>
              <a:t>dy</a:t>
            </a:r>
            <a:endParaRPr lang="en-CO" sz="1600" dirty="0"/>
          </a:p>
        </p:txBody>
      </p:sp>
      <p:sp>
        <p:nvSpPr>
          <p:cNvPr id="55" name="5-Point Star 54">
            <a:extLst>
              <a:ext uri="{FF2B5EF4-FFF2-40B4-BE49-F238E27FC236}">
                <a16:creationId xmlns:a16="http://schemas.microsoft.com/office/drawing/2014/main" id="{9B854758-E002-3B0E-369D-C796C443FAC6}"/>
              </a:ext>
            </a:extLst>
          </p:cNvPr>
          <p:cNvSpPr/>
          <p:nvPr/>
        </p:nvSpPr>
        <p:spPr>
          <a:xfrm>
            <a:off x="4272475" y="2808463"/>
            <a:ext cx="99833" cy="116729"/>
          </a:xfrm>
          <a:prstGeom prst="star5">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57" name="TextBox 56">
            <a:extLst>
              <a:ext uri="{FF2B5EF4-FFF2-40B4-BE49-F238E27FC236}">
                <a16:creationId xmlns:a16="http://schemas.microsoft.com/office/drawing/2014/main" id="{D7C5B3E3-F7C2-2FB8-EE4D-3BD097671AF0}"/>
              </a:ext>
            </a:extLst>
          </p:cNvPr>
          <p:cNvSpPr txBox="1"/>
          <p:nvPr/>
        </p:nvSpPr>
        <p:spPr>
          <a:xfrm>
            <a:off x="3472385" y="2953562"/>
            <a:ext cx="1673235" cy="261610"/>
          </a:xfrm>
          <a:prstGeom prst="rect">
            <a:avLst/>
          </a:prstGeom>
          <a:noFill/>
        </p:spPr>
        <p:txBody>
          <a:bodyPr wrap="square">
            <a:spAutoFit/>
          </a:bodyPr>
          <a:lstStyle/>
          <a:p>
            <a:pPr algn="ctr"/>
            <a:r>
              <a:rPr lang="en-US" sz="1100" b="1" dirty="0" err="1">
                <a:highlight>
                  <a:srgbClr val="FFFF00"/>
                </a:highlight>
                <a:latin typeface="Avenir Book" panose="02000503020000020003" pitchFamily="2" charset="0"/>
              </a:rPr>
              <a:t>ref_lon</a:t>
            </a:r>
            <a:r>
              <a:rPr lang="en-US" sz="1100" b="1" dirty="0">
                <a:highlight>
                  <a:srgbClr val="FFFF00"/>
                </a:highlight>
                <a:latin typeface="Avenir Book" panose="02000503020000020003" pitchFamily="2" charset="0"/>
              </a:rPr>
              <a:t>, </a:t>
            </a:r>
            <a:r>
              <a:rPr lang="en-US" sz="1100" b="1" dirty="0" err="1">
                <a:highlight>
                  <a:srgbClr val="FFFF00"/>
                </a:highlight>
                <a:latin typeface="Avenir Book" panose="02000503020000020003" pitchFamily="2" charset="0"/>
              </a:rPr>
              <a:t>ref_lat</a:t>
            </a:r>
            <a:endParaRPr lang="en-CO" sz="1100" dirty="0">
              <a:highlight>
                <a:srgbClr val="FFFF00"/>
              </a:highlight>
            </a:endParaRPr>
          </a:p>
        </p:txBody>
      </p:sp>
    </p:spTree>
    <p:extLst>
      <p:ext uri="{BB962C8B-B14F-4D97-AF65-F5344CB8AC3E}">
        <p14:creationId xmlns:p14="http://schemas.microsoft.com/office/powerpoint/2010/main" val="2523655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CF537CC-8FB1-58AF-6427-5CB2B4F2B047}"/>
              </a:ext>
            </a:extLst>
          </p:cNvPr>
          <p:cNvPicPr>
            <a:picLocks noChangeAspect="1"/>
          </p:cNvPicPr>
          <p:nvPr/>
        </p:nvPicPr>
        <p:blipFill>
          <a:blip r:embed="rId2"/>
          <a:stretch>
            <a:fillRect/>
          </a:stretch>
        </p:blipFill>
        <p:spPr>
          <a:xfrm>
            <a:off x="1964372" y="1106356"/>
            <a:ext cx="4807944" cy="3649625"/>
          </a:xfrm>
          <a:prstGeom prst="rect">
            <a:avLst/>
          </a:prstGeom>
        </p:spPr>
      </p:pic>
      <p:sp>
        <p:nvSpPr>
          <p:cNvPr id="4" name="Google Shape;100;p20">
            <a:extLst>
              <a:ext uri="{FF2B5EF4-FFF2-40B4-BE49-F238E27FC236}">
                <a16:creationId xmlns:a16="http://schemas.microsoft.com/office/drawing/2014/main" id="{2DA7AFC0-2116-490C-FF29-A2DA929D316A}"/>
              </a:ext>
            </a:extLst>
          </p:cNvPr>
          <p:cNvSpPr txBox="1">
            <a:spLocks/>
          </p:cNvSpPr>
          <p:nvPr/>
        </p:nvSpPr>
        <p:spPr>
          <a:xfrm>
            <a:off x="311700" y="363486"/>
            <a:ext cx="8520600" cy="64020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kern="1200" dirty="0">
                <a:solidFill>
                  <a:srgbClr val="304B72"/>
                </a:solidFill>
                <a:latin typeface="Avenir Book" panose="02000503020000020003" pitchFamily="2" charset="0"/>
                <a:ea typeface="+mn-ea"/>
                <a:cs typeface="+mn-cs"/>
              </a:rPr>
              <a:t>How to create a WRF Domain Nested ?  </a:t>
            </a:r>
            <a:endParaRPr lang="es-ES_tradnl" kern="1200" dirty="0">
              <a:solidFill>
                <a:srgbClr val="304B72"/>
              </a:solidFill>
              <a:latin typeface="Avenir Book" panose="02000503020000020003" pitchFamily="2" charset="0"/>
              <a:ea typeface="+mn-ea"/>
              <a:cs typeface="+mn-cs"/>
            </a:endParaRPr>
          </a:p>
        </p:txBody>
      </p:sp>
      <p:cxnSp>
        <p:nvCxnSpPr>
          <p:cNvPr id="5" name="Straight Connector 4">
            <a:extLst>
              <a:ext uri="{FF2B5EF4-FFF2-40B4-BE49-F238E27FC236}">
                <a16:creationId xmlns:a16="http://schemas.microsoft.com/office/drawing/2014/main" id="{3E422AA4-F87C-DAE8-AC69-EC0183AB13F5}"/>
              </a:ext>
            </a:extLst>
          </p:cNvPr>
          <p:cNvCxnSpPr>
            <a:cxnSpLocks/>
          </p:cNvCxnSpPr>
          <p:nvPr/>
        </p:nvCxnSpPr>
        <p:spPr>
          <a:xfrm flipH="1">
            <a:off x="414779" y="260817"/>
            <a:ext cx="8417521" cy="0"/>
          </a:xfrm>
          <a:prstGeom prst="line">
            <a:avLst/>
          </a:prstGeom>
          <a:ln w="28575">
            <a:solidFill>
              <a:srgbClr val="304B7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C53D8EB-9D4A-FE31-3BA0-192AE06DF703}"/>
              </a:ext>
            </a:extLst>
          </p:cNvPr>
          <p:cNvSpPr/>
          <p:nvPr/>
        </p:nvSpPr>
        <p:spPr>
          <a:xfrm>
            <a:off x="2315540" y="1541660"/>
            <a:ext cx="4014098" cy="2671638"/>
          </a:xfrm>
          <a:prstGeom prst="rect">
            <a:avLst/>
          </a:prstGeom>
          <a:solidFill>
            <a:srgbClr val="FF0000">
              <a:alpha val="0"/>
            </a:srgbClr>
          </a:solidFill>
          <a:ln w="317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5" name="Right Brace 14">
            <a:extLst>
              <a:ext uri="{FF2B5EF4-FFF2-40B4-BE49-F238E27FC236}">
                <a16:creationId xmlns:a16="http://schemas.microsoft.com/office/drawing/2014/main" id="{672D27D7-FCDC-0863-7DEF-480DAE67C0DC}"/>
              </a:ext>
            </a:extLst>
          </p:cNvPr>
          <p:cNvSpPr/>
          <p:nvPr/>
        </p:nvSpPr>
        <p:spPr>
          <a:xfrm rot="5400000">
            <a:off x="2615013" y="3913826"/>
            <a:ext cx="415980" cy="1014927"/>
          </a:xfrm>
          <a:prstGeom prst="rightBrace">
            <a:avLst>
              <a:gd name="adj1" fmla="val 48300"/>
              <a:gd name="adj2" fmla="val 49607"/>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O"/>
          </a:p>
        </p:txBody>
      </p:sp>
      <p:sp>
        <p:nvSpPr>
          <p:cNvPr id="16" name="Right Brace 15">
            <a:extLst>
              <a:ext uri="{FF2B5EF4-FFF2-40B4-BE49-F238E27FC236}">
                <a16:creationId xmlns:a16="http://schemas.microsoft.com/office/drawing/2014/main" id="{478A945C-D2F8-56BD-876C-8FB8DD2AC273}"/>
              </a:ext>
            </a:extLst>
          </p:cNvPr>
          <p:cNvSpPr/>
          <p:nvPr/>
        </p:nvSpPr>
        <p:spPr>
          <a:xfrm rot="10800000">
            <a:off x="1843924" y="3568171"/>
            <a:ext cx="415980" cy="645126"/>
          </a:xfrm>
          <a:prstGeom prst="rightBrace">
            <a:avLst>
              <a:gd name="adj1" fmla="val 48300"/>
              <a:gd name="adj2" fmla="val 49607"/>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O"/>
          </a:p>
        </p:txBody>
      </p:sp>
      <p:sp>
        <p:nvSpPr>
          <p:cNvPr id="18" name="TextBox 17">
            <a:extLst>
              <a:ext uri="{FF2B5EF4-FFF2-40B4-BE49-F238E27FC236}">
                <a16:creationId xmlns:a16="http://schemas.microsoft.com/office/drawing/2014/main" id="{B5699F12-B144-008F-688A-EB28339B7CA8}"/>
              </a:ext>
            </a:extLst>
          </p:cNvPr>
          <p:cNvSpPr txBox="1"/>
          <p:nvPr/>
        </p:nvSpPr>
        <p:spPr>
          <a:xfrm>
            <a:off x="2065577" y="4648596"/>
            <a:ext cx="1514851" cy="338554"/>
          </a:xfrm>
          <a:prstGeom prst="rect">
            <a:avLst/>
          </a:prstGeom>
          <a:noFill/>
        </p:spPr>
        <p:txBody>
          <a:bodyPr wrap="square">
            <a:spAutoFit/>
          </a:bodyPr>
          <a:lstStyle/>
          <a:p>
            <a:pPr algn="ctr"/>
            <a:r>
              <a:rPr lang="en-US" sz="1600" b="1" dirty="0" err="1">
                <a:latin typeface="Avenir Book" panose="02000503020000020003" pitchFamily="2" charset="0"/>
              </a:rPr>
              <a:t>i_parent_start</a:t>
            </a:r>
            <a:endParaRPr lang="en-CO" sz="1600" dirty="0"/>
          </a:p>
        </p:txBody>
      </p:sp>
      <p:sp>
        <p:nvSpPr>
          <p:cNvPr id="19" name="TextBox 18">
            <a:extLst>
              <a:ext uri="{FF2B5EF4-FFF2-40B4-BE49-F238E27FC236}">
                <a16:creationId xmlns:a16="http://schemas.microsoft.com/office/drawing/2014/main" id="{0E2FD663-8CF9-3E49-FADC-8C2AB8EB7AFB}"/>
              </a:ext>
            </a:extLst>
          </p:cNvPr>
          <p:cNvSpPr txBox="1"/>
          <p:nvPr/>
        </p:nvSpPr>
        <p:spPr>
          <a:xfrm rot="16200000">
            <a:off x="871358" y="3732128"/>
            <a:ext cx="1644522" cy="338554"/>
          </a:xfrm>
          <a:prstGeom prst="rect">
            <a:avLst/>
          </a:prstGeom>
          <a:noFill/>
        </p:spPr>
        <p:txBody>
          <a:bodyPr wrap="square">
            <a:spAutoFit/>
          </a:bodyPr>
          <a:lstStyle/>
          <a:p>
            <a:pPr algn="ctr"/>
            <a:r>
              <a:rPr lang="en-US" sz="1600" b="1" dirty="0" err="1">
                <a:latin typeface="Avenir Book" panose="02000503020000020003" pitchFamily="2" charset="0"/>
              </a:rPr>
              <a:t>j_parent_start</a:t>
            </a:r>
            <a:endParaRPr lang="en-CO" sz="1600" dirty="0"/>
          </a:p>
        </p:txBody>
      </p:sp>
      <p:cxnSp>
        <p:nvCxnSpPr>
          <p:cNvPr id="21" name="Straight Connector 20">
            <a:extLst>
              <a:ext uri="{FF2B5EF4-FFF2-40B4-BE49-F238E27FC236}">
                <a16:creationId xmlns:a16="http://schemas.microsoft.com/office/drawing/2014/main" id="{9CDA9DE2-B886-FC65-5943-A5453439A2B1}"/>
              </a:ext>
            </a:extLst>
          </p:cNvPr>
          <p:cNvCxnSpPr>
            <a:cxnSpLocks/>
            <a:stCxn id="11" idx="0"/>
            <a:endCxn id="2" idx="0"/>
          </p:cNvCxnSpPr>
          <p:nvPr/>
        </p:nvCxnSpPr>
        <p:spPr>
          <a:xfrm flipH="1">
            <a:off x="4307577" y="1541660"/>
            <a:ext cx="15012" cy="100208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1114AFA-B657-40BE-3022-8BF0D565F222}"/>
              </a:ext>
            </a:extLst>
          </p:cNvPr>
          <p:cNvCxnSpPr>
            <a:cxnSpLocks/>
          </p:cNvCxnSpPr>
          <p:nvPr/>
        </p:nvCxnSpPr>
        <p:spPr>
          <a:xfrm>
            <a:off x="4951207" y="1541657"/>
            <a:ext cx="0" cy="100208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4F5C68E-16D9-2B6C-2694-C0720C23CF11}"/>
              </a:ext>
            </a:extLst>
          </p:cNvPr>
          <p:cNvCxnSpPr/>
          <p:nvPr/>
        </p:nvCxnSpPr>
        <p:spPr>
          <a:xfrm>
            <a:off x="5278536" y="1541659"/>
            <a:ext cx="0" cy="267163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881A2F-BD56-6727-A017-DDDBB7D34430}"/>
              </a:ext>
            </a:extLst>
          </p:cNvPr>
          <p:cNvCxnSpPr/>
          <p:nvPr/>
        </p:nvCxnSpPr>
        <p:spPr>
          <a:xfrm>
            <a:off x="5644296" y="1541659"/>
            <a:ext cx="0" cy="267163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173F5ED-981F-9134-7ECE-D9FB7C5D8BD1}"/>
              </a:ext>
            </a:extLst>
          </p:cNvPr>
          <p:cNvCxnSpPr/>
          <p:nvPr/>
        </p:nvCxnSpPr>
        <p:spPr>
          <a:xfrm>
            <a:off x="6010055" y="1541659"/>
            <a:ext cx="0" cy="267163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02BF246-C078-3D30-2250-D1F094AFD6A5}"/>
              </a:ext>
            </a:extLst>
          </p:cNvPr>
          <p:cNvCxnSpPr>
            <a:cxnSpLocks/>
          </p:cNvCxnSpPr>
          <p:nvPr/>
        </p:nvCxnSpPr>
        <p:spPr>
          <a:xfrm>
            <a:off x="4641106" y="1541657"/>
            <a:ext cx="0" cy="100208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26A77-03AE-7F68-7839-29AA61A2D86A}"/>
              </a:ext>
            </a:extLst>
          </p:cNvPr>
          <p:cNvCxnSpPr>
            <a:cxnSpLocks/>
          </p:cNvCxnSpPr>
          <p:nvPr/>
        </p:nvCxnSpPr>
        <p:spPr>
          <a:xfrm>
            <a:off x="4006327" y="1541657"/>
            <a:ext cx="0" cy="100208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469387C-E4E4-F0E5-9BF3-2102F468815E}"/>
              </a:ext>
            </a:extLst>
          </p:cNvPr>
          <p:cNvCxnSpPr>
            <a:cxnSpLocks/>
          </p:cNvCxnSpPr>
          <p:nvPr/>
        </p:nvCxnSpPr>
        <p:spPr>
          <a:xfrm>
            <a:off x="3680323" y="1541657"/>
            <a:ext cx="0" cy="100208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49355FA-CDD5-A71C-E87B-8B36EDE8ACA3}"/>
              </a:ext>
            </a:extLst>
          </p:cNvPr>
          <p:cNvCxnSpPr/>
          <p:nvPr/>
        </p:nvCxnSpPr>
        <p:spPr>
          <a:xfrm>
            <a:off x="3330466" y="1541657"/>
            <a:ext cx="0" cy="267163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B32974C-889E-6273-9B2F-FD395A91F3B7}"/>
              </a:ext>
            </a:extLst>
          </p:cNvPr>
          <p:cNvCxnSpPr/>
          <p:nvPr/>
        </p:nvCxnSpPr>
        <p:spPr>
          <a:xfrm>
            <a:off x="2996511" y="1541657"/>
            <a:ext cx="0" cy="267163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F93DEE9-590B-968B-CD5F-A6C865C03E6C}"/>
              </a:ext>
            </a:extLst>
          </p:cNvPr>
          <p:cNvCxnSpPr/>
          <p:nvPr/>
        </p:nvCxnSpPr>
        <p:spPr>
          <a:xfrm>
            <a:off x="2646653" y="1541657"/>
            <a:ext cx="0" cy="267163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10F6823-13F7-E82C-09EE-4D58DF40C003}"/>
              </a:ext>
            </a:extLst>
          </p:cNvPr>
          <p:cNvCxnSpPr>
            <a:cxnSpLocks/>
          </p:cNvCxnSpPr>
          <p:nvPr/>
        </p:nvCxnSpPr>
        <p:spPr>
          <a:xfrm flipH="1">
            <a:off x="2315539" y="1879351"/>
            <a:ext cx="401409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34847DB-D8C4-606E-3B3E-C4ADB7FE8240}"/>
              </a:ext>
            </a:extLst>
          </p:cNvPr>
          <p:cNvCxnSpPr>
            <a:cxnSpLocks/>
          </p:cNvCxnSpPr>
          <p:nvPr/>
        </p:nvCxnSpPr>
        <p:spPr>
          <a:xfrm flipH="1">
            <a:off x="2305265" y="2226960"/>
            <a:ext cx="401409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8CA46D7-08B2-B750-1DD8-437860BFDA80}"/>
              </a:ext>
            </a:extLst>
          </p:cNvPr>
          <p:cNvCxnSpPr>
            <a:cxnSpLocks/>
            <a:endCxn id="11" idx="1"/>
          </p:cNvCxnSpPr>
          <p:nvPr/>
        </p:nvCxnSpPr>
        <p:spPr>
          <a:xfrm flipH="1">
            <a:off x="2315540" y="2877476"/>
            <a:ext cx="1005177" cy="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C88E1C7-D403-4CCC-20ED-56D787232F7B}"/>
              </a:ext>
            </a:extLst>
          </p:cNvPr>
          <p:cNvCxnSpPr>
            <a:cxnSpLocks/>
          </p:cNvCxnSpPr>
          <p:nvPr/>
        </p:nvCxnSpPr>
        <p:spPr>
          <a:xfrm flipH="1">
            <a:off x="2305265" y="2547717"/>
            <a:ext cx="4031642"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E014BCC-60D8-ABAA-7B82-D3D806735ED2}"/>
              </a:ext>
            </a:extLst>
          </p:cNvPr>
          <p:cNvCxnSpPr>
            <a:cxnSpLocks/>
          </p:cNvCxnSpPr>
          <p:nvPr/>
        </p:nvCxnSpPr>
        <p:spPr>
          <a:xfrm flipH="1">
            <a:off x="2322809" y="3241113"/>
            <a:ext cx="99790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761427B-BC01-76D6-0734-53ECB32CEC11}"/>
              </a:ext>
            </a:extLst>
          </p:cNvPr>
          <p:cNvCxnSpPr>
            <a:cxnSpLocks/>
          </p:cNvCxnSpPr>
          <p:nvPr/>
        </p:nvCxnSpPr>
        <p:spPr>
          <a:xfrm flipH="1">
            <a:off x="2322809" y="3568175"/>
            <a:ext cx="401409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6A3D0AC-B7B7-B9DC-E74A-03A35ACC7242}"/>
              </a:ext>
            </a:extLst>
          </p:cNvPr>
          <p:cNvCxnSpPr>
            <a:cxnSpLocks/>
          </p:cNvCxnSpPr>
          <p:nvPr/>
        </p:nvCxnSpPr>
        <p:spPr>
          <a:xfrm flipH="1">
            <a:off x="2322809" y="3884961"/>
            <a:ext cx="401409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51" name="Right Brace 50">
            <a:extLst>
              <a:ext uri="{FF2B5EF4-FFF2-40B4-BE49-F238E27FC236}">
                <a16:creationId xmlns:a16="http://schemas.microsoft.com/office/drawing/2014/main" id="{09886256-096D-1C42-5125-DEFD78E02E5B}"/>
              </a:ext>
            </a:extLst>
          </p:cNvPr>
          <p:cNvSpPr/>
          <p:nvPr/>
        </p:nvSpPr>
        <p:spPr>
          <a:xfrm rot="16200000">
            <a:off x="6028704" y="1224193"/>
            <a:ext cx="272010" cy="309308"/>
          </a:xfrm>
          <a:prstGeom prst="rightBrace">
            <a:avLst>
              <a:gd name="adj1" fmla="val 48300"/>
              <a:gd name="adj2" fmla="val 47036"/>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O"/>
          </a:p>
        </p:txBody>
      </p:sp>
      <p:sp>
        <p:nvSpPr>
          <p:cNvPr id="52" name="Right Brace 51">
            <a:extLst>
              <a:ext uri="{FF2B5EF4-FFF2-40B4-BE49-F238E27FC236}">
                <a16:creationId xmlns:a16="http://schemas.microsoft.com/office/drawing/2014/main" id="{73C61FF1-D23B-137E-F52A-F84C99F3DFDB}"/>
              </a:ext>
            </a:extLst>
          </p:cNvPr>
          <p:cNvSpPr/>
          <p:nvPr/>
        </p:nvSpPr>
        <p:spPr>
          <a:xfrm>
            <a:off x="6375814" y="1541657"/>
            <a:ext cx="272010" cy="309308"/>
          </a:xfrm>
          <a:prstGeom prst="rightBrace">
            <a:avLst>
              <a:gd name="adj1" fmla="val 26743"/>
              <a:gd name="adj2" fmla="val 47036"/>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O"/>
          </a:p>
        </p:txBody>
      </p:sp>
      <p:sp>
        <p:nvSpPr>
          <p:cNvPr id="53" name="TextBox 52">
            <a:extLst>
              <a:ext uri="{FF2B5EF4-FFF2-40B4-BE49-F238E27FC236}">
                <a16:creationId xmlns:a16="http://schemas.microsoft.com/office/drawing/2014/main" id="{B0E49BF6-72B4-7532-2D25-408DCA6BDCA0}"/>
              </a:ext>
            </a:extLst>
          </p:cNvPr>
          <p:cNvSpPr txBox="1"/>
          <p:nvPr/>
        </p:nvSpPr>
        <p:spPr>
          <a:xfrm>
            <a:off x="5866806" y="928321"/>
            <a:ext cx="595806" cy="338554"/>
          </a:xfrm>
          <a:prstGeom prst="rect">
            <a:avLst/>
          </a:prstGeom>
          <a:noFill/>
        </p:spPr>
        <p:txBody>
          <a:bodyPr wrap="square">
            <a:spAutoFit/>
          </a:bodyPr>
          <a:lstStyle/>
          <a:p>
            <a:pPr algn="ctr"/>
            <a:r>
              <a:rPr lang="en-US" sz="1600" b="1" dirty="0">
                <a:latin typeface="Avenir Book" panose="02000503020000020003" pitchFamily="2" charset="0"/>
              </a:rPr>
              <a:t>dx</a:t>
            </a:r>
            <a:endParaRPr lang="en-CO" sz="1600" dirty="0"/>
          </a:p>
        </p:txBody>
      </p:sp>
      <p:sp>
        <p:nvSpPr>
          <p:cNvPr id="54" name="TextBox 53">
            <a:extLst>
              <a:ext uri="{FF2B5EF4-FFF2-40B4-BE49-F238E27FC236}">
                <a16:creationId xmlns:a16="http://schemas.microsoft.com/office/drawing/2014/main" id="{7088B789-79F4-6EE2-7257-370AEA877201}"/>
              </a:ext>
            </a:extLst>
          </p:cNvPr>
          <p:cNvSpPr txBox="1"/>
          <p:nvPr/>
        </p:nvSpPr>
        <p:spPr>
          <a:xfrm rot="5400000">
            <a:off x="6532124" y="1507473"/>
            <a:ext cx="595806" cy="338554"/>
          </a:xfrm>
          <a:prstGeom prst="rect">
            <a:avLst/>
          </a:prstGeom>
          <a:noFill/>
        </p:spPr>
        <p:txBody>
          <a:bodyPr wrap="square">
            <a:spAutoFit/>
          </a:bodyPr>
          <a:lstStyle/>
          <a:p>
            <a:pPr algn="ctr"/>
            <a:r>
              <a:rPr lang="en-US" sz="1600" b="1" dirty="0" err="1">
                <a:latin typeface="Avenir Book" panose="02000503020000020003" pitchFamily="2" charset="0"/>
              </a:rPr>
              <a:t>dy</a:t>
            </a:r>
            <a:endParaRPr lang="en-CO" sz="1600" dirty="0"/>
          </a:p>
        </p:txBody>
      </p:sp>
      <p:sp>
        <p:nvSpPr>
          <p:cNvPr id="2" name="Rectangle 1">
            <a:extLst>
              <a:ext uri="{FF2B5EF4-FFF2-40B4-BE49-F238E27FC236}">
                <a16:creationId xmlns:a16="http://schemas.microsoft.com/office/drawing/2014/main" id="{7C48E085-96C8-7380-46FB-607D82F4318C}"/>
              </a:ext>
            </a:extLst>
          </p:cNvPr>
          <p:cNvSpPr/>
          <p:nvPr/>
        </p:nvSpPr>
        <p:spPr>
          <a:xfrm>
            <a:off x="3328668" y="2543746"/>
            <a:ext cx="1957817" cy="1024425"/>
          </a:xfrm>
          <a:prstGeom prst="rect">
            <a:avLst/>
          </a:prstGeom>
          <a:solidFill>
            <a:srgbClr val="FF0000">
              <a:alpha val="0"/>
            </a:srgbClr>
          </a:solidFill>
          <a:ln w="31750">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 name="5-Point Star 2">
            <a:extLst>
              <a:ext uri="{FF2B5EF4-FFF2-40B4-BE49-F238E27FC236}">
                <a16:creationId xmlns:a16="http://schemas.microsoft.com/office/drawing/2014/main" id="{4C298CCE-3A12-B64D-196F-45207A460C55}"/>
              </a:ext>
            </a:extLst>
          </p:cNvPr>
          <p:cNvSpPr/>
          <p:nvPr/>
        </p:nvSpPr>
        <p:spPr>
          <a:xfrm>
            <a:off x="3288919" y="3507803"/>
            <a:ext cx="99833" cy="116729"/>
          </a:xfrm>
          <a:prstGeom prst="star5">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cxnSp>
        <p:nvCxnSpPr>
          <p:cNvPr id="29" name="Straight Connector 28">
            <a:extLst>
              <a:ext uri="{FF2B5EF4-FFF2-40B4-BE49-F238E27FC236}">
                <a16:creationId xmlns:a16="http://schemas.microsoft.com/office/drawing/2014/main" id="{27F9F16A-6C50-C04A-E74B-DC67AAB4F961}"/>
              </a:ext>
            </a:extLst>
          </p:cNvPr>
          <p:cNvCxnSpPr>
            <a:cxnSpLocks/>
            <a:stCxn id="11" idx="3"/>
          </p:cNvCxnSpPr>
          <p:nvPr/>
        </p:nvCxnSpPr>
        <p:spPr>
          <a:xfrm flipH="1" flipV="1">
            <a:off x="5286485" y="2874779"/>
            <a:ext cx="1043153" cy="27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E15DAAA-30EE-06A2-C743-E5CF83EB14B4}"/>
              </a:ext>
            </a:extLst>
          </p:cNvPr>
          <p:cNvCxnSpPr>
            <a:cxnSpLocks/>
          </p:cNvCxnSpPr>
          <p:nvPr/>
        </p:nvCxnSpPr>
        <p:spPr>
          <a:xfrm flipH="1">
            <a:off x="5304363" y="3231468"/>
            <a:ext cx="99790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4CF3AEE-01C6-2E6D-8CE1-2AE3712D075B}"/>
              </a:ext>
            </a:extLst>
          </p:cNvPr>
          <p:cNvCxnSpPr>
            <a:cxnSpLocks/>
          </p:cNvCxnSpPr>
          <p:nvPr/>
        </p:nvCxnSpPr>
        <p:spPr>
          <a:xfrm>
            <a:off x="4006522" y="3589516"/>
            <a:ext cx="0" cy="62377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82DAD7-CC08-EB5E-1719-797EAF26B9EE}"/>
              </a:ext>
            </a:extLst>
          </p:cNvPr>
          <p:cNvCxnSpPr>
            <a:cxnSpLocks/>
          </p:cNvCxnSpPr>
          <p:nvPr/>
        </p:nvCxnSpPr>
        <p:spPr>
          <a:xfrm>
            <a:off x="3680323" y="3565636"/>
            <a:ext cx="0" cy="62377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21FFFC0-E0EE-132E-4AD3-3F61B91F41F8}"/>
              </a:ext>
            </a:extLst>
          </p:cNvPr>
          <p:cNvCxnSpPr>
            <a:cxnSpLocks/>
          </p:cNvCxnSpPr>
          <p:nvPr/>
        </p:nvCxnSpPr>
        <p:spPr>
          <a:xfrm>
            <a:off x="4322588" y="3573071"/>
            <a:ext cx="0" cy="62377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1BCCCA4-9063-4110-C167-B45844B1D34E}"/>
              </a:ext>
            </a:extLst>
          </p:cNvPr>
          <p:cNvCxnSpPr>
            <a:cxnSpLocks/>
          </p:cNvCxnSpPr>
          <p:nvPr/>
        </p:nvCxnSpPr>
        <p:spPr>
          <a:xfrm>
            <a:off x="4655412" y="3589516"/>
            <a:ext cx="0" cy="62377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E2E71FB-A2D9-BAB7-9F76-51728D14E5FC}"/>
              </a:ext>
            </a:extLst>
          </p:cNvPr>
          <p:cNvCxnSpPr>
            <a:cxnSpLocks/>
          </p:cNvCxnSpPr>
          <p:nvPr/>
        </p:nvCxnSpPr>
        <p:spPr>
          <a:xfrm>
            <a:off x="4951207" y="3573071"/>
            <a:ext cx="0" cy="62377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58" name="Right Brace 57">
            <a:extLst>
              <a:ext uri="{FF2B5EF4-FFF2-40B4-BE49-F238E27FC236}">
                <a16:creationId xmlns:a16="http://schemas.microsoft.com/office/drawing/2014/main" id="{EF03B5A9-4CD0-0E22-5ACF-4538455D4A63}"/>
              </a:ext>
            </a:extLst>
          </p:cNvPr>
          <p:cNvSpPr/>
          <p:nvPr/>
        </p:nvSpPr>
        <p:spPr>
          <a:xfrm rot="10800000">
            <a:off x="2893755" y="2557231"/>
            <a:ext cx="415980" cy="1005550"/>
          </a:xfrm>
          <a:prstGeom prst="rightBrace">
            <a:avLst>
              <a:gd name="adj1" fmla="val 48300"/>
              <a:gd name="adj2" fmla="val 49607"/>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O"/>
          </a:p>
        </p:txBody>
      </p:sp>
      <p:sp>
        <p:nvSpPr>
          <p:cNvPr id="59" name="Right Brace 58">
            <a:extLst>
              <a:ext uri="{FF2B5EF4-FFF2-40B4-BE49-F238E27FC236}">
                <a16:creationId xmlns:a16="http://schemas.microsoft.com/office/drawing/2014/main" id="{87935288-08FA-A807-6C90-CAC0B16C487E}"/>
              </a:ext>
            </a:extLst>
          </p:cNvPr>
          <p:cNvSpPr/>
          <p:nvPr/>
        </p:nvSpPr>
        <p:spPr>
          <a:xfrm rot="5400000">
            <a:off x="4107490" y="2832422"/>
            <a:ext cx="415980" cy="1926113"/>
          </a:xfrm>
          <a:prstGeom prst="rightBrace">
            <a:avLst>
              <a:gd name="adj1" fmla="val 48300"/>
              <a:gd name="adj2" fmla="val 49607"/>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O"/>
          </a:p>
        </p:txBody>
      </p:sp>
      <p:sp>
        <p:nvSpPr>
          <p:cNvPr id="60" name="TextBox 59">
            <a:extLst>
              <a:ext uri="{FF2B5EF4-FFF2-40B4-BE49-F238E27FC236}">
                <a16:creationId xmlns:a16="http://schemas.microsoft.com/office/drawing/2014/main" id="{AD36EBF0-E317-1B3A-B4D4-EDED3371DC4D}"/>
              </a:ext>
            </a:extLst>
          </p:cNvPr>
          <p:cNvSpPr txBox="1"/>
          <p:nvPr/>
        </p:nvSpPr>
        <p:spPr>
          <a:xfrm>
            <a:off x="3558501" y="3946745"/>
            <a:ext cx="1514851" cy="338554"/>
          </a:xfrm>
          <a:prstGeom prst="rect">
            <a:avLst/>
          </a:prstGeom>
          <a:noFill/>
        </p:spPr>
        <p:txBody>
          <a:bodyPr wrap="square">
            <a:spAutoFit/>
          </a:bodyPr>
          <a:lstStyle/>
          <a:p>
            <a:pPr algn="ctr"/>
            <a:r>
              <a:rPr lang="en-US" sz="1600" b="1" dirty="0" err="1">
                <a:latin typeface="Avenir Book" panose="02000503020000020003" pitchFamily="2" charset="0"/>
              </a:rPr>
              <a:t>e_we</a:t>
            </a:r>
            <a:endParaRPr lang="en-CO" sz="1600" dirty="0"/>
          </a:p>
        </p:txBody>
      </p:sp>
      <p:sp>
        <p:nvSpPr>
          <p:cNvPr id="61" name="TextBox 60">
            <a:extLst>
              <a:ext uri="{FF2B5EF4-FFF2-40B4-BE49-F238E27FC236}">
                <a16:creationId xmlns:a16="http://schemas.microsoft.com/office/drawing/2014/main" id="{C704DDBA-B6AD-B80F-CA5F-2F8A33757445}"/>
              </a:ext>
            </a:extLst>
          </p:cNvPr>
          <p:cNvSpPr txBox="1"/>
          <p:nvPr/>
        </p:nvSpPr>
        <p:spPr>
          <a:xfrm rot="16200000">
            <a:off x="1982500" y="2935288"/>
            <a:ext cx="1514851" cy="338554"/>
          </a:xfrm>
          <a:prstGeom prst="rect">
            <a:avLst/>
          </a:prstGeom>
          <a:noFill/>
        </p:spPr>
        <p:txBody>
          <a:bodyPr wrap="square">
            <a:spAutoFit/>
          </a:bodyPr>
          <a:lstStyle/>
          <a:p>
            <a:pPr algn="ctr"/>
            <a:r>
              <a:rPr lang="en-US" sz="1600" b="1" dirty="0" err="1">
                <a:latin typeface="Avenir Book" panose="02000503020000020003" pitchFamily="2" charset="0"/>
              </a:rPr>
              <a:t>e_sn</a:t>
            </a:r>
            <a:endParaRPr lang="en-CO" sz="1600" dirty="0"/>
          </a:p>
        </p:txBody>
      </p:sp>
    </p:spTree>
    <p:extLst>
      <p:ext uri="{BB962C8B-B14F-4D97-AF65-F5344CB8AC3E}">
        <p14:creationId xmlns:p14="http://schemas.microsoft.com/office/powerpoint/2010/main" val="1258793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0;p20">
            <a:extLst>
              <a:ext uri="{FF2B5EF4-FFF2-40B4-BE49-F238E27FC236}">
                <a16:creationId xmlns:a16="http://schemas.microsoft.com/office/drawing/2014/main" id="{2DA7AFC0-2116-490C-FF29-A2DA929D316A}"/>
              </a:ext>
            </a:extLst>
          </p:cNvPr>
          <p:cNvSpPr txBox="1">
            <a:spLocks/>
          </p:cNvSpPr>
          <p:nvPr/>
        </p:nvSpPr>
        <p:spPr>
          <a:xfrm>
            <a:off x="414779" y="455198"/>
            <a:ext cx="8417521" cy="64020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r>
              <a:rPr lang="en-US" kern="1200" dirty="0" err="1">
                <a:solidFill>
                  <a:srgbClr val="304B72"/>
                </a:solidFill>
                <a:latin typeface="Avenir Book" panose="02000503020000020003" pitchFamily="2" charset="0"/>
                <a:ea typeface="+mn-ea"/>
                <a:cs typeface="+mn-cs"/>
              </a:rPr>
              <a:t>Opciones</a:t>
            </a:r>
            <a:r>
              <a:rPr lang="en-US" kern="1200" dirty="0">
                <a:solidFill>
                  <a:srgbClr val="304B72"/>
                </a:solidFill>
                <a:latin typeface="Avenir Book" panose="02000503020000020003" pitchFamily="2" charset="0"/>
                <a:ea typeface="+mn-ea"/>
                <a:cs typeface="+mn-cs"/>
              </a:rPr>
              <a:t> del </a:t>
            </a:r>
            <a:r>
              <a:rPr lang="en-US" kern="1200" dirty="0" err="1">
                <a:solidFill>
                  <a:srgbClr val="304B72"/>
                </a:solidFill>
                <a:latin typeface="Avenir Book" panose="02000503020000020003" pitchFamily="2" charset="0"/>
                <a:ea typeface="+mn-ea"/>
                <a:cs typeface="+mn-cs"/>
              </a:rPr>
              <a:t>namelist.wps</a:t>
            </a:r>
            <a:r>
              <a:rPr lang="en-US" kern="1200" dirty="0">
                <a:solidFill>
                  <a:srgbClr val="304B72"/>
                </a:solidFill>
                <a:latin typeface="Avenir Book" panose="02000503020000020003" pitchFamily="2" charset="0"/>
                <a:ea typeface="+mn-ea"/>
                <a:cs typeface="+mn-cs"/>
              </a:rPr>
              <a:t> para </a:t>
            </a:r>
            <a:r>
              <a:rPr lang="en-US" kern="1200" dirty="0" err="1">
                <a:solidFill>
                  <a:srgbClr val="304B72"/>
                </a:solidFill>
                <a:latin typeface="Avenir Book" panose="02000503020000020003" pitchFamily="2" charset="0"/>
                <a:ea typeface="+mn-ea"/>
                <a:cs typeface="+mn-cs"/>
              </a:rPr>
              <a:t>anidar</a:t>
            </a:r>
            <a:r>
              <a:rPr lang="en-US" kern="1200" dirty="0">
                <a:solidFill>
                  <a:srgbClr val="304B72"/>
                </a:solidFill>
                <a:latin typeface="Avenir Book" panose="02000503020000020003" pitchFamily="2" charset="0"/>
                <a:ea typeface="+mn-ea"/>
                <a:cs typeface="+mn-cs"/>
              </a:rPr>
              <a:t>  </a:t>
            </a:r>
            <a:endParaRPr lang="es-ES_tradnl" kern="1200" dirty="0">
              <a:solidFill>
                <a:srgbClr val="304B72"/>
              </a:solidFill>
              <a:latin typeface="Avenir Book" panose="02000503020000020003" pitchFamily="2" charset="0"/>
              <a:ea typeface="+mn-ea"/>
              <a:cs typeface="+mn-cs"/>
            </a:endParaRPr>
          </a:p>
        </p:txBody>
      </p:sp>
      <p:cxnSp>
        <p:nvCxnSpPr>
          <p:cNvPr id="5" name="Straight Connector 4">
            <a:extLst>
              <a:ext uri="{FF2B5EF4-FFF2-40B4-BE49-F238E27FC236}">
                <a16:creationId xmlns:a16="http://schemas.microsoft.com/office/drawing/2014/main" id="{3E422AA4-F87C-DAE8-AC69-EC0183AB13F5}"/>
              </a:ext>
            </a:extLst>
          </p:cNvPr>
          <p:cNvCxnSpPr>
            <a:cxnSpLocks/>
          </p:cNvCxnSpPr>
          <p:nvPr/>
        </p:nvCxnSpPr>
        <p:spPr>
          <a:xfrm flipH="1">
            <a:off x="414779" y="260817"/>
            <a:ext cx="8417521" cy="0"/>
          </a:xfrm>
          <a:prstGeom prst="line">
            <a:avLst/>
          </a:prstGeom>
          <a:ln w="28575">
            <a:solidFill>
              <a:srgbClr val="304B7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D5A4698-CD2A-250D-7236-528A84DC4884}"/>
              </a:ext>
            </a:extLst>
          </p:cNvPr>
          <p:cNvPicPr>
            <a:picLocks noChangeAspect="1"/>
          </p:cNvPicPr>
          <p:nvPr/>
        </p:nvPicPr>
        <p:blipFill>
          <a:blip r:embed="rId2"/>
          <a:stretch>
            <a:fillRect/>
          </a:stretch>
        </p:blipFill>
        <p:spPr>
          <a:xfrm>
            <a:off x="685800" y="1289780"/>
            <a:ext cx="7772400" cy="2086861"/>
          </a:xfrm>
          <a:prstGeom prst="rect">
            <a:avLst/>
          </a:prstGeom>
        </p:spPr>
      </p:pic>
      <p:sp>
        <p:nvSpPr>
          <p:cNvPr id="8" name="TextBox 7">
            <a:extLst>
              <a:ext uri="{FF2B5EF4-FFF2-40B4-BE49-F238E27FC236}">
                <a16:creationId xmlns:a16="http://schemas.microsoft.com/office/drawing/2014/main" id="{FB64E350-1AE9-57C2-9F59-FDB548240676}"/>
              </a:ext>
            </a:extLst>
          </p:cNvPr>
          <p:cNvSpPr txBox="1"/>
          <p:nvPr/>
        </p:nvSpPr>
        <p:spPr>
          <a:xfrm>
            <a:off x="2258026" y="3571020"/>
            <a:ext cx="2365513" cy="1323439"/>
          </a:xfrm>
          <a:prstGeom prst="rect">
            <a:avLst/>
          </a:prstGeom>
          <a:noFill/>
        </p:spPr>
        <p:txBody>
          <a:bodyPr wrap="square">
            <a:spAutoFit/>
          </a:bodyPr>
          <a:lstStyle/>
          <a:p>
            <a:pPr marL="171450" indent="-171450" algn="just">
              <a:buFont typeface="Arial" panose="020B0604020202020204" pitchFamily="34" charset="0"/>
              <a:buChar char="•"/>
            </a:pPr>
            <a:r>
              <a:rPr lang="en-US" sz="1600" dirty="0" err="1">
                <a:solidFill>
                  <a:schemeClr val="tx1">
                    <a:lumMod val="65000"/>
                    <a:lumOff val="35000"/>
                  </a:schemeClr>
                </a:solidFill>
                <a:latin typeface="Avenir Book" panose="02000503020000020003" pitchFamily="2" charset="0"/>
              </a:rPr>
              <a:t>max_dom</a:t>
            </a:r>
            <a:endParaRPr lang="en-US" sz="1600" dirty="0">
              <a:solidFill>
                <a:schemeClr val="tx1">
                  <a:lumMod val="65000"/>
                  <a:lumOff val="35000"/>
                </a:schemeClr>
              </a:solidFill>
              <a:latin typeface="Avenir Book" panose="02000503020000020003" pitchFamily="2" charset="0"/>
            </a:endParaRPr>
          </a:p>
          <a:p>
            <a:pPr marL="171450" indent="-171450" algn="just">
              <a:buFont typeface="Arial" panose="020B0604020202020204" pitchFamily="34" charset="0"/>
              <a:buChar char="•"/>
            </a:pPr>
            <a:r>
              <a:rPr lang="en-US" sz="1600" dirty="0" err="1">
                <a:solidFill>
                  <a:schemeClr val="tx1">
                    <a:lumMod val="65000"/>
                    <a:lumOff val="35000"/>
                  </a:schemeClr>
                </a:solidFill>
                <a:latin typeface="Avenir Book" panose="02000503020000020003" pitchFamily="2" charset="0"/>
              </a:rPr>
              <a:t>start_date</a:t>
            </a:r>
            <a:endParaRPr lang="en-US" sz="1600" dirty="0">
              <a:solidFill>
                <a:schemeClr val="tx1">
                  <a:lumMod val="65000"/>
                  <a:lumOff val="35000"/>
                </a:schemeClr>
              </a:solidFill>
              <a:latin typeface="Avenir Book" panose="02000503020000020003" pitchFamily="2" charset="0"/>
            </a:endParaRPr>
          </a:p>
          <a:p>
            <a:pPr marL="171450" indent="-171450" algn="just">
              <a:buFont typeface="Arial" panose="020B0604020202020204" pitchFamily="34" charset="0"/>
              <a:buChar char="•"/>
            </a:pPr>
            <a:r>
              <a:rPr lang="en-US" sz="1600" dirty="0" err="1">
                <a:solidFill>
                  <a:schemeClr val="tx1">
                    <a:lumMod val="65000"/>
                    <a:lumOff val="35000"/>
                  </a:schemeClr>
                </a:solidFill>
                <a:latin typeface="Avenir Book" panose="02000503020000020003" pitchFamily="2" charset="0"/>
              </a:rPr>
              <a:t>snd_date</a:t>
            </a:r>
            <a:endParaRPr lang="en-US" sz="1600" dirty="0">
              <a:solidFill>
                <a:schemeClr val="tx1">
                  <a:lumMod val="65000"/>
                  <a:lumOff val="35000"/>
                </a:schemeClr>
              </a:solidFill>
              <a:latin typeface="Avenir Book" panose="02000503020000020003" pitchFamily="2" charset="0"/>
            </a:endParaRPr>
          </a:p>
          <a:p>
            <a:pPr marL="171450" indent="-171450" algn="just">
              <a:buFont typeface="Arial" panose="020B0604020202020204" pitchFamily="34" charset="0"/>
              <a:buChar char="•"/>
            </a:pPr>
            <a:r>
              <a:rPr lang="en-US" sz="1600" dirty="0" err="1">
                <a:solidFill>
                  <a:schemeClr val="tx1">
                    <a:lumMod val="65000"/>
                    <a:lumOff val="35000"/>
                  </a:schemeClr>
                </a:solidFill>
                <a:latin typeface="Avenir Book" panose="02000503020000020003" pitchFamily="2" charset="0"/>
              </a:rPr>
              <a:t>parent_id</a:t>
            </a:r>
            <a:endParaRPr lang="en-US" sz="1600" dirty="0">
              <a:solidFill>
                <a:schemeClr val="tx1">
                  <a:lumMod val="65000"/>
                  <a:lumOff val="35000"/>
                </a:schemeClr>
              </a:solidFill>
              <a:latin typeface="Avenir Book" panose="02000503020000020003" pitchFamily="2" charset="0"/>
            </a:endParaRPr>
          </a:p>
          <a:p>
            <a:pPr marL="171450" indent="-171450" algn="just">
              <a:buFont typeface="Arial" panose="020B0604020202020204" pitchFamily="34" charset="0"/>
              <a:buChar char="•"/>
            </a:pPr>
            <a:r>
              <a:rPr lang="en-US" sz="1600" dirty="0" err="1">
                <a:solidFill>
                  <a:schemeClr val="tx1">
                    <a:lumMod val="65000"/>
                    <a:lumOff val="35000"/>
                  </a:schemeClr>
                </a:solidFill>
                <a:latin typeface="Avenir Book" panose="02000503020000020003" pitchFamily="2" charset="0"/>
              </a:rPr>
              <a:t>parent_grid_ratio</a:t>
            </a:r>
            <a:endParaRPr lang="en-US" sz="1600" dirty="0">
              <a:solidFill>
                <a:schemeClr val="tx1">
                  <a:lumMod val="65000"/>
                  <a:lumOff val="35000"/>
                </a:schemeClr>
              </a:solidFill>
              <a:latin typeface="Avenir Book" panose="02000503020000020003" pitchFamily="2" charset="0"/>
            </a:endParaRPr>
          </a:p>
        </p:txBody>
      </p:sp>
      <p:sp>
        <p:nvSpPr>
          <p:cNvPr id="9" name="TextBox 8">
            <a:extLst>
              <a:ext uri="{FF2B5EF4-FFF2-40B4-BE49-F238E27FC236}">
                <a16:creationId xmlns:a16="http://schemas.microsoft.com/office/drawing/2014/main" id="{097CB104-549D-BD79-F3F5-453044EE969F}"/>
              </a:ext>
            </a:extLst>
          </p:cNvPr>
          <p:cNvSpPr txBox="1"/>
          <p:nvPr/>
        </p:nvSpPr>
        <p:spPr>
          <a:xfrm>
            <a:off x="4776083" y="3571021"/>
            <a:ext cx="2365513" cy="1323439"/>
          </a:xfrm>
          <a:prstGeom prst="rect">
            <a:avLst/>
          </a:prstGeom>
          <a:noFill/>
        </p:spPr>
        <p:txBody>
          <a:bodyPr wrap="square">
            <a:spAutoFit/>
          </a:bodyPr>
          <a:lstStyle/>
          <a:p>
            <a:pPr marL="171450" indent="-171450" algn="just">
              <a:buFont typeface="Arial" panose="020B0604020202020204" pitchFamily="34" charset="0"/>
              <a:buChar char="•"/>
            </a:pPr>
            <a:r>
              <a:rPr lang="en-US" sz="1600" dirty="0" err="1">
                <a:solidFill>
                  <a:schemeClr val="tx1">
                    <a:lumMod val="65000"/>
                    <a:lumOff val="35000"/>
                  </a:schemeClr>
                </a:solidFill>
                <a:latin typeface="Avenir Book" panose="02000503020000020003" pitchFamily="2" charset="0"/>
              </a:rPr>
              <a:t>i_parent_start</a:t>
            </a:r>
            <a:endParaRPr lang="en-US" sz="1600" dirty="0">
              <a:solidFill>
                <a:schemeClr val="tx1">
                  <a:lumMod val="65000"/>
                  <a:lumOff val="35000"/>
                </a:schemeClr>
              </a:solidFill>
              <a:latin typeface="Avenir Book" panose="02000503020000020003" pitchFamily="2" charset="0"/>
            </a:endParaRPr>
          </a:p>
          <a:p>
            <a:pPr marL="171450" indent="-171450" algn="just">
              <a:buFont typeface="Arial" panose="020B0604020202020204" pitchFamily="34" charset="0"/>
              <a:buChar char="•"/>
            </a:pPr>
            <a:r>
              <a:rPr lang="en-US" sz="1600" dirty="0" err="1">
                <a:solidFill>
                  <a:schemeClr val="tx1">
                    <a:lumMod val="65000"/>
                    <a:lumOff val="35000"/>
                  </a:schemeClr>
                </a:solidFill>
                <a:latin typeface="Avenir Book" panose="02000503020000020003" pitchFamily="2" charset="0"/>
              </a:rPr>
              <a:t>j_parent_start</a:t>
            </a:r>
            <a:endParaRPr lang="en-US" sz="1600" dirty="0">
              <a:solidFill>
                <a:schemeClr val="tx1">
                  <a:lumMod val="65000"/>
                  <a:lumOff val="35000"/>
                </a:schemeClr>
              </a:solidFill>
              <a:latin typeface="Avenir Book" panose="02000503020000020003" pitchFamily="2" charset="0"/>
            </a:endParaRPr>
          </a:p>
          <a:p>
            <a:pPr marL="171450" indent="-171450" algn="just">
              <a:buFont typeface="Arial" panose="020B0604020202020204" pitchFamily="34" charset="0"/>
              <a:buChar char="•"/>
            </a:pPr>
            <a:r>
              <a:rPr lang="en-US" sz="1600" dirty="0" err="1">
                <a:solidFill>
                  <a:schemeClr val="tx1">
                    <a:lumMod val="65000"/>
                    <a:lumOff val="35000"/>
                  </a:schemeClr>
                </a:solidFill>
                <a:latin typeface="Avenir Book" panose="02000503020000020003" pitchFamily="2" charset="0"/>
              </a:rPr>
              <a:t>e_we</a:t>
            </a:r>
            <a:endParaRPr lang="en-US" sz="1600" dirty="0">
              <a:solidFill>
                <a:schemeClr val="tx1">
                  <a:lumMod val="65000"/>
                  <a:lumOff val="35000"/>
                </a:schemeClr>
              </a:solidFill>
              <a:latin typeface="Avenir Book" panose="02000503020000020003" pitchFamily="2" charset="0"/>
            </a:endParaRPr>
          </a:p>
          <a:p>
            <a:pPr marL="171450" indent="-171450" algn="just">
              <a:buFont typeface="Arial" panose="020B0604020202020204" pitchFamily="34" charset="0"/>
              <a:buChar char="•"/>
            </a:pPr>
            <a:r>
              <a:rPr lang="en-US" sz="1600" dirty="0" err="1">
                <a:solidFill>
                  <a:schemeClr val="tx1">
                    <a:lumMod val="65000"/>
                    <a:lumOff val="35000"/>
                  </a:schemeClr>
                </a:solidFill>
                <a:latin typeface="Avenir Book" panose="02000503020000020003" pitchFamily="2" charset="0"/>
              </a:rPr>
              <a:t>s_sn</a:t>
            </a:r>
            <a:endParaRPr lang="en-US" sz="1600" dirty="0">
              <a:solidFill>
                <a:schemeClr val="tx1">
                  <a:lumMod val="65000"/>
                  <a:lumOff val="35000"/>
                </a:schemeClr>
              </a:solidFill>
              <a:latin typeface="Avenir Book" panose="02000503020000020003" pitchFamily="2" charset="0"/>
            </a:endParaRPr>
          </a:p>
          <a:p>
            <a:pPr marL="171450" indent="-171450" algn="just">
              <a:buFont typeface="Arial" panose="020B0604020202020204" pitchFamily="34" charset="0"/>
              <a:buChar char="•"/>
            </a:pPr>
            <a:r>
              <a:rPr lang="en-US" sz="1600" dirty="0" err="1">
                <a:solidFill>
                  <a:schemeClr val="tx1">
                    <a:lumMod val="65000"/>
                    <a:lumOff val="35000"/>
                  </a:schemeClr>
                </a:solidFill>
                <a:latin typeface="Avenir Book" panose="02000503020000020003" pitchFamily="2" charset="0"/>
              </a:rPr>
              <a:t>geog_data_res</a:t>
            </a:r>
            <a:endParaRPr lang="en-US" sz="1600" dirty="0">
              <a:solidFill>
                <a:schemeClr val="tx1">
                  <a:lumMod val="65000"/>
                  <a:lumOff val="35000"/>
                </a:schemeClr>
              </a:solidFill>
              <a:latin typeface="Avenir Book" panose="02000503020000020003" pitchFamily="2" charset="0"/>
            </a:endParaRPr>
          </a:p>
        </p:txBody>
      </p:sp>
      <p:sp>
        <p:nvSpPr>
          <p:cNvPr id="12" name="Rectangle 11">
            <a:extLst>
              <a:ext uri="{FF2B5EF4-FFF2-40B4-BE49-F238E27FC236}">
                <a16:creationId xmlns:a16="http://schemas.microsoft.com/office/drawing/2014/main" id="{FAEAD523-D1FD-0B2F-AD4D-A0EE0AB85912}"/>
              </a:ext>
            </a:extLst>
          </p:cNvPr>
          <p:cNvSpPr/>
          <p:nvPr/>
        </p:nvSpPr>
        <p:spPr>
          <a:xfrm>
            <a:off x="685800" y="1534603"/>
            <a:ext cx="7772400" cy="381662"/>
          </a:xfrm>
          <a:prstGeom prst="rect">
            <a:avLst/>
          </a:prstGeom>
          <a:solidFill>
            <a:schemeClr val="accent5">
              <a:lumMod val="60000"/>
              <a:lumOff val="40000"/>
              <a:alpha val="15000"/>
            </a:schemeClr>
          </a:solidFill>
          <a:ln>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3" name="Rectangle 12">
            <a:extLst>
              <a:ext uri="{FF2B5EF4-FFF2-40B4-BE49-F238E27FC236}">
                <a16:creationId xmlns:a16="http://schemas.microsoft.com/office/drawing/2014/main" id="{12B1DA16-7D88-5102-9066-4411B63DA431}"/>
              </a:ext>
            </a:extLst>
          </p:cNvPr>
          <p:cNvSpPr/>
          <p:nvPr/>
        </p:nvSpPr>
        <p:spPr>
          <a:xfrm>
            <a:off x="685800" y="2440553"/>
            <a:ext cx="7772400" cy="936088"/>
          </a:xfrm>
          <a:prstGeom prst="rect">
            <a:avLst/>
          </a:prstGeom>
          <a:solidFill>
            <a:schemeClr val="accent5">
              <a:lumMod val="60000"/>
              <a:lumOff val="40000"/>
              <a:alpha val="15000"/>
            </a:schemeClr>
          </a:solidFill>
          <a:ln>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Tree>
    <p:extLst>
      <p:ext uri="{BB962C8B-B14F-4D97-AF65-F5344CB8AC3E}">
        <p14:creationId xmlns:p14="http://schemas.microsoft.com/office/powerpoint/2010/main" val="259531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D7F03D-9AA9-541D-C828-49C2E1A1142E}"/>
              </a:ext>
            </a:extLst>
          </p:cNvPr>
          <p:cNvPicPr>
            <a:picLocks noChangeAspect="1"/>
          </p:cNvPicPr>
          <p:nvPr/>
        </p:nvPicPr>
        <p:blipFill>
          <a:blip r:embed="rId3"/>
          <a:stretch>
            <a:fillRect/>
          </a:stretch>
        </p:blipFill>
        <p:spPr>
          <a:xfrm>
            <a:off x="311700" y="1479322"/>
            <a:ext cx="3999926" cy="3036273"/>
          </a:xfrm>
          <a:prstGeom prst="rect">
            <a:avLst/>
          </a:prstGeom>
        </p:spPr>
      </p:pic>
      <p:pic>
        <p:nvPicPr>
          <p:cNvPr id="6" name="Picture 5">
            <a:extLst>
              <a:ext uri="{FF2B5EF4-FFF2-40B4-BE49-F238E27FC236}">
                <a16:creationId xmlns:a16="http://schemas.microsoft.com/office/drawing/2014/main" id="{E5BE2995-DA16-712D-649B-32275EAC18EB}"/>
              </a:ext>
            </a:extLst>
          </p:cNvPr>
          <p:cNvPicPr>
            <a:picLocks noChangeAspect="1"/>
          </p:cNvPicPr>
          <p:nvPr/>
        </p:nvPicPr>
        <p:blipFill>
          <a:blip r:embed="rId3"/>
          <a:stretch>
            <a:fillRect/>
          </a:stretch>
        </p:blipFill>
        <p:spPr>
          <a:xfrm>
            <a:off x="4572000" y="1479322"/>
            <a:ext cx="3999926" cy="3036273"/>
          </a:xfrm>
          <a:prstGeom prst="rect">
            <a:avLst/>
          </a:prstGeom>
        </p:spPr>
      </p:pic>
      <p:sp>
        <p:nvSpPr>
          <p:cNvPr id="7" name="Google Shape;100;p20">
            <a:extLst>
              <a:ext uri="{FF2B5EF4-FFF2-40B4-BE49-F238E27FC236}">
                <a16:creationId xmlns:a16="http://schemas.microsoft.com/office/drawing/2014/main" id="{D25A5647-4083-912F-E0AD-4BACE9CF2240}"/>
              </a:ext>
            </a:extLst>
          </p:cNvPr>
          <p:cNvSpPr txBox="1">
            <a:spLocks/>
          </p:cNvSpPr>
          <p:nvPr/>
        </p:nvSpPr>
        <p:spPr>
          <a:xfrm>
            <a:off x="414779" y="445025"/>
            <a:ext cx="8520600" cy="64020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kern="1200" dirty="0">
                <a:solidFill>
                  <a:srgbClr val="304B72"/>
                </a:solidFill>
                <a:latin typeface="Avenir Book" panose="02000503020000020003" pitchFamily="2" charset="0"/>
                <a:ea typeface="+mn-ea"/>
                <a:cs typeface="+mn-cs"/>
              </a:rPr>
              <a:t>Nest options: Telescope, Same level</a:t>
            </a:r>
            <a:endParaRPr lang="es-ES_tradnl" kern="1200" dirty="0">
              <a:solidFill>
                <a:srgbClr val="304B72"/>
              </a:solidFill>
              <a:latin typeface="Avenir Book" panose="02000503020000020003" pitchFamily="2" charset="0"/>
              <a:ea typeface="+mn-ea"/>
              <a:cs typeface="+mn-cs"/>
            </a:endParaRPr>
          </a:p>
        </p:txBody>
      </p:sp>
      <p:cxnSp>
        <p:nvCxnSpPr>
          <p:cNvPr id="8" name="Straight Connector 7">
            <a:extLst>
              <a:ext uri="{FF2B5EF4-FFF2-40B4-BE49-F238E27FC236}">
                <a16:creationId xmlns:a16="http://schemas.microsoft.com/office/drawing/2014/main" id="{8CCC54DE-E82D-E657-2970-AF6427C956ED}"/>
              </a:ext>
            </a:extLst>
          </p:cNvPr>
          <p:cNvCxnSpPr>
            <a:cxnSpLocks/>
          </p:cNvCxnSpPr>
          <p:nvPr/>
        </p:nvCxnSpPr>
        <p:spPr>
          <a:xfrm flipH="1">
            <a:off x="414779" y="260817"/>
            <a:ext cx="8417521" cy="0"/>
          </a:xfrm>
          <a:prstGeom prst="line">
            <a:avLst/>
          </a:prstGeom>
          <a:ln w="28575">
            <a:solidFill>
              <a:srgbClr val="304B7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E27019-6FE3-B502-8590-50CD6B925EBB}"/>
              </a:ext>
            </a:extLst>
          </p:cNvPr>
          <p:cNvSpPr/>
          <p:nvPr/>
        </p:nvSpPr>
        <p:spPr>
          <a:xfrm>
            <a:off x="675861" y="1876507"/>
            <a:ext cx="3450866" cy="2345636"/>
          </a:xfrm>
          <a:prstGeom prst="rect">
            <a:avLst/>
          </a:prstGeom>
          <a:solidFill>
            <a:srgbClr val="FF0000">
              <a:alpha val="0"/>
            </a:srgbClr>
          </a:solidFill>
          <a:ln w="254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0" name="Rectangle 9">
            <a:extLst>
              <a:ext uri="{FF2B5EF4-FFF2-40B4-BE49-F238E27FC236}">
                <a16:creationId xmlns:a16="http://schemas.microsoft.com/office/drawing/2014/main" id="{E07E5113-2DD2-7990-AA04-2C6C697B09C0}"/>
              </a:ext>
            </a:extLst>
          </p:cNvPr>
          <p:cNvSpPr/>
          <p:nvPr/>
        </p:nvSpPr>
        <p:spPr>
          <a:xfrm>
            <a:off x="1368191" y="2470731"/>
            <a:ext cx="2066206" cy="1157188"/>
          </a:xfrm>
          <a:prstGeom prst="rect">
            <a:avLst/>
          </a:prstGeom>
          <a:solidFill>
            <a:srgbClr val="FF0000">
              <a:alpha val="0"/>
            </a:srgbClr>
          </a:solidFill>
          <a:ln w="25400">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2" name="Rectangle 11">
            <a:extLst>
              <a:ext uri="{FF2B5EF4-FFF2-40B4-BE49-F238E27FC236}">
                <a16:creationId xmlns:a16="http://schemas.microsoft.com/office/drawing/2014/main" id="{877B0420-B279-DB6D-2487-14EC12BB6BBC}"/>
              </a:ext>
            </a:extLst>
          </p:cNvPr>
          <p:cNvSpPr/>
          <p:nvPr/>
        </p:nvSpPr>
        <p:spPr>
          <a:xfrm>
            <a:off x="1940118" y="2759103"/>
            <a:ext cx="922352" cy="572494"/>
          </a:xfrm>
          <a:prstGeom prst="rect">
            <a:avLst/>
          </a:prstGeom>
          <a:solidFill>
            <a:srgbClr val="FF0000">
              <a:alpha val="0"/>
            </a:srgbClr>
          </a:solidFill>
          <a:ln w="2540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3" name="TextBox 12">
            <a:extLst>
              <a:ext uri="{FF2B5EF4-FFF2-40B4-BE49-F238E27FC236}">
                <a16:creationId xmlns:a16="http://schemas.microsoft.com/office/drawing/2014/main" id="{B2BA110F-D652-65F5-1BAA-49A141F8A84A}"/>
              </a:ext>
            </a:extLst>
          </p:cNvPr>
          <p:cNvSpPr txBox="1"/>
          <p:nvPr/>
        </p:nvSpPr>
        <p:spPr>
          <a:xfrm>
            <a:off x="2941983" y="1911047"/>
            <a:ext cx="1184744" cy="276999"/>
          </a:xfrm>
          <a:prstGeom prst="rect">
            <a:avLst/>
          </a:prstGeom>
          <a:noFill/>
        </p:spPr>
        <p:txBody>
          <a:bodyPr wrap="square">
            <a:spAutoFit/>
          </a:bodyPr>
          <a:lstStyle/>
          <a:p>
            <a:pPr algn="r"/>
            <a:r>
              <a:rPr lang="en-US" sz="1200" b="1" dirty="0">
                <a:solidFill>
                  <a:srgbClr val="FF0000"/>
                </a:solidFill>
                <a:latin typeface="Avenir Book" panose="02000503020000020003" pitchFamily="2" charset="0"/>
              </a:rPr>
              <a:t>Grid id = 1</a:t>
            </a:r>
            <a:endParaRPr lang="en-CO" sz="1200" dirty="0">
              <a:solidFill>
                <a:srgbClr val="FF0000"/>
              </a:solidFill>
            </a:endParaRPr>
          </a:p>
        </p:txBody>
      </p:sp>
      <p:sp>
        <p:nvSpPr>
          <p:cNvPr id="14" name="TextBox 13">
            <a:extLst>
              <a:ext uri="{FF2B5EF4-FFF2-40B4-BE49-F238E27FC236}">
                <a16:creationId xmlns:a16="http://schemas.microsoft.com/office/drawing/2014/main" id="{241C8287-EFEC-899F-2686-0000600BBA8A}"/>
              </a:ext>
            </a:extLst>
          </p:cNvPr>
          <p:cNvSpPr txBox="1"/>
          <p:nvPr/>
        </p:nvSpPr>
        <p:spPr>
          <a:xfrm>
            <a:off x="2249653" y="2482104"/>
            <a:ext cx="1184744" cy="261610"/>
          </a:xfrm>
          <a:prstGeom prst="rect">
            <a:avLst/>
          </a:prstGeom>
          <a:noFill/>
        </p:spPr>
        <p:txBody>
          <a:bodyPr wrap="square">
            <a:spAutoFit/>
          </a:bodyPr>
          <a:lstStyle/>
          <a:p>
            <a:pPr algn="r"/>
            <a:r>
              <a:rPr lang="en-US" sz="1100" b="1" dirty="0">
                <a:solidFill>
                  <a:srgbClr val="0070C0"/>
                </a:solidFill>
                <a:latin typeface="Avenir Book" panose="02000503020000020003" pitchFamily="2" charset="0"/>
              </a:rPr>
              <a:t>Grid id = 2</a:t>
            </a:r>
            <a:endParaRPr lang="en-CO" sz="1100" dirty="0">
              <a:solidFill>
                <a:srgbClr val="0070C0"/>
              </a:solidFill>
            </a:endParaRPr>
          </a:p>
        </p:txBody>
      </p:sp>
      <p:sp>
        <p:nvSpPr>
          <p:cNvPr id="15" name="TextBox 14">
            <a:extLst>
              <a:ext uri="{FF2B5EF4-FFF2-40B4-BE49-F238E27FC236}">
                <a16:creationId xmlns:a16="http://schemas.microsoft.com/office/drawing/2014/main" id="{98168CE5-980D-0F2D-55A8-21ECF3BC6C01}"/>
              </a:ext>
            </a:extLst>
          </p:cNvPr>
          <p:cNvSpPr txBox="1"/>
          <p:nvPr/>
        </p:nvSpPr>
        <p:spPr>
          <a:xfrm>
            <a:off x="1677726" y="2759103"/>
            <a:ext cx="1184744" cy="246221"/>
          </a:xfrm>
          <a:prstGeom prst="rect">
            <a:avLst/>
          </a:prstGeom>
          <a:noFill/>
        </p:spPr>
        <p:txBody>
          <a:bodyPr wrap="square">
            <a:spAutoFit/>
          </a:bodyPr>
          <a:lstStyle/>
          <a:p>
            <a:pPr algn="r"/>
            <a:r>
              <a:rPr lang="en-US" sz="1000" b="1" dirty="0">
                <a:solidFill>
                  <a:srgbClr val="00B050"/>
                </a:solidFill>
                <a:latin typeface="Avenir Book" panose="02000503020000020003" pitchFamily="2" charset="0"/>
              </a:rPr>
              <a:t>Grid id = 3</a:t>
            </a:r>
            <a:endParaRPr lang="en-CO" sz="1000" dirty="0">
              <a:solidFill>
                <a:srgbClr val="00B050"/>
              </a:solidFill>
            </a:endParaRPr>
          </a:p>
        </p:txBody>
      </p:sp>
      <p:sp>
        <p:nvSpPr>
          <p:cNvPr id="16" name="TextBox 15">
            <a:extLst>
              <a:ext uri="{FF2B5EF4-FFF2-40B4-BE49-F238E27FC236}">
                <a16:creationId xmlns:a16="http://schemas.microsoft.com/office/drawing/2014/main" id="{CBC31C64-1BA1-E8ED-311A-21D9B9FFBE49}"/>
              </a:ext>
            </a:extLst>
          </p:cNvPr>
          <p:cNvSpPr txBox="1"/>
          <p:nvPr/>
        </p:nvSpPr>
        <p:spPr>
          <a:xfrm>
            <a:off x="1641378" y="4421476"/>
            <a:ext cx="1793019" cy="338554"/>
          </a:xfrm>
          <a:prstGeom prst="rect">
            <a:avLst/>
          </a:prstGeom>
          <a:noFill/>
        </p:spPr>
        <p:txBody>
          <a:bodyPr wrap="square">
            <a:spAutoFit/>
          </a:bodyPr>
          <a:lstStyle/>
          <a:p>
            <a:pPr algn="ctr"/>
            <a:r>
              <a:rPr lang="en-US" sz="1600" b="1" dirty="0">
                <a:solidFill>
                  <a:schemeClr val="tx1"/>
                </a:solidFill>
                <a:latin typeface="Avenir Book" panose="02000503020000020003" pitchFamily="2" charset="0"/>
              </a:rPr>
              <a:t>Telescoping</a:t>
            </a:r>
            <a:endParaRPr lang="en-CO" sz="1600" dirty="0">
              <a:solidFill>
                <a:schemeClr val="tx1"/>
              </a:solidFill>
            </a:endParaRPr>
          </a:p>
        </p:txBody>
      </p:sp>
      <p:sp>
        <p:nvSpPr>
          <p:cNvPr id="17" name="Rectangle 16">
            <a:extLst>
              <a:ext uri="{FF2B5EF4-FFF2-40B4-BE49-F238E27FC236}">
                <a16:creationId xmlns:a16="http://schemas.microsoft.com/office/drawing/2014/main" id="{8AEAE435-5D03-AC36-29A5-75D2D1A1EBAF}"/>
              </a:ext>
            </a:extLst>
          </p:cNvPr>
          <p:cNvSpPr/>
          <p:nvPr/>
        </p:nvSpPr>
        <p:spPr>
          <a:xfrm>
            <a:off x="4947037" y="1872532"/>
            <a:ext cx="3450866" cy="2345636"/>
          </a:xfrm>
          <a:prstGeom prst="rect">
            <a:avLst/>
          </a:prstGeom>
          <a:solidFill>
            <a:srgbClr val="FF0000">
              <a:alpha val="0"/>
            </a:srgbClr>
          </a:solidFill>
          <a:ln w="254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8" name="Rectangle 17">
            <a:extLst>
              <a:ext uri="{FF2B5EF4-FFF2-40B4-BE49-F238E27FC236}">
                <a16:creationId xmlns:a16="http://schemas.microsoft.com/office/drawing/2014/main" id="{AFD5D40E-7A65-6549-894D-50CE30F9DB0E}"/>
              </a:ext>
            </a:extLst>
          </p:cNvPr>
          <p:cNvSpPr/>
          <p:nvPr/>
        </p:nvSpPr>
        <p:spPr>
          <a:xfrm>
            <a:off x="5352228" y="2694497"/>
            <a:ext cx="1219735" cy="701705"/>
          </a:xfrm>
          <a:prstGeom prst="rect">
            <a:avLst/>
          </a:prstGeom>
          <a:solidFill>
            <a:srgbClr val="FF0000">
              <a:alpha val="0"/>
            </a:srgbClr>
          </a:solidFill>
          <a:ln w="25400">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9" name="Rectangle 18">
            <a:extLst>
              <a:ext uri="{FF2B5EF4-FFF2-40B4-BE49-F238E27FC236}">
                <a16:creationId xmlns:a16="http://schemas.microsoft.com/office/drawing/2014/main" id="{D4B59C0A-2EBC-3DF4-B3A2-050664E7B550}"/>
              </a:ext>
            </a:extLst>
          </p:cNvPr>
          <p:cNvSpPr/>
          <p:nvPr/>
        </p:nvSpPr>
        <p:spPr>
          <a:xfrm>
            <a:off x="6832336" y="2694496"/>
            <a:ext cx="1219735" cy="701705"/>
          </a:xfrm>
          <a:prstGeom prst="rect">
            <a:avLst/>
          </a:prstGeom>
          <a:solidFill>
            <a:srgbClr val="FF0000">
              <a:alpha val="0"/>
            </a:srgbClr>
          </a:solidFill>
          <a:ln w="2540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20" name="TextBox 19">
            <a:extLst>
              <a:ext uri="{FF2B5EF4-FFF2-40B4-BE49-F238E27FC236}">
                <a16:creationId xmlns:a16="http://schemas.microsoft.com/office/drawing/2014/main" id="{8D0FBB21-3CDF-6B50-DECE-AED1E2F57E83}"/>
              </a:ext>
            </a:extLst>
          </p:cNvPr>
          <p:cNvSpPr txBox="1"/>
          <p:nvPr/>
        </p:nvSpPr>
        <p:spPr>
          <a:xfrm>
            <a:off x="7213159" y="1913810"/>
            <a:ext cx="1184744" cy="276999"/>
          </a:xfrm>
          <a:prstGeom prst="rect">
            <a:avLst/>
          </a:prstGeom>
          <a:noFill/>
        </p:spPr>
        <p:txBody>
          <a:bodyPr wrap="square">
            <a:spAutoFit/>
          </a:bodyPr>
          <a:lstStyle/>
          <a:p>
            <a:pPr algn="r"/>
            <a:r>
              <a:rPr lang="en-US" sz="1200" b="1" dirty="0">
                <a:solidFill>
                  <a:srgbClr val="FF0000"/>
                </a:solidFill>
                <a:latin typeface="Avenir Book" panose="02000503020000020003" pitchFamily="2" charset="0"/>
              </a:rPr>
              <a:t>Grid id = 1</a:t>
            </a:r>
            <a:endParaRPr lang="en-CO" sz="1200" dirty="0">
              <a:solidFill>
                <a:srgbClr val="FF0000"/>
              </a:solidFill>
            </a:endParaRPr>
          </a:p>
        </p:txBody>
      </p:sp>
      <p:sp>
        <p:nvSpPr>
          <p:cNvPr id="21" name="TextBox 20">
            <a:extLst>
              <a:ext uri="{FF2B5EF4-FFF2-40B4-BE49-F238E27FC236}">
                <a16:creationId xmlns:a16="http://schemas.microsoft.com/office/drawing/2014/main" id="{8AC6CCB6-B268-A501-DA7B-231AFB2981F3}"/>
              </a:ext>
            </a:extLst>
          </p:cNvPr>
          <p:cNvSpPr txBox="1"/>
          <p:nvPr/>
        </p:nvSpPr>
        <p:spPr>
          <a:xfrm>
            <a:off x="6892561" y="2706471"/>
            <a:ext cx="1184744" cy="246221"/>
          </a:xfrm>
          <a:prstGeom prst="rect">
            <a:avLst/>
          </a:prstGeom>
          <a:noFill/>
        </p:spPr>
        <p:txBody>
          <a:bodyPr wrap="square">
            <a:spAutoFit/>
          </a:bodyPr>
          <a:lstStyle/>
          <a:p>
            <a:pPr algn="r"/>
            <a:r>
              <a:rPr lang="en-US" sz="1000" b="1" dirty="0">
                <a:solidFill>
                  <a:srgbClr val="00B050"/>
                </a:solidFill>
                <a:latin typeface="Avenir Book" panose="02000503020000020003" pitchFamily="2" charset="0"/>
              </a:rPr>
              <a:t>Grid id = 3</a:t>
            </a:r>
            <a:endParaRPr lang="en-CO" sz="1000" dirty="0">
              <a:solidFill>
                <a:srgbClr val="00B050"/>
              </a:solidFill>
            </a:endParaRPr>
          </a:p>
        </p:txBody>
      </p:sp>
      <p:sp>
        <p:nvSpPr>
          <p:cNvPr id="22" name="TextBox 21">
            <a:extLst>
              <a:ext uri="{FF2B5EF4-FFF2-40B4-BE49-F238E27FC236}">
                <a16:creationId xmlns:a16="http://schemas.microsoft.com/office/drawing/2014/main" id="{6F248C3C-A5B1-B7C0-3018-A3481F9ABF3A}"/>
              </a:ext>
            </a:extLst>
          </p:cNvPr>
          <p:cNvSpPr txBox="1"/>
          <p:nvPr/>
        </p:nvSpPr>
        <p:spPr>
          <a:xfrm>
            <a:off x="5399836" y="2706471"/>
            <a:ext cx="1184744" cy="261610"/>
          </a:xfrm>
          <a:prstGeom prst="rect">
            <a:avLst/>
          </a:prstGeom>
          <a:noFill/>
        </p:spPr>
        <p:txBody>
          <a:bodyPr wrap="square">
            <a:spAutoFit/>
          </a:bodyPr>
          <a:lstStyle/>
          <a:p>
            <a:pPr algn="r"/>
            <a:r>
              <a:rPr lang="en-US" sz="1100" b="1" dirty="0">
                <a:solidFill>
                  <a:srgbClr val="0070C0"/>
                </a:solidFill>
                <a:latin typeface="Avenir Book" panose="02000503020000020003" pitchFamily="2" charset="0"/>
              </a:rPr>
              <a:t>Grid id = 2</a:t>
            </a:r>
            <a:endParaRPr lang="en-CO" sz="1100" b="1" dirty="0">
              <a:solidFill>
                <a:srgbClr val="0070C0"/>
              </a:solidFill>
              <a:latin typeface="Avenir Book" panose="02000503020000020003" pitchFamily="2" charset="0"/>
            </a:endParaRPr>
          </a:p>
        </p:txBody>
      </p:sp>
      <p:sp>
        <p:nvSpPr>
          <p:cNvPr id="23" name="TextBox 22">
            <a:extLst>
              <a:ext uri="{FF2B5EF4-FFF2-40B4-BE49-F238E27FC236}">
                <a16:creationId xmlns:a16="http://schemas.microsoft.com/office/drawing/2014/main" id="{FD673EFA-6D75-8162-E8BC-491284CE1FE6}"/>
              </a:ext>
            </a:extLst>
          </p:cNvPr>
          <p:cNvSpPr txBox="1"/>
          <p:nvPr/>
        </p:nvSpPr>
        <p:spPr>
          <a:xfrm>
            <a:off x="4947038" y="4418747"/>
            <a:ext cx="3450866" cy="338554"/>
          </a:xfrm>
          <a:prstGeom prst="rect">
            <a:avLst/>
          </a:prstGeom>
          <a:noFill/>
        </p:spPr>
        <p:txBody>
          <a:bodyPr wrap="square">
            <a:spAutoFit/>
          </a:bodyPr>
          <a:lstStyle/>
          <a:p>
            <a:pPr algn="ctr"/>
            <a:r>
              <a:rPr lang="en-US" sz="1600" b="1" dirty="0">
                <a:solidFill>
                  <a:schemeClr val="tx1"/>
                </a:solidFill>
                <a:latin typeface="Avenir Book" panose="02000503020000020003" pitchFamily="2" charset="0"/>
              </a:rPr>
              <a:t>Same level respect parent </a:t>
            </a:r>
            <a:endParaRPr lang="en-CO" sz="1600" dirty="0">
              <a:solidFill>
                <a:schemeClr val="tx1"/>
              </a:solidFill>
            </a:endParaRPr>
          </a:p>
        </p:txBody>
      </p:sp>
    </p:spTree>
    <p:extLst>
      <p:ext uri="{BB962C8B-B14F-4D97-AF65-F5344CB8AC3E}">
        <p14:creationId xmlns:p14="http://schemas.microsoft.com/office/powerpoint/2010/main" val="471833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047109-2EED-A36D-B0B4-DACFB6B6B36B}"/>
              </a:ext>
            </a:extLst>
          </p:cNvPr>
          <p:cNvSpPr txBox="1"/>
          <p:nvPr/>
        </p:nvSpPr>
        <p:spPr>
          <a:xfrm>
            <a:off x="164435" y="1931374"/>
            <a:ext cx="8815129" cy="830997"/>
          </a:xfrm>
          <a:prstGeom prst="rect">
            <a:avLst/>
          </a:prstGeom>
          <a:noFill/>
        </p:spPr>
        <p:txBody>
          <a:bodyPr wrap="square">
            <a:spAutoFit/>
          </a:bodyPr>
          <a:lstStyle/>
          <a:p>
            <a:pPr algn="ctr"/>
            <a:r>
              <a:rPr lang="es-ES_tradnl" sz="4800" dirty="0">
                <a:solidFill>
                  <a:srgbClr val="304B72"/>
                </a:solidFill>
                <a:latin typeface="Avenir Book" panose="02000503020000020003" pitchFamily="2" charset="0"/>
              </a:rPr>
              <a:t>WRF Pre-Processing </a:t>
            </a:r>
            <a:r>
              <a:rPr lang="es-ES_tradnl" sz="4800" dirty="0" err="1">
                <a:solidFill>
                  <a:srgbClr val="304B72"/>
                </a:solidFill>
                <a:latin typeface="Avenir Book" panose="02000503020000020003" pitchFamily="2" charset="0"/>
              </a:rPr>
              <a:t>System</a:t>
            </a:r>
            <a:endParaRPr lang="es-ES_tradnl" sz="4800" dirty="0">
              <a:solidFill>
                <a:srgbClr val="304B72"/>
              </a:solidFill>
              <a:latin typeface="Avenir Book" panose="02000503020000020003" pitchFamily="2" charset="0"/>
            </a:endParaRPr>
          </a:p>
        </p:txBody>
      </p:sp>
      <p:cxnSp>
        <p:nvCxnSpPr>
          <p:cNvPr id="5" name="Straight Connector 4">
            <a:extLst>
              <a:ext uri="{FF2B5EF4-FFF2-40B4-BE49-F238E27FC236}">
                <a16:creationId xmlns:a16="http://schemas.microsoft.com/office/drawing/2014/main" id="{9E3C0C0E-36E3-6337-99FA-473BC88B1C78}"/>
              </a:ext>
            </a:extLst>
          </p:cNvPr>
          <p:cNvCxnSpPr>
            <a:cxnSpLocks/>
          </p:cNvCxnSpPr>
          <p:nvPr/>
        </p:nvCxnSpPr>
        <p:spPr>
          <a:xfrm flipH="1">
            <a:off x="390801" y="2796627"/>
            <a:ext cx="8528023" cy="0"/>
          </a:xfrm>
          <a:prstGeom prst="line">
            <a:avLst/>
          </a:prstGeom>
          <a:ln w="28575">
            <a:solidFill>
              <a:srgbClr val="304B7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B32C868-3F95-6CB4-8E93-4AD10D0A2D02}"/>
              </a:ext>
            </a:extLst>
          </p:cNvPr>
          <p:cNvSpPr txBox="1"/>
          <p:nvPr/>
        </p:nvSpPr>
        <p:spPr>
          <a:xfrm>
            <a:off x="1350513" y="3258830"/>
            <a:ext cx="6442972" cy="523220"/>
          </a:xfrm>
          <a:prstGeom prst="rect">
            <a:avLst/>
          </a:prstGeom>
          <a:noFill/>
        </p:spPr>
        <p:txBody>
          <a:bodyPr wrap="square">
            <a:spAutoFit/>
          </a:bodyPr>
          <a:lstStyle/>
          <a:p>
            <a:pPr algn="ctr"/>
            <a:r>
              <a:rPr lang="en-CO" dirty="0"/>
              <a:t>Best Practices</a:t>
            </a:r>
          </a:p>
          <a:p>
            <a:pPr algn="ctr"/>
            <a:r>
              <a:rPr lang="en-CO" dirty="0"/>
              <a:t>https://www2.mmm.ucar.edu/wrf/users/namelist_best_prac_wps.html</a:t>
            </a:r>
          </a:p>
        </p:txBody>
      </p:sp>
    </p:spTree>
    <p:extLst>
      <p:ext uri="{BB962C8B-B14F-4D97-AF65-F5344CB8AC3E}">
        <p14:creationId xmlns:p14="http://schemas.microsoft.com/office/powerpoint/2010/main" val="692536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D7F03D-9AA9-541D-C828-49C2E1A1142E}"/>
              </a:ext>
            </a:extLst>
          </p:cNvPr>
          <p:cNvPicPr>
            <a:picLocks noChangeAspect="1"/>
          </p:cNvPicPr>
          <p:nvPr/>
        </p:nvPicPr>
        <p:blipFill>
          <a:blip r:embed="rId3"/>
          <a:stretch>
            <a:fillRect/>
          </a:stretch>
        </p:blipFill>
        <p:spPr>
          <a:xfrm>
            <a:off x="311700" y="1479322"/>
            <a:ext cx="3999926" cy="3036273"/>
          </a:xfrm>
          <a:prstGeom prst="rect">
            <a:avLst/>
          </a:prstGeom>
        </p:spPr>
      </p:pic>
      <p:pic>
        <p:nvPicPr>
          <p:cNvPr id="6" name="Picture 5">
            <a:extLst>
              <a:ext uri="{FF2B5EF4-FFF2-40B4-BE49-F238E27FC236}">
                <a16:creationId xmlns:a16="http://schemas.microsoft.com/office/drawing/2014/main" id="{E5BE2995-DA16-712D-649B-32275EAC18EB}"/>
              </a:ext>
            </a:extLst>
          </p:cNvPr>
          <p:cNvPicPr>
            <a:picLocks noChangeAspect="1"/>
          </p:cNvPicPr>
          <p:nvPr/>
        </p:nvPicPr>
        <p:blipFill>
          <a:blip r:embed="rId3"/>
          <a:stretch>
            <a:fillRect/>
          </a:stretch>
        </p:blipFill>
        <p:spPr>
          <a:xfrm>
            <a:off x="4572000" y="1479322"/>
            <a:ext cx="3999926" cy="3036273"/>
          </a:xfrm>
          <a:prstGeom prst="rect">
            <a:avLst/>
          </a:prstGeom>
        </p:spPr>
      </p:pic>
      <p:sp>
        <p:nvSpPr>
          <p:cNvPr id="7" name="Google Shape;100;p20">
            <a:extLst>
              <a:ext uri="{FF2B5EF4-FFF2-40B4-BE49-F238E27FC236}">
                <a16:creationId xmlns:a16="http://schemas.microsoft.com/office/drawing/2014/main" id="{D25A5647-4083-912F-E0AD-4BACE9CF2240}"/>
              </a:ext>
            </a:extLst>
          </p:cNvPr>
          <p:cNvSpPr txBox="1">
            <a:spLocks/>
          </p:cNvSpPr>
          <p:nvPr/>
        </p:nvSpPr>
        <p:spPr>
          <a:xfrm>
            <a:off x="414779" y="445025"/>
            <a:ext cx="8520600" cy="64020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kern="1200" dirty="0">
                <a:solidFill>
                  <a:srgbClr val="304B72"/>
                </a:solidFill>
                <a:latin typeface="Avenir Book" panose="02000503020000020003" pitchFamily="2" charset="0"/>
                <a:ea typeface="+mn-ea"/>
                <a:cs typeface="+mn-cs"/>
              </a:rPr>
              <a:t>Not allowed Nesting </a:t>
            </a:r>
            <a:endParaRPr lang="es-ES_tradnl" kern="1200" dirty="0">
              <a:solidFill>
                <a:srgbClr val="304B72"/>
              </a:solidFill>
              <a:latin typeface="Avenir Book" panose="02000503020000020003" pitchFamily="2" charset="0"/>
              <a:ea typeface="+mn-ea"/>
              <a:cs typeface="+mn-cs"/>
            </a:endParaRPr>
          </a:p>
        </p:txBody>
      </p:sp>
      <p:cxnSp>
        <p:nvCxnSpPr>
          <p:cNvPr id="8" name="Straight Connector 7">
            <a:extLst>
              <a:ext uri="{FF2B5EF4-FFF2-40B4-BE49-F238E27FC236}">
                <a16:creationId xmlns:a16="http://schemas.microsoft.com/office/drawing/2014/main" id="{8CCC54DE-E82D-E657-2970-AF6427C956ED}"/>
              </a:ext>
            </a:extLst>
          </p:cNvPr>
          <p:cNvCxnSpPr>
            <a:cxnSpLocks/>
          </p:cNvCxnSpPr>
          <p:nvPr/>
        </p:nvCxnSpPr>
        <p:spPr>
          <a:xfrm flipH="1">
            <a:off x="414779" y="260817"/>
            <a:ext cx="8417521" cy="0"/>
          </a:xfrm>
          <a:prstGeom prst="line">
            <a:avLst/>
          </a:prstGeom>
          <a:ln w="28575">
            <a:solidFill>
              <a:srgbClr val="304B7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E27019-6FE3-B502-8590-50CD6B925EBB}"/>
              </a:ext>
            </a:extLst>
          </p:cNvPr>
          <p:cNvSpPr/>
          <p:nvPr/>
        </p:nvSpPr>
        <p:spPr>
          <a:xfrm>
            <a:off x="675861" y="1876507"/>
            <a:ext cx="3450866" cy="2345636"/>
          </a:xfrm>
          <a:prstGeom prst="rect">
            <a:avLst/>
          </a:prstGeom>
          <a:solidFill>
            <a:srgbClr val="FF0000">
              <a:alpha val="0"/>
            </a:srgbClr>
          </a:solidFill>
          <a:ln w="254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3" name="TextBox 12">
            <a:extLst>
              <a:ext uri="{FF2B5EF4-FFF2-40B4-BE49-F238E27FC236}">
                <a16:creationId xmlns:a16="http://schemas.microsoft.com/office/drawing/2014/main" id="{B2BA110F-D652-65F5-1BAA-49A141F8A84A}"/>
              </a:ext>
            </a:extLst>
          </p:cNvPr>
          <p:cNvSpPr txBox="1"/>
          <p:nvPr/>
        </p:nvSpPr>
        <p:spPr>
          <a:xfrm>
            <a:off x="2941983" y="1911047"/>
            <a:ext cx="1184744" cy="276999"/>
          </a:xfrm>
          <a:prstGeom prst="rect">
            <a:avLst/>
          </a:prstGeom>
          <a:noFill/>
        </p:spPr>
        <p:txBody>
          <a:bodyPr wrap="square">
            <a:spAutoFit/>
          </a:bodyPr>
          <a:lstStyle/>
          <a:p>
            <a:pPr algn="r"/>
            <a:r>
              <a:rPr lang="en-US" sz="1200" b="1" dirty="0">
                <a:solidFill>
                  <a:srgbClr val="FF0000"/>
                </a:solidFill>
                <a:latin typeface="Avenir Book" panose="02000503020000020003" pitchFamily="2" charset="0"/>
              </a:rPr>
              <a:t>Grid id = 1</a:t>
            </a:r>
            <a:endParaRPr lang="en-CO" sz="1200" dirty="0">
              <a:solidFill>
                <a:srgbClr val="FF0000"/>
              </a:solidFill>
            </a:endParaRPr>
          </a:p>
        </p:txBody>
      </p:sp>
      <p:sp>
        <p:nvSpPr>
          <p:cNvPr id="16" name="TextBox 15">
            <a:extLst>
              <a:ext uri="{FF2B5EF4-FFF2-40B4-BE49-F238E27FC236}">
                <a16:creationId xmlns:a16="http://schemas.microsoft.com/office/drawing/2014/main" id="{CBC31C64-1BA1-E8ED-311A-21D9B9FFBE49}"/>
              </a:ext>
            </a:extLst>
          </p:cNvPr>
          <p:cNvSpPr txBox="1"/>
          <p:nvPr/>
        </p:nvSpPr>
        <p:spPr>
          <a:xfrm>
            <a:off x="1362926" y="4416957"/>
            <a:ext cx="2334274" cy="338554"/>
          </a:xfrm>
          <a:prstGeom prst="rect">
            <a:avLst/>
          </a:prstGeom>
          <a:noFill/>
        </p:spPr>
        <p:txBody>
          <a:bodyPr wrap="square">
            <a:spAutoFit/>
          </a:bodyPr>
          <a:lstStyle/>
          <a:p>
            <a:pPr algn="ctr"/>
            <a:r>
              <a:rPr lang="en-US" sz="1600" b="1" dirty="0">
                <a:solidFill>
                  <a:schemeClr val="tx1"/>
                </a:solidFill>
                <a:latin typeface="Avenir Book" panose="02000503020000020003" pitchFamily="2" charset="0"/>
              </a:rPr>
              <a:t>Overlapping Grids</a:t>
            </a:r>
            <a:endParaRPr lang="en-CO" sz="1600" dirty="0">
              <a:solidFill>
                <a:schemeClr val="tx1"/>
              </a:solidFill>
            </a:endParaRPr>
          </a:p>
        </p:txBody>
      </p:sp>
      <p:sp>
        <p:nvSpPr>
          <p:cNvPr id="17" name="Rectangle 16">
            <a:extLst>
              <a:ext uri="{FF2B5EF4-FFF2-40B4-BE49-F238E27FC236}">
                <a16:creationId xmlns:a16="http://schemas.microsoft.com/office/drawing/2014/main" id="{8AEAE435-5D03-AC36-29A5-75D2D1A1EBAF}"/>
              </a:ext>
            </a:extLst>
          </p:cNvPr>
          <p:cNvSpPr/>
          <p:nvPr/>
        </p:nvSpPr>
        <p:spPr>
          <a:xfrm>
            <a:off x="4947037" y="1872532"/>
            <a:ext cx="3450866" cy="2345636"/>
          </a:xfrm>
          <a:prstGeom prst="rect">
            <a:avLst/>
          </a:prstGeom>
          <a:solidFill>
            <a:srgbClr val="FF0000">
              <a:alpha val="0"/>
            </a:srgbClr>
          </a:solidFill>
          <a:ln w="254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8" name="Rectangle 17">
            <a:extLst>
              <a:ext uri="{FF2B5EF4-FFF2-40B4-BE49-F238E27FC236}">
                <a16:creationId xmlns:a16="http://schemas.microsoft.com/office/drawing/2014/main" id="{AFD5D40E-7A65-6549-894D-50CE30F9DB0E}"/>
              </a:ext>
            </a:extLst>
          </p:cNvPr>
          <p:cNvSpPr/>
          <p:nvPr/>
        </p:nvSpPr>
        <p:spPr>
          <a:xfrm>
            <a:off x="5352228" y="2571751"/>
            <a:ext cx="1306085" cy="824452"/>
          </a:xfrm>
          <a:prstGeom prst="rect">
            <a:avLst/>
          </a:prstGeom>
          <a:solidFill>
            <a:srgbClr val="FF0000">
              <a:alpha val="0"/>
            </a:srgbClr>
          </a:solidFill>
          <a:ln w="25400">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9" name="Rectangle 18">
            <a:extLst>
              <a:ext uri="{FF2B5EF4-FFF2-40B4-BE49-F238E27FC236}">
                <a16:creationId xmlns:a16="http://schemas.microsoft.com/office/drawing/2014/main" id="{D4B59C0A-2EBC-3DF4-B3A2-050664E7B550}"/>
              </a:ext>
            </a:extLst>
          </p:cNvPr>
          <p:cNvSpPr/>
          <p:nvPr/>
        </p:nvSpPr>
        <p:spPr>
          <a:xfrm>
            <a:off x="6745986" y="2571750"/>
            <a:ext cx="1306085" cy="824452"/>
          </a:xfrm>
          <a:prstGeom prst="rect">
            <a:avLst/>
          </a:prstGeom>
          <a:solidFill>
            <a:srgbClr val="FF0000">
              <a:alpha val="0"/>
            </a:srgbClr>
          </a:solidFill>
          <a:ln w="2540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20" name="TextBox 19">
            <a:extLst>
              <a:ext uri="{FF2B5EF4-FFF2-40B4-BE49-F238E27FC236}">
                <a16:creationId xmlns:a16="http://schemas.microsoft.com/office/drawing/2014/main" id="{8D0FBB21-3CDF-6B50-DECE-AED1E2F57E83}"/>
              </a:ext>
            </a:extLst>
          </p:cNvPr>
          <p:cNvSpPr txBox="1"/>
          <p:nvPr/>
        </p:nvSpPr>
        <p:spPr>
          <a:xfrm>
            <a:off x="7213159" y="1913810"/>
            <a:ext cx="1184744" cy="276999"/>
          </a:xfrm>
          <a:prstGeom prst="rect">
            <a:avLst/>
          </a:prstGeom>
          <a:noFill/>
        </p:spPr>
        <p:txBody>
          <a:bodyPr wrap="square">
            <a:spAutoFit/>
          </a:bodyPr>
          <a:lstStyle/>
          <a:p>
            <a:pPr algn="r"/>
            <a:r>
              <a:rPr lang="en-US" sz="1200" b="1" dirty="0">
                <a:solidFill>
                  <a:srgbClr val="FF0000"/>
                </a:solidFill>
                <a:latin typeface="Avenir Book" panose="02000503020000020003" pitchFamily="2" charset="0"/>
              </a:rPr>
              <a:t>Grid id = 1</a:t>
            </a:r>
            <a:endParaRPr lang="en-CO" sz="1200" dirty="0">
              <a:solidFill>
                <a:srgbClr val="FF0000"/>
              </a:solidFill>
            </a:endParaRPr>
          </a:p>
        </p:txBody>
      </p:sp>
      <p:sp>
        <p:nvSpPr>
          <p:cNvPr id="21" name="TextBox 20">
            <a:extLst>
              <a:ext uri="{FF2B5EF4-FFF2-40B4-BE49-F238E27FC236}">
                <a16:creationId xmlns:a16="http://schemas.microsoft.com/office/drawing/2014/main" id="{8AC6CCB6-B268-A501-DA7B-231AFB2981F3}"/>
              </a:ext>
            </a:extLst>
          </p:cNvPr>
          <p:cNvSpPr txBox="1"/>
          <p:nvPr/>
        </p:nvSpPr>
        <p:spPr>
          <a:xfrm>
            <a:off x="6867327" y="2602680"/>
            <a:ext cx="1184744" cy="246221"/>
          </a:xfrm>
          <a:prstGeom prst="rect">
            <a:avLst/>
          </a:prstGeom>
          <a:noFill/>
        </p:spPr>
        <p:txBody>
          <a:bodyPr wrap="square">
            <a:spAutoFit/>
          </a:bodyPr>
          <a:lstStyle/>
          <a:p>
            <a:pPr algn="r"/>
            <a:r>
              <a:rPr lang="en-US" sz="1000" b="1" dirty="0">
                <a:solidFill>
                  <a:srgbClr val="00B050"/>
                </a:solidFill>
                <a:latin typeface="Avenir Book" panose="02000503020000020003" pitchFamily="2" charset="0"/>
              </a:rPr>
              <a:t>Grid id = 3</a:t>
            </a:r>
            <a:endParaRPr lang="en-CO" sz="1000" dirty="0">
              <a:solidFill>
                <a:srgbClr val="00B050"/>
              </a:solidFill>
            </a:endParaRPr>
          </a:p>
        </p:txBody>
      </p:sp>
      <p:sp>
        <p:nvSpPr>
          <p:cNvPr id="22" name="TextBox 21">
            <a:extLst>
              <a:ext uri="{FF2B5EF4-FFF2-40B4-BE49-F238E27FC236}">
                <a16:creationId xmlns:a16="http://schemas.microsoft.com/office/drawing/2014/main" id="{6F248C3C-A5B1-B7C0-3018-A3481F9ABF3A}"/>
              </a:ext>
            </a:extLst>
          </p:cNvPr>
          <p:cNvSpPr txBox="1"/>
          <p:nvPr/>
        </p:nvSpPr>
        <p:spPr>
          <a:xfrm>
            <a:off x="5457935" y="2575758"/>
            <a:ext cx="1184744" cy="246221"/>
          </a:xfrm>
          <a:prstGeom prst="rect">
            <a:avLst/>
          </a:prstGeom>
          <a:noFill/>
        </p:spPr>
        <p:txBody>
          <a:bodyPr wrap="square">
            <a:spAutoFit/>
          </a:bodyPr>
          <a:lstStyle/>
          <a:p>
            <a:pPr algn="r"/>
            <a:r>
              <a:rPr lang="en-US" sz="1000" b="1" dirty="0">
                <a:solidFill>
                  <a:srgbClr val="0070C0"/>
                </a:solidFill>
                <a:latin typeface="Avenir Book" panose="02000503020000020003" pitchFamily="2" charset="0"/>
              </a:rPr>
              <a:t>Grid id = 2</a:t>
            </a:r>
            <a:endParaRPr lang="en-CO" sz="1000" b="1" dirty="0">
              <a:solidFill>
                <a:srgbClr val="0070C0"/>
              </a:solidFill>
              <a:latin typeface="Avenir Book" panose="02000503020000020003" pitchFamily="2" charset="0"/>
            </a:endParaRPr>
          </a:p>
        </p:txBody>
      </p:sp>
      <p:sp>
        <p:nvSpPr>
          <p:cNvPr id="23" name="TextBox 22">
            <a:extLst>
              <a:ext uri="{FF2B5EF4-FFF2-40B4-BE49-F238E27FC236}">
                <a16:creationId xmlns:a16="http://schemas.microsoft.com/office/drawing/2014/main" id="{FD673EFA-6D75-8162-E8BC-491284CE1FE6}"/>
              </a:ext>
            </a:extLst>
          </p:cNvPr>
          <p:cNvSpPr txBox="1"/>
          <p:nvPr/>
        </p:nvSpPr>
        <p:spPr>
          <a:xfrm>
            <a:off x="4947038" y="4418747"/>
            <a:ext cx="3450866" cy="338554"/>
          </a:xfrm>
          <a:prstGeom prst="rect">
            <a:avLst/>
          </a:prstGeom>
          <a:noFill/>
        </p:spPr>
        <p:txBody>
          <a:bodyPr wrap="square">
            <a:spAutoFit/>
          </a:bodyPr>
          <a:lstStyle/>
          <a:p>
            <a:pPr algn="ctr"/>
            <a:r>
              <a:rPr lang="en-US" sz="1600" b="1" dirty="0">
                <a:solidFill>
                  <a:schemeClr val="tx1"/>
                </a:solidFill>
                <a:latin typeface="Avenir Book" panose="02000503020000020003" pitchFamily="2" charset="0"/>
              </a:rPr>
              <a:t>More than one parent grid</a:t>
            </a:r>
            <a:endParaRPr lang="en-CO" sz="1600" dirty="0">
              <a:solidFill>
                <a:schemeClr val="tx1"/>
              </a:solidFill>
            </a:endParaRPr>
          </a:p>
        </p:txBody>
      </p:sp>
      <p:sp>
        <p:nvSpPr>
          <p:cNvPr id="2" name="Rectangle 1">
            <a:extLst>
              <a:ext uri="{FF2B5EF4-FFF2-40B4-BE49-F238E27FC236}">
                <a16:creationId xmlns:a16="http://schemas.microsoft.com/office/drawing/2014/main" id="{4B0E2CA1-FFB2-0FD4-EDCA-D90B64B8D4D9}"/>
              </a:ext>
            </a:extLst>
          </p:cNvPr>
          <p:cNvSpPr/>
          <p:nvPr/>
        </p:nvSpPr>
        <p:spPr>
          <a:xfrm>
            <a:off x="1318152" y="2486423"/>
            <a:ext cx="1219735" cy="701705"/>
          </a:xfrm>
          <a:prstGeom prst="rect">
            <a:avLst/>
          </a:prstGeom>
          <a:solidFill>
            <a:srgbClr val="FF0000">
              <a:alpha val="0"/>
            </a:srgbClr>
          </a:solidFill>
          <a:ln w="25400">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 name="Rectangle 2">
            <a:extLst>
              <a:ext uri="{FF2B5EF4-FFF2-40B4-BE49-F238E27FC236}">
                <a16:creationId xmlns:a16="http://schemas.microsoft.com/office/drawing/2014/main" id="{909BBD00-3FE6-D497-E8A5-F672FD53262C}"/>
              </a:ext>
            </a:extLst>
          </p:cNvPr>
          <p:cNvSpPr/>
          <p:nvPr/>
        </p:nvSpPr>
        <p:spPr>
          <a:xfrm>
            <a:off x="2231121" y="2880518"/>
            <a:ext cx="1219735" cy="701705"/>
          </a:xfrm>
          <a:prstGeom prst="rect">
            <a:avLst/>
          </a:prstGeom>
          <a:solidFill>
            <a:srgbClr val="FF0000">
              <a:alpha val="0"/>
            </a:srgbClr>
          </a:solidFill>
          <a:ln w="2540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5" name="TextBox 4">
            <a:extLst>
              <a:ext uri="{FF2B5EF4-FFF2-40B4-BE49-F238E27FC236}">
                <a16:creationId xmlns:a16="http://schemas.microsoft.com/office/drawing/2014/main" id="{A23CA6EE-497A-5869-4E81-E7D9C928062F}"/>
              </a:ext>
            </a:extLst>
          </p:cNvPr>
          <p:cNvSpPr txBox="1"/>
          <p:nvPr/>
        </p:nvSpPr>
        <p:spPr>
          <a:xfrm>
            <a:off x="1359452" y="2471324"/>
            <a:ext cx="1184744" cy="246221"/>
          </a:xfrm>
          <a:prstGeom prst="rect">
            <a:avLst/>
          </a:prstGeom>
          <a:noFill/>
        </p:spPr>
        <p:txBody>
          <a:bodyPr wrap="square">
            <a:spAutoFit/>
          </a:bodyPr>
          <a:lstStyle/>
          <a:p>
            <a:pPr algn="r"/>
            <a:r>
              <a:rPr lang="en-US" sz="1000" b="1" dirty="0">
                <a:solidFill>
                  <a:srgbClr val="0070C0"/>
                </a:solidFill>
                <a:latin typeface="Avenir Book" panose="02000503020000020003" pitchFamily="2" charset="0"/>
              </a:rPr>
              <a:t>Grid id = 3</a:t>
            </a:r>
            <a:endParaRPr lang="en-CO" sz="1000" b="1" dirty="0">
              <a:solidFill>
                <a:srgbClr val="0070C0"/>
              </a:solidFill>
              <a:latin typeface="Avenir Book" panose="02000503020000020003" pitchFamily="2" charset="0"/>
            </a:endParaRPr>
          </a:p>
        </p:txBody>
      </p:sp>
      <p:sp>
        <p:nvSpPr>
          <p:cNvPr id="25" name="TextBox 24">
            <a:extLst>
              <a:ext uri="{FF2B5EF4-FFF2-40B4-BE49-F238E27FC236}">
                <a16:creationId xmlns:a16="http://schemas.microsoft.com/office/drawing/2014/main" id="{8A436F14-1C74-44B2-F192-F3046ABE4F02}"/>
              </a:ext>
            </a:extLst>
          </p:cNvPr>
          <p:cNvSpPr txBox="1"/>
          <p:nvPr/>
        </p:nvSpPr>
        <p:spPr>
          <a:xfrm>
            <a:off x="2281622" y="2890881"/>
            <a:ext cx="1184744" cy="246221"/>
          </a:xfrm>
          <a:prstGeom prst="rect">
            <a:avLst/>
          </a:prstGeom>
          <a:noFill/>
        </p:spPr>
        <p:txBody>
          <a:bodyPr wrap="square">
            <a:spAutoFit/>
          </a:bodyPr>
          <a:lstStyle/>
          <a:p>
            <a:pPr algn="r"/>
            <a:r>
              <a:rPr lang="en-US" sz="1000" b="1" dirty="0">
                <a:solidFill>
                  <a:srgbClr val="00B050"/>
                </a:solidFill>
                <a:latin typeface="Avenir Book" panose="02000503020000020003" pitchFamily="2" charset="0"/>
              </a:rPr>
              <a:t>Grid id = 3</a:t>
            </a:r>
            <a:endParaRPr lang="en-CO" sz="1000" dirty="0">
              <a:solidFill>
                <a:srgbClr val="00B050"/>
              </a:solidFill>
            </a:endParaRPr>
          </a:p>
        </p:txBody>
      </p:sp>
      <p:sp>
        <p:nvSpPr>
          <p:cNvPr id="27" name="Rectangle 26">
            <a:extLst>
              <a:ext uri="{FF2B5EF4-FFF2-40B4-BE49-F238E27FC236}">
                <a16:creationId xmlns:a16="http://schemas.microsoft.com/office/drawing/2014/main" id="{53C647FA-0924-9DA0-7601-AF9921CB7684}"/>
              </a:ext>
            </a:extLst>
          </p:cNvPr>
          <p:cNvSpPr/>
          <p:nvPr/>
        </p:nvSpPr>
        <p:spPr>
          <a:xfrm>
            <a:off x="6049107" y="2803688"/>
            <a:ext cx="1306085" cy="411501"/>
          </a:xfrm>
          <a:prstGeom prst="rect">
            <a:avLst/>
          </a:prstGeom>
          <a:solidFill>
            <a:srgbClr val="FF0000">
              <a:alpha val="0"/>
            </a:srgbClr>
          </a:solidFill>
          <a:ln w="25400">
            <a:solidFill>
              <a:srgbClr val="7030A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28" name="TextBox 27">
            <a:extLst>
              <a:ext uri="{FF2B5EF4-FFF2-40B4-BE49-F238E27FC236}">
                <a16:creationId xmlns:a16="http://schemas.microsoft.com/office/drawing/2014/main" id="{AC12F856-0A36-7B8D-DCA9-202BE237BC67}"/>
              </a:ext>
            </a:extLst>
          </p:cNvPr>
          <p:cNvSpPr txBox="1"/>
          <p:nvPr/>
        </p:nvSpPr>
        <p:spPr>
          <a:xfrm>
            <a:off x="6109778" y="2906270"/>
            <a:ext cx="1184744" cy="230832"/>
          </a:xfrm>
          <a:prstGeom prst="rect">
            <a:avLst/>
          </a:prstGeom>
          <a:noFill/>
        </p:spPr>
        <p:txBody>
          <a:bodyPr wrap="square">
            <a:spAutoFit/>
          </a:bodyPr>
          <a:lstStyle/>
          <a:p>
            <a:pPr algn="ctr"/>
            <a:r>
              <a:rPr lang="en-US" sz="900" b="1" dirty="0">
                <a:solidFill>
                  <a:srgbClr val="7030A0"/>
                </a:solidFill>
                <a:latin typeface="Avenir Book" panose="02000503020000020003" pitchFamily="2" charset="0"/>
              </a:rPr>
              <a:t>Grid id = 4</a:t>
            </a:r>
            <a:endParaRPr lang="en-CO" sz="900" dirty="0">
              <a:solidFill>
                <a:srgbClr val="7030A0"/>
              </a:solidFill>
            </a:endParaRPr>
          </a:p>
        </p:txBody>
      </p:sp>
    </p:spTree>
    <p:extLst>
      <p:ext uri="{BB962C8B-B14F-4D97-AF65-F5344CB8AC3E}">
        <p14:creationId xmlns:p14="http://schemas.microsoft.com/office/powerpoint/2010/main" val="140186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00;p20">
            <a:extLst>
              <a:ext uri="{FF2B5EF4-FFF2-40B4-BE49-F238E27FC236}">
                <a16:creationId xmlns:a16="http://schemas.microsoft.com/office/drawing/2014/main" id="{D25A5647-4083-912F-E0AD-4BACE9CF2240}"/>
              </a:ext>
            </a:extLst>
          </p:cNvPr>
          <p:cNvSpPr txBox="1">
            <a:spLocks/>
          </p:cNvSpPr>
          <p:nvPr/>
        </p:nvSpPr>
        <p:spPr>
          <a:xfrm>
            <a:off x="363239" y="433491"/>
            <a:ext cx="8520600" cy="64020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kern="1200" dirty="0">
                <a:solidFill>
                  <a:srgbClr val="304B72"/>
                </a:solidFill>
                <a:latin typeface="Avenir Book" panose="02000503020000020003" pitchFamily="2" charset="0"/>
                <a:ea typeface="+mn-ea"/>
                <a:cs typeface="+mn-cs"/>
              </a:rPr>
              <a:t>Best Practices </a:t>
            </a:r>
            <a:endParaRPr lang="es-ES_tradnl" kern="1200" dirty="0">
              <a:solidFill>
                <a:srgbClr val="304B72"/>
              </a:solidFill>
              <a:latin typeface="Avenir Book" panose="02000503020000020003" pitchFamily="2" charset="0"/>
              <a:ea typeface="+mn-ea"/>
              <a:cs typeface="+mn-cs"/>
            </a:endParaRPr>
          </a:p>
        </p:txBody>
      </p:sp>
      <p:cxnSp>
        <p:nvCxnSpPr>
          <p:cNvPr id="8" name="Straight Connector 7">
            <a:extLst>
              <a:ext uri="{FF2B5EF4-FFF2-40B4-BE49-F238E27FC236}">
                <a16:creationId xmlns:a16="http://schemas.microsoft.com/office/drawing/2014/main" id="{8CCC54DE-E82D-E657-2970-AF6427C956ED}"/>
              </a:ext>
            </a:extLst>
          </p:cNvPr>
          <p:cNvCxnSpPr>
            <a:cxnSpLocks/>
          </p:cNvCxnSpPr>
          <p:nvPr/>
        </p:nvCxnSpPr>
        <p:spPr>
          <a:xfrm flipH="1">
            <a:off x="414779" y="260817"/>
            <a:ext cx="8417521" cy="0"/>
          </a:xfrm>
          <a:prstGeom prst="line">
            <a:avLst/>
          </a:prstGeom>
          <a:ln w="28575">
            <a:solidFill>
              <a:srgbClr val="304B7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638695F-B9A2-DEB1-BB98-DE2404C0CAB9}"/>
              </a:ext>
            </a:extLst>
          </p:cNvPr>
          <p:cNvSpPr txBox="1"/>
          <p:nvPr/>
        </p:nvSpPr>
        <p:spPr>
          <a:xfrm>
            <a:off x="363239" y="1155190"/>
            <a:ext cx="8365981" cy="3539430"/>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tx1">
                    <a:lumMod val="65000"/>
                    <a:lumOff val="35000"/>
                  </a:schemeClr>
                </a:solidFill>
                <a:latin typeface="Avenir Book" panose="02000503020000020003" pitchFamily="2" charset="0"/>
              </a:rPr>
              <a:t>Domains should not be smaller than 100x100 grid spaces. If domains are too small, the solution will be determined by forcing data, which defeats the purpose of running a simulation.</a:t>
            </a:r>
          </a:p>
          <a:p>
            <a:endParaRPr lang="en-US" dirty="0">
              <a:solidFill>
                <a:schemeClr val="tx1">
                  <a:lumMod val="65000"/>
                  <a:lumOff val="35000"/>
                </a:schemeClr>
              </a:solidFill>
              <a:latin typeface="Avenir Book" panose="02000503020000020003" pitchFamily="2" charset="0"/>
            </a:endParaRPr>
          </a:p>
          <a:p>
            <a:pPr marL="285750" indent="-285750">
              <a:buFont typeface="Arial" panose="020B0604020202020204" pitchFamily="34" charset="0"/>
              <a:buChar char="•"/>
            </a:pPr>
            <a:r>
              <a:rPr lang="en-US" dirty="0">
                <a:solidFill>
                  <a:schemeClr val="tx1">
                    <a:lumMod val="65000"/>
                    <a:lumOff val="35000"/>
                  </a:schemeClr>
                </a:solidFill>
                <a:latin typeface="Avenir Book" panose="02000503020000020003" pitchFamily="2" charset="0"/>
              </a:rPr>
              <a:t>It is recommended that dx and </a:t>
            </a:r>
            <a:r>
              <a:rPr lang="en-US" dirty="0" err="1">
                <a:solidFill>
                  <a:schemeClr val="tx1">
                    <a:lumMod val="65000"/>
                    <a:lumOff val="35000"/>
                  </a:schemeClr>
                </a:solidFill>
                <a:latin typeface="Avenir Book" panose="02000503020000020003" pitchFamily="2" charset="0"/>
              </a:rPr>
              <a:t>dy</a:t>
            </a:r>
            <a:r>
              <a:rPr lang="en-US" dirty="0">
                <a:solidFill>
                  <a:schemeClr val="tx1">
                    <a:lumMod val="65000"/>
                    <a:lumOff val="35000"/>
                  </a:schemeClr>
                </a:solidFill>
                <a:latin typeface="Avenir Book" panose="02000503020000020003" pitchFamily="2" charset="0"/>
              </a:rPr>
              <a:t> have the same value for Mercator, Polar, and Lambert projections.</a:t>
            </a:r>
          </a:p>
          <a:p>
            <a:pPr marL="285750" indent="-285750">
              <a:buFont typeface="Arial" panose="020B0604020202020204" pitchFamily="34" charset="0"/>
              <a:buChar char="•"/>
            </a:pPr>
            <a:endParaRPr lang="en-US" dirty="0">
              <a:solidFill>
                <a:schemeClr val="tx1">
                  <a:lumMod val="65000"/>
                  <a:lumOff val="35000"/>
                </a:schemeClr>
              </a:solidFill>
              <a:latin typeface="Avenir Book" panose="02000503020000020003" pitchFamily="2" charset="0"/>
            </a:endParaRPr>
          </a:p>
          <a:p>
            <a:pPr marL="285750" indent="-285750">
              <a:buFont typeface="Arial" panose="020B0604020202020204" pitchFamily="34" charset="0"/>
              <a:buChar char="•"/>
            </a:pPr>
            <a:r>
              <a:rPr lang="en-US" b="1" dirty="0">
                <a:solidFill>
                  <a:schemeClr val="tx1">
                    <a:lumMod val="65000"/>
                    <a:lumOff val="35000"/>
                  </a:schemeClr>
                </a:solidFill>
                <a:latin typeface="Avenir Book" panose="02000503020000020003" pitchFamily="2" charset="0"/>
              </a:rPr>
              <a:t>Mercator: </a:t>
            </a:r>
            <a:r>
              <a:rPr lang="en-US" dirty="0">
                <a:solidFill>
                  <a:schemeClr val="tx1">
                    <a:lumMod val="65000"/>
                    <a:lumOff val="35000"/>
                  </a:schemeClr>
                </a:solidFill>
                <a:latin typeface="Avenir Book" panose="02000503020000020003" pitchFamily="2" charset="0"/>
              </a:rPr>
              <a:t>well-suited for low-latitudes. </a:t>
            </a:r>
            <a:r>
              <a:rPr lang="en-US" b="1" dirty="0">
                <a:solidFill>
                  <a:schemeClr val="tx1">
                    <a:lumMod val="65000"/>
                    <a:lumOff val="35000"/>
                  </a:schemeClr>
                </a:solidFill>
                <a:latin typeface="Avenir Book" panose="02000503020000020003" pitchFamily="2" charset="0"/>
              </a:rPr>
              <a:t>Lambert:</a:t>
            </a:r>
            <a:r>
              <a:rPr lang="en-US" dirty="0">
                <a:solidFill>
                  <a:schemeClr val="tx1">
                    <a:lumMod val="65000"/>
                    <a:lumOff val="35000"/>
                  </a:schemeClr>
                </a:solidFill>
                <a:latin typeface="Avenir Book" panose="02000503020000020003" pitchFamily="2" charset="0"/>
              </a:rPr>
              <a:t> well-suited for mid-latitudes. Polar: good for high-latitude domains.</a:t>
            </a:r>
          </a:p>
          <a:p>
            <a:endParaRPr lang="en-US" dirty="0">
              <a:solidFill>
                <a:schemeClr val="tx1">
                  <a:lumMod val="65000"/>
                  <a:lumOff val="35000"/>
                </a:schemeClr>
              </a:solidFill>
              <a:latin typeface="Avenir Book" panose="02000503020000020003" pitchFamily="2" charset="0"/>
            </a:endParaRPr>
          </a:p>
          <a:p>
            <a:pPr marL="285750" indent="-285750">
              <a:buFont typeface="Arial" panose="020B0604020202020204" pitchFamily="34" charset="0"/>
              <a:buChar char="•"/>
            </a:pPr>
            <a:r>
              <a:rPr lang="en-US" dirty="0">
                <a:solidFill>
                  <a:schemeClr val="tx1">
                    <a:lumMod val="65000"/>
                    <a:lumOff val="35000"/>
                  </a:schemeClr>
                </a:solidFill>
                <a:latin typeface="Avenir Book" panose="02000503020000020003" pitchFamily="2" charset="0"/>
              </a:rPr>
              <a:t>Recommended ratios are 3 or 5. If you are unfamiliar with the model, it is best to leave this set to 3. It is not recommended to use an even number.</a:t>
            </a:r>
          </a:p>
          <a:p>
            <a:endParaRPr lang="en-US" dirty="0">
              <a:solidFill>
                <a:schemeClr val="tx1">
                  <a:lumMod val="65000"/>
                  <a:lumOff val="35000"/>
                </a:schemeClr>
              </a:solidFill>
              <a:latin typeface="Avenir Book" panose="02000503020000020003" pitchFamily="2" charset="0"/>
            </a:endParaRPr>
          </a:p>
          <a:p>
            <a:pPr marL="285750" indent="-285750">
              <a:buFont typeface="Arial" panose="020B0604020202020204" pitchFamily="34" charset="0"/>
              <a:buChar char="•"/>
            </a:pPr>
            <a:r>
              <a:rPr lang="en-US" dirty="0" err="1">
                <a:solidFill>
                  <a:schemeClr val="tx1">
                    <a:lumMod val="65000"/>
                    <a:lumOff val="35000"/>
                  </a:schemeClr>
                </a:solidFill>
                <a:latin typeface="Avenir Book" panose="02000503020000020003" pitchFamily="2" charset="0"/>
              </a:rPr>
              <a:t>e_ew</a:t>
            </a:r>
            <a:r>
              <a:rPr lang="en-US" dirty="0">
                <a:solidFill>
                  <a:schemeClr val="tx1">
                    <a:lumMod val="65000"/>
                    <a:lumOff val="35000"/>
                  </a:schemeClr>
                </a:solidFill>
                <a:latin typeface="Avenir Book" panose="02000503020000020003" pitchFamily="2" charset="0"/>
              </a:rPr>
              <a:t> = n*parent_grid_ratio+1 for some integer n. Example, for parent grid ratio = 3, </a:t>
            </a:r>
            <a:r>
              <a:rPr lang="en-US" dirty="0" err="1">
                <a:solidFill>
                  <a:schemeClr val="tx1">
                    <a:lumMod val="65000"/>
                    <a:lumOff val="35000"/>
                  </a:schemeClr>
                </a:solidFill>
                <a:latin typeface="Avenir Book" panose="02000503020000020003" pitchFamily="2" charset="0"/>
              </a:rPr>
              <a:t>e_ew</a:t>
            </a:r>
            <a:r>
              <a:rPr lang="en-US" dirty="0">
                <a:solidFill>
                  <a:schemeClr val="tx1">
                    <a:lumMod val="65000"/>
                    <a:lumOff val="35000"/>
                  </a:schemeClr>
                </a:solidFill>
                <a:latin typeface="Avenir Book" panose="02000503020000020003" pitchFamily="2" charset="0"/>
              </a:rPr>
              <a:t> could be 121  (120/</a:t>
            </a:r>
            <a:r>
              <a:rPr lang="en-US" dirty="0" err="1">
                <a:solidFill>
                  <a:schemeClr val="tx1">
                    <a:lumMod val="65000"/>
                    <a:lumOff val="35000"/>
                  </a:schemeClr>
                </a:solidFill>
                <a:latin typeface="Avenir Book" panose="02000503020000020003" pitchFamily="2" charset="0"/>
              </a:rPr>
              <a:t>parent_grid_ratio</a:t>
            </a:r>
            <a:r>
              <a:rPr lang="en-US" dirty="0">
                <a:solidFill>
                  <a:schemeClr val="tx1">
                    <a:lumMod val="65000"/>
                    <a:lumOff val="35000"/>
                  </a:schemeClr>
                </a:solidFill>
                <a:latin typeface="Avenir Book" panose="02000503020000020003" pitchFamily="2" charset="0"/>
              </a:rPr>
              <a:t> is an integer).</a:t>
            </a:r>
          </a:p>
          <a:p>
            <a:pPr marL="285750" indent="-285750">
              <a:buFont typeface="Arial" panose="020B0604020202020204" pitchFamily="34" charset="0"/>
              <a:buChar char="•"/>
            </a:pPr>
            <a:endParaRPr lang="en-US" dirty="0">
              <a:solidFill>
                <a:schemeClr val="tx1">
                  <a:lumMod val="65000"/>
                  <a:lumOff val="35000"/>
                </a:schemeClr>
              </a:solidFill>
              <a:latin typeface="Avenir Book" panose="02000503020000020003" pitchFamily="2" charset="0"/>
            </a:endParaRPr>
          </a:p>
          <a:p>
            <a:pPr marL="285750" indent="-285750">
              <a:buFont typeface="Arial" panose="020B0604020202020204" pitchFamily="34" charset="0"/>
              <a:buChar char="•"/>
            </a:pPr>
            <a:r>
              <a:rPr lang="en-US" dirty="0">
                <a:solidFill>
                  <a:schemeClr val="tx1">
                    <a:lumMod val="65000"/>
                    <a:lumOff val="35000"/>
                  </a:schemeClr>
                </a:solidFill>
                <a:latin typeface="Avenir Book" panose="02000503020000020003" pitchFamily="2" charset="0"/>
              </a:rPr>
              <a:t>Avoid placing any boundaries over complex terrain</a:t>
            </a:r>
          </a:p>
        </p:txBody>
      </p:sp>
    </p:spTree>
    <p:extLst>
      <p:ext uri="{BB962C8B-B14F-4D97-AF65-F5344CB8AC3E}">
        <p14:creationId xmlns:p14="http://schemas.microsoft.com/office/powerpoint/2010/main" val="3898411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D7F03D-9AA9-541D-C828-49C2E1A1142E}"/>
              </a:ext>
            </a:extLst>
          </p:cNvPr>
          <p:cNvPicPr>
            <a:picLocks noChangeAspect="1"/>
          </p:cNvPicPr>
          <p:nvPr/>
        </p:nvPicPr>
        <p:blipFill>
          <a:blip r:embed="rId3"/>
          <a:stretch>
            <a:fillRect/>
          </a:stretch>
        </p:blipFill>
        <p:spPr>
          <a:xfrm>
            <a:off x="261443" y="1242659"/>
            <a:ext cx="3999926" cy="3036273"/>
          </a:xfrm>
          <a:prstGeom prst="rect">
            <a:avLst/>
          </a:prstGeom>
        </p:spPr>
      </p:pic>
      <p:sp>
        <p:nvSpPr>
          <p:cNvPr id="7" name="Google Shape;100;p20">
            <a:extLst>
              <a:ext uri="{FF2B5EF4-FFF2-40B4-BE49-F238E27FC236}">
                <a16:creationId xmlns:a16="http://schemas.microsoft.com/office/drawing/2014/main" id="{D25A5647-4083-912F-E0AD-4BACE9CF2240}"/>
              </a:ext>
            </a:extLst>
          </p:cNvPr>
          <p:cNvSpPr txBox="1">
            <a:spLocks/>
          </p:cNvSpPr>
          <p:nvPr/>
        </p:nvSpPr>
        <p:spPr>
          <a:xfrm>
            <a:off x="414779" y="445025"/>
            <a:ext cx="8520600" cy="64020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kern="1200" dirty="0">
                <a:solidFill>
                  <a:srgbClr val="304B72"/>
                </a:solidFill>
                <a:latin typeface="Avenir Book" panose="02000503020000020003" pitchFamily="2" charset="0"/>
                <a:ea typeface="+mn-ea"/>
                <a:cs typeface="+mn-cs"/>
              </a:rPr>
              <a:t>Best Practices </a:t>
            </a:r>
            <a:endParaRPr lang="es-ES_tradnl" kern="1200" dirty="0">
              <a:solidFill>
                <a:srgbClr val="304B72"/>
              </a:solidFill>
              <a:latin typeface="Avenir Book" panose="02000503020000020003" pitchFamily="2" charset="0"/>
              <a:ea typeface="+mn-ea"/>
              <a:cs typeface="+mn-cs"/>
            </a:endParaRPr>
          </a:p>
        </p:txBody>
      </p:sp>
      <p:cxnSp>
        <p:nvCxnSpPr>
          <p:cNvPr id="8" name="Straight Connector 7">
            <a:extLst>
              <a:ext uri="{FF2B5EF4-FFF2-40B4-BE49-F238E27FC236}">
                <a16:creationId xmlns:a16="http://schemas.microsoft.com/office/drawing/2014/main" id="{8CCC54DE-E82D-E657-2970-AF6427C956ED}"/>
              </a:ext>
            </a:extLst>
          </p:cNvPr>
          <p:cNvCxnSpPr>
            <a:cxnSpLocks/>
          </p:cNvCxnSpPr>
          <p:nvPr/>
        </p:nvCxnSpPr>
        <p:spPr>
          <a:xfrm flipH="1">
            <a:off x="414779" y="260817"/>
            <a:ext cx="8417521" cy="0"/>
          </a:xfrm>
          <a:prstGeom prst="line">
            <a:avLst/>
          </a:prstGeom>
          <a:ln w="28575">
            <a:solidFill>
              <a:srgbClr val="304B7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E27019-6FE3-B502-8590-50CD6B925EBB}"/>
              </a:ext>
            </a:extLst>
          </p:cNvPr>
          <p:cNvSpPr/>
          <p:nvPr/>
        </p:nvSpPr>
        <p:spPr>
          <a:xfrm>
            <a:off x="625604" y="1639844"/>
            <a:ext cx="3450866" cy="2345636"/>
          </a:xfrm>
          <a:prstGeom prst="rect">
            <a:avLst/>
          </a:prstGeom>
          <a:solidFill>
            <a:srgbClr val="FF0000">
              <a:alpha val="0"/>
            </a:srgbClr>
          </a:solidFill>
          <a:ln w="254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3" name="TextBox 12">
            <a:extLst>
              <a:ext uri="{FF2B5EF4-FFF2-40B4-BE49-F238E27FC236}">
                <a16:creationId xmlns:a16="http://schemas.microsoft.com/office/drawing/2014/main" id="{B2BA110F-D652-65F5-1BAA-49A141F8A84A}"/>
              </a:ext>
            </a:extLst>
          </p:cNvPr>
          <p:cNvSpPr txBox="1"/>
          <p:nvPr/>
        </p:nvSpPr>
        <p:spPr>
          <a:xfrm>
            <a:off x="2891726" y="1674384"/>
            <a:ext cx="1184744" cy="276999"/>
          </a:xfrm>
          <a:prstGeom prst="rect">
            <a:avLst/>
          </a:prstGeom>
          <a:noFill/>
        </p:spPr>
        <p:txBody>
          <a:bodyPr wrap="square">
            <a:spAutoFit/>
          </a:bodyPr>
          <a:lstStyle/>
          <a:p>
            <a:pPr algn="r"/>
            <a:r>
              <a:rPr lang="en-US" sz="1200" b="1" dirty="0">
                <a:solidFill>
                  <a:srgbClr val="FF0000"/>
                </a:solidFill>
                <a:latin typeface="Avenir Book" panose="02000503020000020003" pitchFamily="2" charset="0"/>
              </a:rPr>
              <a:t>Grid id = 1</a:t>
            </a:r>
            <a:endParaRPr lang="en-CO" sz="1200" dirty="0">
              <a:solidFill>
                <a:srgbClr val="FF0000"/>
              </a:solidFill>
            </a:endParaRPr>
          </a:p>
        </p:txBody>
      </p:sp>
      <p:sp>
        <p:nvSpPr>
          <p:cNvPr id="24" name="Rectangle 23">
            <a:extLst>
              <a:ext uri="{FF2B5EF4-FFF2-40B4-BE49-F238E27FC236}">
                <a16:creationId xmlns:a16="http://schemas.microsoft.com/office/drawing/2014/main" id="{5A30C75F-9E41-6D8E-B908-F85273C6D96F}"/>
              </a:ext>
            </a:extLst>
          </p:cNvPr>
          <p:cNvSpPr/>
          <p:nvPr/>
        </p:nvSpPr>
        <p:spPr>
          <a:xfrm>
            <a:off x="1706980" y="2518484"/>
            <a:ext cx="1184745" cy="701705"/>
          </a:xfrm>
          <a:prstGeom prst="rect">
            <a:avLst/>
          </a:prstGeom>
          <a:solidFill>
            <a:srgbClr val="FF0000">
              <a:alpha val="0"/>
            </a:srgbClr>
          </a:solidFill>
          <a:ln w="25400">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29" name="TextBox 28">
            <a:extLst>
              <a:ext uri="{FF2B5EF4-FFF2-40B4-BE49-F238E27FC236}">
                <a16:creationId xmlns:a16="http://schemas.microsoft.com/office/drawing/2014/main" id="{51CC9ACA-8D5A-6A43-17E6-C65830323F07}"/>
              </a:ext>
            </a:extLst>
          </p:cNvPr>
          <p:cNvSpPr txBox="1"/>
          <p:nvPr/>
        </p:nvSpPr>
        <p:spPr>
          <a:xfrm>
            <a:off x="65037" y="4173303"/>
            <a:ext cx="4572000" cy="646331"/>
          </a:xfrm>
          <a:prstGeom prst="rect">
            <a:avLst/>
          </a:prstGeom>
          <a:noFill/>
        </p:spPr>
        <p:txBody>
          <a:bodyPr wrap="square">
            <a:spAutoFit/>
          </a:bodyPr>
          <a:lstStyle/>
          <a:p>
            <a:pPr algn="ctr"/>
            <a:r>
              <a:rPr lang="en-US" sz="1200" dirty="0">
                <a:solidFill>
                  <a:schemeClr val="tx1">
                    <a:lumMod val="65000"/>
                    <a:lumOff val="35000"/>
                  </a:schemeClr>
                </a:solidFill>
                <a:latin typeface="Avenir Book" panose="02000503020000020003" pitchFamily="2" charset="0"/>
              </a:rPr>
              <a:t>It is good practice to keep nest boundaries away from coarse domain boundaries. As a rough approximation, keep about 1/3 of the coarse-grid domain surrounding each side of the nest.</a:t>
            </a:r>
          </a:p>
        </p:txBody>
      </p:sp>
      <p:sp>
        <p:nvSpPr>
          <p:cNvPr id="31" name="Right Brace 30">
            <a:extLst>
              <a:ext uri="{FF2B5EF4-FFF2-40B4-BE49-F238E27FC236}">
                <a16:creationId xmlns:a16="http://schemas.microsoft.com/office/drawing/2014/main" id="{31DFE0C7-2297-CD4D-9B24-1601493C26B0}"/>
              </a:ext>
            </a:extLst>
          </p:cNvPr>
          <p:cNvSpPr/>
          <p:nvPr/>
        </p:nvSpPr>
        <p:spPr>
          <a:xfrm rot="5400000">
            <a:off x="3348092" y="2782921"/>
            <a:ext cx="272010" cy="1184744"/>
          </a:xfrm>
          <a:prstGeom prst="rightBrace">
            <a:avLst>
              <a:gd name="adj1" fmla="val 26743"/>
              <a:gd name="adj2" fmla="val 47036"/>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O"/>
          </a:p>
        </p:txBody>
      </p:sp>
      <p:sp>
        <p:nvSpPr>
          <p:cNvPr id="32" name="Right Brace 31">
            <a:extLst>
              <a:ext uri="{FF2B5EF4-FFF2-40B4-BE49-F238E27FC236}">
                <a16:creationId xmlns:a16="http://schemas.microsoft.com/office/drawing/2014/main" id="{149B54AE-C416-84C1-6CF7-DCF5A38703B9}"/>
              </a:ext>
            </a:extLst>
          </p:cNvPr>
          <p:cNvSpPr/>
          <p:nvPr/>
        </p:nvSpPr>
        <p:spPr>
          <a:xfrm rot="5400000">
            <a:off x="1030287" y="2834606"/>
            <a:ext cx="272010" cy="1081376"/>
          </a:xfrm>
          <a:prstGeom prst="rightBrace">
            <a:avLst>
              <a:gd name="adj1" fmla="val 26743"/>
              <a:gd name="adj2" fmla="val 47036"/>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O" dirty="0"/>
          </a:p>
        </p:txBody>
      </p:sp>
      <p:sp>
        <p:nvSpPr>
          <p:cNvPr id="33" name="TextBox 32">
            <a:extLst>
              <a:ext uri="{FF2B5EF4-FFF2-40B4-BE49-F238E27FC236}">
                <a16:creationId xmlns:a16="http://schemas.microsoft.com/office/drawing/2014/main" id="{DE0E2583-3E7A-539F-3241-589BFD3BE814}"/>
              </a:ext>
            </a:extLst>
          </p:cNvPr>
          <p:cNvSpPr txBox="1"/>
          <p:nvPr/>
        </p:nvSpPr>
        <p:spPr>
          <a:xfrm>
            <a:off x="3107890" y="3530398"/>
            <a:ext cx="830619" cy="338554"/>
          </a:xfrm>
          <a:prstGeom prst="rect">
            <a:avLst/>
          </a:prstGeom>
          <a:noFill/>
        </p:spPr>
        <p:txBody>
          <a:bodyPr wrap="square">
            <a:spAutoFit/>
          </a:bodyPr>
          <a:lstStyle/>
          <a:p>
            <a:pPr algn="ctr"/>
            <a:r>
              <a:rPr lang="en-US" sz="1600" b="1" dirty="0">
                <a:latin typeface="Avenir Book" panose="02000503020000020003" pitchFamily="2" charset="0"/>
              </a:rPr>
              <a:t>1/3</a:t>
            </a:r>
            <a:endParaRPr lang="en-CO" sz="1600" dirty="0"/>
          </a:p>
        </p:txBody>
      </p:sp>
      <p:sp>
        <p:nvSpPr>
          <p:cNvPr id="34" name="TextBox 33">
            <a:extLst>
              <a:ext uri="{FF2B5EF4-FFF2-40B4-BE49-F238E27FC236}">
                <a16:creationId xmlns:a16="http://schemas.microsoft.com/office/drawing/2014/main" id="{E1E81471-3E7C-3F4E-7B2E-6A365F3E2E46}"/>
              </a:ext>
            </a:extLst>
          </p:cNvPr>
          <p:cNvSpPr txBox="1"/>
          <p:nvPr/>
        </p:nvSpPr>
        <p:spPr>
          <a:xfrm>
            <a:off x="750982" y="3530398"/>
            <a:ext cx="830619" cy="338554"/>
          </a:xfrm>
          <a:prstGeom prst="rect">
            <a:avLst/>
          </a:prstGeom>
          <a:noFill/>
        </p:spPr>
        <p:txBody>
          <a:bodyPr wrap="square">
            <a:spAutoFit/>
          </a:bodyPr>
          <a:lstStyle/>
          <a:p>
            <a:pPr algn="ctr"/>
            <a:r>
              <a:rPr lang="en-US" sz="1600" b="1" dirty="0">
                <a:latin typeface="Avenir Book" panose="02000503020000020003" pitchFamily="2" charset="0"/>
              </a:rPr>
              <a:t>1/3</a:t>
            </a:r>
            <a:endParaRPr lang="en-CO" sz="1600" dirty="0"/>
          </a:p>
        </p:txBody>
      </p:sp>
      <p:sp>
        <p:nvSpPr>
          <p:cNvPr id="35" name="TextBox 34">
            <a:extLst>
              <a:ext uri="{FF2B5EF4-FFF2-40B4-BE49-F238E27FC236}">
                <a16:creationId xmlns:a16="http://schemas.microsoft.com/office/drawing/2014/main" id="{AF97A212-4B29-DAD6-CC6C-164AF48D9CF4}"/>
              </a:ext>
            </a:extLst>
          </p:cNvPr>
          <p:cNvSpPr txBox="1"/>
          <p:nvPr/>
        </p:nvSpPr>
        <p:spPr>
          <a:xfrm>
            <a:off x="1758665" y="2506926"/>
            <a:ext cx="1184744" cy="246221"/>
          </a:xfrm>
          <a:prstGeom prst="rect">
            <a:avLst/>
          </a:prstGeom>
          <a:noFill/>
        </p:spPr>
        <p:txBody>
          <a:bodyPr wrap="square">
            <a:spAutoFit/>
          </a:bodyPr>
          <a:lstStyle/>
          <a:p>
            <a:pPr algn="r"/>
            <a:r>
              <a:rPr lang="en-US" sz="1000" b="1" dirty="0">
                <a:solidFill>
                  <a:srgbClr val="0070C0"/>
                </a:solidFill>
                <a:latin typeface="Avenir Book" panose="02000503020000020003" pitchFamily="2" charset="0"/>
              </a:rPr>
              <a:t>Grid id = 2</a:t>
            </a:r>
            <a:endParaRPr lang="en-CO" sz="1000" b="1" dirty="0">
              <a:solidFill>
                <a:srgbClr val="0070C0"/>
              </a:solidFill>
              <a:latin typeface="Avenir Book" panose="02000503020000020003" pitchFamily="2" charset="0"/>
            </a:endParaRPr>
          </a:p>
        </p:txBody>
      </p:sp>
      <p:sp>
        <p:nvSpPr>
          <p:cNvPr id="37" name="TextBox 36">
            <a:extLst>
              <a:ext uri="{FF2B5EF4-FFF2-40B4-BE49-F238E27FC236}">
                <a16:creationId xmlns:a16="http://schemas.microsoft.com/office/drawing/2014/main" id="{DD2B8CF9-B4F1-6B98-EA7D-EA94680F6A92}"/>
              </a:ext>
            </a:extLst>
          </p:cNvPr>
          <p:cNvSpPr txBox="1"/>
          <p:nvPr/>
        </p:nvSpPr>
        <p:spPr>
          <a:xfrm>
            <a:off x="5045709" y="4173303"/>
            <a:ext cx="3579747" cy="461665"/>
          </a:xfrm>
          <a:prstGeom prst="rect">
            <a:avLst/>
          </a:prstGeom>
          <a:noFill/>
        </p:spPr>
        <p:txBody>
          <a:bodyPr wrap="square">
            <a:spAutoFit/>
          </a:bodyPr>
          <a:lstStyle/>
          <a:p>
            <a:pPr algn="ctr"/>
            <a:r>
              <a:rPr lang="en-US" sz="1200" dirty="0">
                <a:solidFill>
                  <a:schemeClr val="tx1">
                    <a:lumMod val="65000"/>
                    <a:lumOff val="35000"/>
                  </a:schemeClr>
                </a:solidFill>
                <a:latin typeface="Avenir Book" panose="02000503020000020003" pitchFamily="2" charset="0"/>
              </a:rPr>
              <a:t>Minimum distance between nest boundary and parent boundary: - 4 grid cells</a:t>
            </a:r>
            <a:endParaRPr lang="en-CO" sz="1200" dirty="0">
              <a:solidFill>
                <a:schemeClr val="tx1">
                  <a:lumMod val="65000"/>
                  <a:lumOff val="35000"/>
                </a:schemeClr>
              </a:solidFill>
              <a:latin typeface="Avenir Book" panose="02000503020000020003" pitchFamily="2" charset="0"/>
            </a:endParaRPr>
          </a:p>
        </p:txBody>
      </p:sp>
      <p:pic>
        <p:nvPicPr>
          <p:cNvPr id="46" name="Picture 45">
            <a:extLst>
              <a:ext uri="{FF2B5EF4-FFF2-40B4-BE49-F238E27FC236}">
                <a16:creationId xmlns:a16="http://schemas.microsoft.com/office/drawing/2014/main" id="{8A812881-E965-641D-CC64-765E1D0571B6}"/>
              </a:ext>
            </a:extLst>
          </p:cNvPr>
          <p:cNvPicPr>
            <a:picLocks noChangeAspect="1"/>
          </p:cNvPicPr>
          <p:nvPr/>
        </p:nvPicPr>
        <p:blipFill>
          <a:blip r:embed="rId3"/>
          <a:stretch>
            <a:fillRect/>
          </a:stretch>
        </p:blipFill>
        <p:spPr>
          <a:xfrm>
            <a:off x="4625530" y="1242659"/>
            <a:ext cx="3999926" cy="3036273"/>
          </a:xfrm>
          <a:prstGeom prst="rect">
            <a:avLst/>
          </a:prstGeom>
        </p:spPr>
      </p:pic>
      <p:sp>
        <p:nvSpPr>
          <p:cNvPr id="47" name="Rectangle 46">
            <a:extLst>
              <a:ext uri="{FF2B5EF4-FFF2-40B4-BE49-F238E27FC236}">
                <a16:creationId xmlns:a16="http://schemas.microsoft.com/office/drawing/2014/main" id="{2C3E262E-E73B-6831-6802-784B22E88715}"/>
              </a:ext>
            </a:extLst>
          </p:cNvPr>
          <p:cNvSpPr/>
          <p:nvPr/>
        </p:nvSpPr>
        <p:spPr>
          <a:xfrm>
            <a:off x="4989691" y="1639844"/>
            <a:ext cx="3450866" cy="2345636"/>
          </a:xfrm>
          <a:prstGeom prst="rect">
            <a:avLst/>
          </a:prstGeom>
          <a:solidFill>
            <a:srgbClr val="FF0000">
              <a:alpha val="0"/>
            </a:srgbClr>
          </a:solidFill>
          <a:ln w="254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dirty="0"/>
          </a:p>
        </p:txBody>
      </p:sp>
      <p:sp>
        <p:nvSpPr>
          <p:cNvPr id="48" name="TextBox 47">
            <a:extLst>
              <a:ext uri="{FF2B5EF4-FFF2-40B4-BE49-F238E27FC236}">
                <a16:creationId xmlns:a16="http://schemas.microsoft.com/office/drawing/2014/main" id="{1E4A03EC-E677-C399-8160-DAECE7FD8F4D}"/>
              </a:ext>
            </a:extLst>
          </p:cNvPr>
          <p:cNvSpPr txBox="1"/>
          <p:nvPr/>
        </p:nvSpPr>
        <p:spPr>
          <a:xfrm>
            <a:off x="7255813" y="1674384"/>
            <a:ext cx="1184744" cy="276999"/>
          </a:xfrm>
          <a:prstGeom prst="rect">
            <a:avLst/>
          </a:prstGeom>
          <a:noFill/>
        </p:spPr>
        <p:txBody>
          <a:bodyPr wrap="square">
            <a:spAutoFit/>
          </a:bodyPr>
          <a:lstStyle/>
          <a:p>
            <a:pPr algn="r"/>
            <a:r>
              <a:rPr lang="en-US" sz="1200" b="1" dirty="0">
                <a:solidFill>
                  <a:srgbClr val="FF0000"/>
                </a:solidFill>
                <a:latin typeface="Avenir Book" panose="02000503020000020003" pitchFamily="2" charset="0"/>
              </a:rPr>
              <a:t>Grid id = 1</a:t>
            </a:r>
            <a:endParaRPr lang="en-CO" sz="1200" dirty="0">
              <a:solidFill>
                <a:srgbClr val="FF0000"/>
              </a:solidFill>
            </a:endParaRPr>
          </a:p>
        </p:txBody>
      </p:sp>
      <p:sp>
        <p:nvSpPr>
          <p:cNvPr id="49" name="Rectangle 48">
            <a:extLst>
              <a:ext uri="{FF2B5EF4-FFF2-40B4-BE49-F238E27FC236}">
                <a16:creationId xmlns:a16="http://schemas.microsoft.com/office/drawing/2014/main" id="{848FF7F0-1136-9626-AC92-FFDB77E4B45E}"/>
              </a:ext>
            </a:extLst>
          </p:cNvPr>
          <p:cNvSpPr/>
          <p:nvPr/>
        </p:nvSpPr>
        <p:spPr>
          <a:xfrm>
            <a:off x="6071067" y="2518484"/>
            <a:ext cx="1184745" cy="701705"/>
          </a:xfrm>
          <a:prstGeom prst="rect">
            <a:avLst/>
          </a:prstGeom>
          <a:solidFill>
            <a:srgbClr val="FF0000">
              <a:alpha val="0"/>
            </a:srgbClr>
          </a:solidFill>
          <a:ln w="25400">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54" name="TextBox 53">
            <a:extLst>
              <a:ext uri="{FF2B5EF4-FFF2-40B4-BE49-F238E27FC236}">
                <a16:creationId xmlns:a16="http://schemas.microsoft.com/office/drawing/2014/main" id="{CB4D87F7-5932-5D7D-6BAB-CA73664CCAE8}"/>
              </a:ext>
            </a:extLst>
          </p:cNvPr>
          <p:cNvSpPr txBox="1"/>
          <p:nvPr/>
        </p:nvSpPr>
        <p:spPr>
          <a:xfrm>
            <a:off x="6122752" y="2506926"/>
            <a:ext cx="1184744" cy="246221"/>
          </a:xfrm>
          <a:prstGeom prst="rect">
            <a:avLst/>
          </a:prstGeom>
          <a:noFill/>
        </p:spPr>
        <p:txBody>
          <a:bodyPr wrap="square">
            <a:spAutoFit/>
          </a:bodyPr>
          <a:lstStyle/>
          <a:p>
            <a:pPr algn="r"/>
            <a:r>
              <a:rPr lang="en-US" sz="1000" b="1" dirty="0">
                <a:solidFill>
                  <a:srgbClr val="0070C0"/>
                </a:solidFill>
                <a:latin typeface="Avenir Book" panose="02000503020000020003" pitchFamily="2" charset="0"/>
              </a:rPr>
              <a:t>Grid id = 2</a:t>
            </a:r>
            <a:endParaRPr lang="en-CO" sz="1000" b="1" dirty="0">
              <a:solidFill>
                <a:srgbClr val="0070C0"/>
              </a:solidFill>
              <a:latin typeface="Avenir Book" panose="02000503020000020003" pitchFamily="2" charset="0"/>
            </a:endParaRPr>
          </a:p>
        </p:txBody>
      </p:sp>
      <p:cxnSp>
        <p:nvCxnSpPr>
          <p:cNvPr id="57" name="Straight Connector 56">
            <a:extLst>
              <a:ext uri="{FF2B5EF4-FFF2-40B4-BE49-F238E27FC236}">
                <a16:creationId xmlns:a16="http://schemas.microsoft.com/office/drawing/2014/main" id="{A7BCFE85-6D33-3EDE-CD53-4D8E7375B2AA}"/>
              </a:ext>
            </a:extLst>
          </p:cNvPr>
          <p:cNvCxnSpPr>
            <a:cxnSpLocks/>
          </p:cNvCxnSpPr>
          <p:nvPr/>
        </p:nvCxnSpPr>
        <p:spPr>
          <a:xfrm>
            <a:off x="5135413" y="1639844"/>
            <a:ext cx="0" cy="234563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36F8EBA-C286-55D7-DEFD-EFCD08774C06}"/>
              </a:ext>
            </a:extLst>
          </p:cNvPr>
          <p:cNvCxnSpPr>
            <a:cxnSpLocks/>
          </p:cNvCxnSpPr>
          <p:nvPr/>
        </p:nvCxnSpPr>
        <p:spPr>
          <a:xfrm>
            <a:off x="5295764" y="1639844"/>
            <a:ext cx="0" cy="234563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F5FE98C-3281-7DAA-959D-436332A057BF}"/>
              </a:ext>
            </a:extLst>
          </p:cNvPr>
          <p:cNvCxnSpPr>
            <a:cxnSpLocks/>
          </p:cNvCxnSpPr>
          <p:nvPr/>
        </p:nvCxnSpPr>
        <p:spPr>
          <a:xfrm>
            <a:off x="5456115" y="1639844"/>
            <a:ext cx="0" cy="234563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D6B09A-ACC9-2F25-8E34-6E402686C98D}"/>
              </a:ext>
            </a:extLst>
          </p:cNvPr>
          <p:cNvCxnSpPr>
            <a:cxnSpLocks/>
          </p:cNvCxnSpPr>
          <p:nvPr/>
        </p:nvCxnSpPr>
        <p:spPr>
          <a:xfrm>
            <a:off x="5600563" y="1639844"/>
            <a:ext cx="0" cy="234563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E5D0C16-DC70-1B70-00C4-DEF18B2BE902}"/>
              </a:ext>
            </a:extLst>
          </p:cNvPr>
          <p:cNvCxnSpPr>
            <a:cxnSpLocks/>
          </p:cNvCxnSpPr>
          <p:nvPr/>
        </p:nvCxnSpPr>
        <p:spPr>
          <a:xfrm flipH="1">
            <a:off x="4989691" y="3856251"/>
            <a:ext cx="3450866"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148AB11-5FFE-10F5-8ED6-D19144B46C54}"/>
              </a:ext>
            </a:extLst>
          </p:cNvPr>
          <p:cNvCxnSpPr>
            <a:cxnSpLocks/>
          </p:cNvCxnSpPr>
          <p:nvPr/>
        </p:nvCxnSpPr>
        <p:spPr>
          <a:xfrm flipH="1">
            <a:off x="4989691" y="3707626"/>
            <a:ext cx="3450866"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A2A2766-A195-D81E-57E4-EA8E032DCA81}"/>
              </a:ext>
            </a:extLst>
          </p:cNvPr>
          <p:cNvCxnSpPr>
            <a:cxnSpLocks/>
          </p:cNvCxnSpPr>
          <p:nvPr/>
        </p:nvCxnSpPr>
        <p:spPr>
          <a:xfrm flipH="1">
            <a:off x="4989691" y="3530398"/>
            <a:ext cx="3450866"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6ADE655-D52B-A8B9-752F-CC5E6BB356AB}"/>
              </a:ext>
            </a:extLst>
          </p:cNvPr>
          <p:cNvCxnSpPr>
            <a:cxnSpLocks/>
          </p:cNvCxnSpPr>
          <p:nvPr/>
        </p:nvCxnSpPr>
        <p:spPr>
          <a:xfrm flipH="1">
            <a:off x="4989691" y="3375293"/>
            <a:ext cx="3450866"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16865C78-C45C-51AD-B839-CC9B6D7F1523}"/>
              </a:ext>
            </a:extLst>
          </p:cNvPr>
          <p:cNvSpPr txBox="1"/>
          <p:nvPr/>
        </p:nvSpPr>
        <p:spPr>
          <a:xfrm>
            <a:off x="4961336" y="2203994"/>
            <a:ext cx="208466" cy="215444"/>
          </a:xfrm>
          <a:prstGeom prst="rect">
            <a:avLst/>
          </a:prstGeom>
          <a:noFill/>
        </p:spPr>
        <p:txBody>
          <a:bodyPr wrap="square">
            <a:spAutoFit/>
          </a:bodyPr>
          <a:lstStyle/>
          <a:p>
            <a:pPr algn="ctr"/>
            <a:r>
              <a:rPr lang="en-US" sz="800" b="1" dirty="0">
                <a:latin typeface="Avenir Book" panose="02000503020000020003" pitchFamily="2" charset="0"/>
              </a:rPr>
              <a:t>1</a:t>
            </a:r>
            <a:endParaRPr lang="en-CO" sz="800" dirty="0"/>
          </a:p>
        </p:txBody>
      </p:sp>
      <p:sp>
        <p:nvSpPr>
          <p:cNvPr id="72" name="TextBox 71">
            <a:extLst>
              <a:ext uri="{FF2B5EF4-FFF2-40B4-BE49-F238E27FC236}">
                <a16:creationId xmlns:a16="http://schemas.microsoft.com/office/drawing/2014/main" id="{8E83E51B-922E-2304-3ADC-517752DC4C26}"/>
              </a:ext>
            </a:extLst>
          </p:cNvPr>
          <p:cNvSpPr txBox="1"/>
          <p:nvPr/>
        </p:nvSpPr>
        <p:spPr>
          <a:xfrm>
            <a:off x="5113736" y="2213274"/>
            <a:ext cx="208466" cy="215444"/>
          </a:xfrm>
          <a:prstGeom prst="rect">
            <a:avLst/>
          </a:prstGeom>
          <a:noFill/>
        </p:spPr>
        <p:txBody>
          <a:bodyPr wrap="square">
            <a:spAutoFit/>
          </a:bodyPr>
          <a:lstStyle/>
          <a:p>
            <a:pPr algn="ctr"/>
            <a:r>
              <a:rPr lang="en-US" sz="800" b="1" dirty="0">
                <a:latin typeface="Avenir Book" panose="02000503020000020003" pitchFamily="2" charset="0"/>
              </a:rPr>
              <a:t>2</a:t>
            </a:r>
            <a:endParaRPr lang="en-CO" sz="800" dirty="0"/>
          </a:p>
        </p:txBody>
      </p:sp>
      <p:sp>
        <p:nvSpPr>
          <p:cNvPr id="73" name="TextBox 72">
            <a:extLst>
              <a:ext uri="{FF2B5EF4-FFF2-40B4-BE49-F238E27FC236}">
                <a16:creationId xmlns:a16="http://schemas.microsoft.com/office/drawing/2014/main" id="{01BEEE21-ACD8-897F-B34A-BB52E42B3EF2}"/>
              </a:ext>
            </a:extLst>
          </p:cNvPr>
          <p:cNvSpPr txBox="1"/>
          <p:nvPr/>
        </p:nvSpPr>
        <p:spPr>
          <a:xfrm>
            <a:off x="5272763" y="2213274"/>
            <a:ext cx="208466" cy="215444"/>
          </a:xfrm>
          <a:prstGeom prst="rect">
            <a:avLst/>
          </a:prstGeom>
          <a:noFill/>
        </p:spPr>
        <p:txBody>
          <a:bodyPr wrap="square">
            <a:spAutoFit/>
          </a:bodyPr>
          <a:lstStyle/>
          <a:p>
            <a:pPr algn="ctr"/>
            <a:r>
              <a:rPr lang="en-US" sz="800" b="1" dirty="0">
                <a:latin typeface="Avenir Book" panose="02000503020000020003" pitchFamily="2" charset="0"/>
              </a:rPr>
              <a:t>3</a:t>
            </a:r>
            <a:endParaRPr lang="en-CO" sz="800" dirty="0"/>
          </a:p>
        </p:txBody>
      </p:sp>
      <p:sp>
        <p:nvSpPr>
          <p:cNvPr id="74" name="TextBox 73">
            <a:extLst>
              <a:ext uri="{FF2B5EF4-FFF2-40B4-BE49-F238E27FC236}">
                <a16:creationId xmlns:a16="http://schemas.microsoft.com/office/drawing/2014/main" id="{6E5C5C73-03CB-44E2-AE1E-AFEDAAD7C6B9}"/>
              </a:ext>
            </a:extLst>
          </p:cNvPr>
          <p:cNvSpPr txBox="1"/>
          <p:nvPr/>
        </p:nvSpPr>
        <p:spPr>
          <a:xfrm>
            <a:off x="5415885" y="2221223"/>
            <a:ext cx="208466" cy="215444"/>
          </a:xfrm>
          <a:prstGeom prst="rect">
            <a:avLst/>
          </a:prstGeom>
          <a:noFill/>
        </p:spPr>
        <p:txBody>
          <a:bodyPr wrap="square">
            <a:spAutoFit/>
          </a:bodyPr>
          <a:lstStyle/>
          <a:p>
            <a:pPr algn="ctr"/>
            <a:r>
              <a:rPr lang="en-US" sz="800" b="1" dirty="0">
                <a:latin typeface="Avenir Book" panose="02000503020000020003" pitchFamily="2" charset="0"/>
              </a:rPr>
              <a:t>4</a:t>
            </a:r>
            <a:endParaRPr lang="en-CO" sz="800" dirty="0"/>
          </a:p>
        </p:txBody>
      </p:sp>
    </p:spTree>
    <p:extLst>
      <p:ext uri="{BB962C8B-B14F-4D97-AF65-F5344CB8AC3E}">
        <p14:creationId xmlns:p14="http://schemas.microsoft.com/office/powerpoint/2010/main" val="2854665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EC6F51-441E-44C7-95C6-B9ED66653A55}"/>
              </a:ext>
            </a:extLst>
          </p:cNvPr>
          <p:cNvSpPr txBox="1"/>
          <p:nvPr/>
        </p:nvSpPr>
        <p:spPr>
          <a:xfrm>
            <a:off x="396134" y="1540698"/>
            <a:ext cx="8351731" cy="2062103"/>
          </a:xfrm>
          <a:prstGeom prst="rect">
            <a:avLst/>
          </a:prstGeom>
          <a:noFill/>
        </p:spPr>
        <p:txBody>
          <a:bodyPr wrap="square">
            <a:spAutoFit/>
          </a:bodyPr>
          <a:lstStyle/>
          <a:p>
            <a:pPr algn="ctr"/>
            <a:r>
              <a:rPr lang="es-ES_tradnl" sz="2800" dirty="0" err="1">
                <a:solidFill>
                  <a:srgbClr val="304B72"/>
                </a:solidFill>
                <a:latin typeface="Avenir Book" panose="02000503020000020003" pitchFamily="2" charset="0"/>
              </a:rPr>
              <a:t>Jupyter</a:t>
            </a:r>
            <a:r>
              <a:rPr lang="es-ES_tradnl" sz="2800" dirty="0">
                <a:solidFill>
                  <a:srgbClr val="304B72"/>
                </a:solidFill>
                <a:latin typeface="Avenir Book" panose="02000503020000020003" pitchFamily="2" charset="0"/>
              </a:rPr>
              <a:t> Notebook</a:t>
            </a:r>
          </a:p>
          <a:p>
            <a:pPr algn="ctr"/>
            <a:r>
              <a:rPr lang="es-ES_tradnl" sz="2800" dirty="0">
                <a:solidFill>
                  <a:srgbClr val="304B72"/>
                </a:solidFill>
                <a:latin typeface="Avenir Book" panose="02000503020000020003" pitchFamily="2" charset="0"/>
              </a:rPr>
              <a:t>WRF-</a:t>
            </a:r>
            <a:r>
              <a:rPr lang="es-ES_tradnl" sz="2800" dirty="0" err="1">
                <a:solidFill>
                  <a:srgbClr val="304B72"/>
                </a:solidFill>
                <a:latin typeface="Avenir Book" panose="02000503020000020003" pitchFamily="2" charset="0"/>
              </a:rPr>
              <a:t>Preprocessing</a:t>
            </a:r>
            <a:r>
              <a:rPr lang="es-ES_tradnl" sz="2800" dirty="0">
                <a:solidFill>
                  <a:srgbClr val="304B72"/>
                </a:solidFill>
                <a:latin typeface="Avenir Book" panose="02000503020000020003" pitchFamily="2" charset="0"/>
              </a:rPr>
              <a:t> </a:t>
            </a:r>
            <a:r>
              <a:rPr lang="es-ES_tradnl" sz="2800" dirty="0" err="1">
                <a:solidFill>
                  <a:srgbClr val="304B72"/>
                </a:solidFill>
                <a:latin typeface="Avenir Book" panose="02000503020000020003" pitchFamily="2" charset="0"/>
              </a:rPr>
              <a:t>System</a:t>
            </a:r>
            <a:endParaRPr lang="es-ES_tradnl" sz="2800" dirty="0">
              <a:solidFill>
                <a:srgbClr val="304B72"/>
              </a:solidFill>
              <a:latin typeface="Avenir Book" panose="02000503020000020003" pitchFamily="2" charset="0"/>
            </a:endParaRPr>
          </a:p>
          <a:p>
            <a:pPr algn="ctr"/>
            <a:r>
              <a:rPr lang="es-ES_tradnl" sz="1800" dirty="0">
                <a:solidFill>
                  <a:schemeClr val="tx1"/>
                </a:solidFill>
                <a:latin typeface="Avenir Book" panose="02000503020000020003" pitchFamily="2" charset="0"/>
              </a:rPr>
              <a:t>- Caribe</a:t>
            </a:r>
          </a:p>
          <a:p>
            <a:pPr algn="ctr"/>
            <a:r>
              <a:rPr lang="es-ES_tradnl" sz="1800" dirty="0">
                <a:solidFill>
                  <a:schemeClr val="tx1"/>
                </a:solidFill>
                <a:latin typeface="Avenir Book" panose="02000503020000020003" pitchFamily="2" charset="0"/>
              </a:rPr>
              <a:t>- Indico </a:t>
            </a:r>
          </a:p>
          <a:p>
            <a:pPr algn="ctr"/>
            <a:r>
              <a:rPr lang="es-ES_tradnl" sz="1800" dirty="0">
                <a:solidFill>
                  <a:schemeClr val="tx1"/>
                </a:solidFill>
                <a:latin typeface="Avenir Book" panose="02000503020000020003" pitchFamily="2" charset="0"/>
              </a:rPr>
              <a:t>- RDFS</a:t>
            </a:r>
          </a:p>
          <a:p>
            <a:pPr algn="ctr"/>
            <a:r>
              <a:rPr lang="es-ES_tradnl" sz="1800" dirty="0">
                <a:solidFill>
                  <a:schemeClr val="tx1"/>
                </a:solidFill>
                <a:latin typeface="Avenir Book" panose="02000503020000020003" pitchFamily="2" charset="0"/>
              </a:rPr>
              <a:t>- SYNAPSIS </a:t>
            </a:r>
          </a:p>
        </p:txBody>
      </p:sp>
    </p:spTree>
    <p:extLst>
      <p:ext uri="{BB962C8B-B14F-4D97-AF65-F5344CB8AC3E}">
        <p14:creationId xmlns:p14="http://schemas.microsoft.com/office/powerpoint/2010/main" val="4271986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0;p20">
            <a:extLst>
              <a:ext uri="{FF2B5EF4-FFF2-40B4-BE49-F238E27FC236}">
                <a16:creationId xmlns:a16="http://schemas.microsoft.com/office/drawing/2014/main" id="{609D5D02-E65D-0672-ACBE-21B2446A3D43}"/>
              </a:ext>
            </a:extLst>
          </p:cNvPr>
          <p:cNvSpPr txBox="1">
            <a:spLocks/>
          </p:cNvSpPr>
          <p:nvPr/>
        </p:nvSpPr>
        <p:spPr>
          <a:xfrm>
            <a:off x="377688" y="490187"/>
            <a:ext cx="8454612" cy="64020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r>
              <a:rPr lang="es-ES_tradnl" kern="1200" dirty="0">
                <a:solidFill>
                  <a:srgbClr val="304B72"/>
                </a:solidFill>
                <a:latin typeface="Avenir Book" panose="02000503020000020003" pitchFamily="2" charset="0"/>
                <a:ea typeface="+mn-ea"/>
                <a:cs typeface="+mn-cs"/>
              </a:rPr>
              <a:t>Archivos necesarios – </a:t>
            </a:r>
            <a:r>
              <a:rPr lang="es-ES_tradnl" kern="1200" dirty="0" err="1">
                <a:solidFill>
                  <a:srgbClr val="304B72"/>
                </a:solidFill>
                <a:latin typeface="Avenir Book" panose="02000503020000020003" pitchFamily="2" charset="0"/>
                <a:ea typeface="+mn-ea"/>
                <a:cs typeface="+mn-cs"/>
              </a:rPr>
              <a:t>Vtable</a:t>
            </a:r>
            <a:endParaRPr lang="es-ES_tradnl" kern="1200" dirty="0">
              <a:solidFill>
                <a:srgbClr val="304B72"/>
              </a:solidFill>
              <a:latin typeface="Avenir Book" panose="02000503020000020003" pitchFamily="2" charset="0"/>
              <a:ea typeface="+mn-ea"/>
              <a:cs typeface="+mn-cs"/>
            </a:endParaRPr>
          </a:p>
        </p:txBody>
      </p:sp>
      <p:cxnSp>
        <p:nvCxnSpPr>
          <p:cNvPr id="5" name="Straight Connector 4">
            <a:extLst>
              <a:ext uri="{FF2B5EF4-FFF2-40B4-BE49-F238E27FC236}">
                <a16:creationId xmlns:a16="http://schemas.microsoft.com/office/drawing/2014/main" id="{BB8D66AA-76ED-AF76-2D10-6FB149382124}"/>
              </a:ext>
            </a:extLst>
          </p:cNvPr>
          <p:cNvCxnSpPr>
            <a:cxnSpLocks/>
          </p:cNvCxnSpPr>
          <p:nvPr/>
        </p:nvCxnSpPr>
        <p:spPr>
          <a:xfrm flipH="1">
            <a:off x="414779" y="260817"/>
            <a:ext cx="8417521" cy="0"/>
          </a:xfrm>
          <a:prstGeom prst="line">
            <a:avLst/>
          </a:prstGeom>
          <a:ln w="28575">
            <a:solidFill>
              <a:srgbClr val="304B7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402D73F-FD72-D2B1-5835-17DE9D5C73B6}"/>
              </a:ext>
            </a:extLst>
          </p:cNvPr>
          <p:cNvSpPr txBox="1"/>
          <p:nvPr/>
        </p:nvSpPr>
        <p:spPr>
          <a:xfrm>
            <a:off x="4754880" y="2103001"/>
            <a:ext cx="4141030" cy="1600438"/>
          </a:xfrm>
          <a:prstGeom prst="rect">
            <a:avLst/>
          </a:prstGeom>
          <a:noFill/>
        </p:spPr>
        <p:txBody>
          <a:bodyPr wrap="square">
            <a:spAutoFit/>
          </a:bodyPr>
          <a:lstStyle/>
          <a:p>
            <a:pPr algn="r"/>
            <a:r>
              <a:rPr lang="en-US" dirty="0"/>
              <a:t>GRIB files typically contain more fields than are needed to initialize WRF. Both versions of the GRIB format use various codes to identify the variables and levels in the GRIB file. </a:t>
            </a:r>
            <a:r>
              <a:rPr lang="en-US" dirty="0" err="1">
                <a:highlight>
                  <a:srgbClr val="FFFF00"/>
                </a:highlight>
              </a:rPr>
              <a:t>Ungrib</a:t>
            </a:r>
            <a:r>
              <a:rPr lang="en-US" dirty="0">
                <a:highlight>
                  <a:srgbClr val="FFFF00"/>
                </a:highlight>
              </a:rPr>
              <a:t> uses tables of these codes – called </a:t>
            </a:r>
            <a:r>
              <a:rPr lang="en-US" dirty="0" err="1">
                <a:highlight>
                  <a:srgbClr val="FFFF00"/>
                </a:highlight>
              </a:rPr>
              <a:t>Vtables</a:t>
            </a:r>
            <a:r>
              <a:rPr lang="en-US" dirty="0">
                <a:highlight>
                  <a:srgbClr val="FFFF00"/>
                </a:highlight>
              </a:rPr>
              <a:t>, for variable tables – to define which fields to extract from the GRIB file </a:t>
            </a:r>
            <a:r>
              <a:rPr lang="en-US" dirty="0"/>
              <a:t>and write to the intermediate format.</a:t>
            </a:r>
            <a:endParaRPr lang="en-CO" dirty="0"/>
          </a:p>
        </p:txBody>
      </p:sp>
      <p:pic>
        <p:nvPicPr>
          <p:cNvPr id="8" name="Picture 7">
            <a:extLst>
              <a:ext uri="{FF2B5EF4-FFF2-40B4-BE49-F238E27FC236}">
                <a16:creationId xmlns:a16="http://schemas.microsoft.com/office/drawing/2014/main" id="{4AD5FBF1-F1EE-77C2-F999-D1EEF2B143FA}"/>
              </a:ext>
            </a:extLst>
          </p:cNvPr>
          <p:cNvPicPr>
            <a:picLocks noChangeAspect="1"/>
          </p:cNvPicPr>
          <p:nvPr/>
        </p:nvPicPr>
        <p:blipFill>
          <a:blip r:embed="rId2"/>
          <a:stretch>
            <a:fillRect/>
          </a:stretch>
        </p:blipFill>
        <p:spPr>
          <a:xfrm>
            <a:off x="124602" y="1292306"/>
            <a:ext cx="4566668" cy="3456423"/>
          </a:xfrm>
          <a:prstGeom prst="rect">
            <a:avLst/>
          </a:prstGeom>
        </p:spPr>
      </p:pic>
    </p:spTree>
    <p:extLst>
      <p:ext uri="{BB962C8B-B14F-4D97-AF65-F5344CB8AC3E}">
        <p14:creationId xmlns:p14="http://schemas.microsoft.com/office/powerpoint/2010/main" val="3076980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44A295C-D806-6A55-7BAE-454745D30C77}"/>
              </a:ext>
            </a:extLst>
          </p:cNvPr>
          <p:cNvSpPr/>
          <p:nvPr/>
        </p:nvSpPr>
        <p:spPr>
          <a:xfrm>
            <a:off x="414779" y="1065141"/>
            <a:ext cx="2061604" cy="646331"/>
          </a:xfrm>
          <a:prstGeom prst="rect">
            <a:avLst/>
          </a:prstGeom>
          <a:solidFill>
            <a:srgbClr val="00B050">
              <a:alpha val="10000"/>
            </a:srgbClr>
          </a:solidFill>
          <a:ln w="2222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1" name="Rectangle 10">
            <a:extLst>
              <a:ext uri="{FF2B5EF4-FFF2-40B4-BE49-F238E27FC236}">
                <a16:creationId xmlns:a16="http://schemas.microsoft.com/office/drawing/2014/main" id="{F3D94ACD-B05C-2433-07D1-79C2635E2788}"/>
              </a:ext>
            </a:extLst>
          </p:cNvPr>
          <p:cNvSpPr/>
          <p:nvPr/>
        </p:nvSpPr>
        <p:spPr>
          <a:xfrm>
            <a:off x="820150" y="3452106"/>
            <a:ext cx="2198535" cy="740520"/>
          </a:xfrm>
          <a:prstGeom prst="rect">
            <a:avLst/>
          </a:prstGeom>
          <a:solidFill>
            <a:srgbClr val="00B050">
              <a:alpha val="10000"/>
            </a:srgbClr>
          </a:solidFill>
          <a:ln w="2222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4" name="Google Shape;100;p20">
            <a:extLst>
              <a:ext uri="{FF2B5EF4-FFF2-40B4-BE49-F238E27FC236}">
                <a16:creationId xmlns:a16="http://schemas.microsoft.com/office/drawing/2014/main" id="{609D5D02-E65D-0672-ACBE-21B2446A3D43}"/>
              </a:ext>
            </a:extLst>
          </p:cNvPr>
          <p:cNvSpPr txBox="1">
            <a:spLocks/>
          </p:cNvSpPr>
          <p:nvPr/>
        </p:nvSpPr>
        <p:spPr>
          <a:xfrm>
            <a:off x="3493212" y="490187"/>
            <a:ext cx="5339087" cy="64020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r>
              <a:rPr lang="es-ES_tradnl" kern="1200" dirty="0">
                <a:solidFill>
                  <a:srgbClr val="304B72"/>
                </a:solidFill>
                <a:latin typeface="Avenir Book" panose="02000503020000020003" pitchFamily="2" charset="0"/>
                <a:ea typeface="+mn-ea"/>
                <a:cs typeface="+mn-cs"/>
              </a:rPr>
              <a:t>Archivos necesarios – </a:t>
            </a:r>
            <a:r>
              <a:rPr lang="es-ES_tradnl" kern="1200" dirty="0" err="1">
                <a:solidFill>
                  <a:srgbClr val="304B72"/>
                </a:solidFill>
                <a:latin typeface="Avenir Book" panose="02000503020000020003" pitchFamily="2" charset="0"/>
                <a:ea typeface="+mn-ea"/>
                <a:cs typeface="+mn-cs"/>
              </a:rPr>
              <a:t>Vtable</a:t>
            </a:r>
            <a:endParaRPr lang="es-ES_tradnl" kern="1200" dirty="0">
              <a:solidFill>
                <a:srgbClr val="304B72"/>
              </a:solidFill>
              <a:latin typeface="Avenir Book" panose="02000503020000020003" pitchFamily="2" charset="0"/>
              <a:ea typeface="+mn-ea"/>
              <a:cs typeface="+mn-cs"/>
            </a:endParaRPr>
          </a:p>
        </p:txBody>
      </p:sp>
      <p:cxnSp>
        <p:nvCxnSpPr>
          <p:cNvPr id="5" name="Straight Connector 4">
            <a:extLst>
              <a:ext uri="{FF2B5EF4-FFF2-40B4-BE49-F238E27FC236}">
                <a16:creationId xmlns:a16="http://schemas.microsoft.com/office/drawing/2014/main" id="{BB8D66AA-76ED-AF76-2D10-6FB149382124}"/>
              </a:ext>
            </a:extLst>
          </p:cNvPr>
          <p:cNvCxnSpPr>
            <a:cxnSpLocks/>
          </p:cNvCxnSpPr>
          <p:nvPr/>
        </p:nvCxnSpPr>
        <p:spPr>
          <a:xfrm flipH="1">
            <a:off x="414779" y="260817"/>
            <a:ext cx="8417521" cy="0"/>
          </a:xfrm>
          <a:prstGeom prst="line">
            <a:avLst/>
          </a:prstGeom>
          <a:ln w="28575">
            <a:solidFill>
              <a:srgbClr val="304B7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AD5FBF1-F1EE-77C2-F999-D1EEF2B143FA}"/>
              </a:ext>
            </a:extLst>
          </p:cNvPr>
          <p:cNvPicPr>
            <a:picLocks noChangeAspect="1"/>
          </p:cNvPicPr>
          <p:nvPr/>
        </p:nvPicPr>
        <p:blipFill rotWithShape="1">
          <a:blip r:embed="rId2"/>
          <a:srcRect b="76887"/>
          <a:stretch/>
        </p:blipFill>
        <p:spPr>
          <a:xfrm>
            <a:off x="1517932" y="2201569"/>
            <a:ext cx="6805919" cy="1190619"/>
          </a:xfrm>
          <a:prstGeom prst="rect">
            <a:avLst/>
          </a:prstGeom>
        </p:spPr>
      </p:pic>
      <p:sp>
        <p:nvSpPr>
          <p:cNvPr id="3" name="TextBox 2">
            <a:extLst>
              <a:ext uri="{FF2B5EF4-FFF2-40B4-BE49-F238E27FC236}">
                <a16:creationId xmlns:a16="http://schemas.microsoft.com/office/drawing/2014/main" id="{193AE32E-8ABF-57A4-C84C-9545F2EF2094}"/>
              </a:ext>
            </a:extLst>
          </p:cNvPr>
          <p:cNvSpPr txBox="1"/>
          <p:nvPr/>
        </p:nvSpPr>
        <p:spPr>
          <a:xfrm>
            <a:off x="820151" y="3529108"/>
            <a:ext cx="2198535" cy="577081"/>
          </a:xfrm>
          <a:prstGeom prst="rect">
            <a:avLst/>
          </a:prstGeom>
          <a:noFill/>
        </p:spPr>
        <p:txBody>
          <a:bodyPr wrap="square">
            <a:spAutoFit/>
          </a:bodyPr>
          <a:lstStyle/>
          <a:p>
            <a:pPr algn="ctr"/>
            <a:r>
              <a:rPr lang="en-US" sz="1050" dirty="0"/>
              <a:t>GRIB code for the meteorological field, which is a number unique to that field within the data set</a:t>
            </a:r>
            <a:endParaRPr lang="en-CO" sz="1050" dirty="0"/>
          </a:p>
        </p:txBody>
      </p:sp>
      <p:sp>
        <p:nvSpPr>
          <p:cNvPr id="9" name="TextBox 8">
            <a:extLst>
              <a:ext uri="{FF2B5EF4-FFF2-40B4-BE49-F238E27FC236}">
                <a16:creationId xmlns:a16="http://schemas.microsoft.com/office/drawing/2014/main" id="{F0F57C1F-6E05-2E65-1BCC-8D4294705F41}"/>
              </a:ext>
            </a:extLst>
          </p:cNvPr>
          <p:cNvSpPr txBox="1"/>
          <p:nvPr/>
        </p:nvSpPr>
        <p:spPr>
          <a:xfrm>
            <a:off x="473549" y="4333951"/>
            <a:ext cx="2747176" cy="577081"/>
          </a:xfrm>
          <a:prstGeom prst="rect">
            <a:avLst/>
          </a:prstGeom>
          <a:noFill/>
        </p:spPr>
        <p:txBody>
          <a:bodyPr wrap="square">
            <a:spAutoFit/>
          </a:bodyPr>
          <a:lstStyle/>
          <a:p>
            <a:pPr algn="ctr"/>
            <a:r>
              <a:rPr lang="en-US" sz="1050" dirty="0"/>
              <a:t>Temperature at upper-air levels has GRIB code 11 in GFS data, but GRIB code 130 in ECMWF data</a:t>
            </a:r>
            <a:endParaRPr lang="en-CO" sz="1050" dirty="0"/>
          </a:p>
        </p:txBody>
      </p:sp>
      <p:sp>
        <p:nvSpPr>
          <p:cNvPr id="10" name="Rectangle 9">
            <a:extLst>
              <a:ext uri="{FF2B5EF4-FFF2-40B4-BE49-F238E27FC236}">
                <a16:creationId xmlns:a16="http://schemas.microsoft.com/office/drawing/2014/main" id="{F662E1B9-C0D8-2F76-87AD-2BEEFF837D37}"/>
              </a:ext>
            </a:extLst>
          </p:cNvPr>
          <p:cNvSpPr/>
          <p:nvPr/>
        </p:nvSpPr>
        <p:spPr>
          <a:xfrm>
            <a:off x="1517932" y="2201569"/>
            <a:ext cx="460778" cy="1190619"/>
          </a:xfrm>
          <a:prstGeom prst="rect">
            <a:avLst/>
          </a:prstGeom>
          <a:solidFill>
            <a:srgbClr val="00B050">
              <a:alpha val="16350"/>
            </a:srgbClr>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2" name="Rectangle 11">
            <a:extLst>
              <a:ext uri="{FF2B5EF4-FFF2-40B4-BE49-F238E27FC236}">
                <a16:creationId xmlns:a16="http://schemas.microsoft.com/office/drawing/2014/main" id="{B82CDF08-4812-50CB-A6B5-2D2F1A25F8DC}"/>
              </a:ext>
            </a:extLst>
          </p:cNvPr>
          <p:cNvSpPr/>
          <p:nvPr/>
        </p:nvSpPr>
        <p:spPr>
          <a:xfrm>
            <a:off x="537161" y="4252544"/>
            <a:ext cx="2683564" cy="740520"/>
          </a:xfrm>
          <a:prstGeom prst="rect">
            <a:avLst/>
          </a:prstGeom>
          <a:solidFill>
            <a:srgbClr val="00B050">
              <a:alpha val="10000"/>
            </a:srgbClr>
          </a:solidFill>
          <a:ln w="2222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cxnSp>
        <p:nvCxnSpPr>
          <p:cNvPr id="14" name="Elbow Connector 13">
            <a:extLst>
              <a:ext uri="{FF2B5EF4-FFF2-40B4-BE49-F238E27FC236}">
                <a16:creationId xmlns:a16="http://schemas.microsoft.com/office/drawing/2014/main" id="{19DCB384-79AB-1125-E9C3-EBDB060D4B01}"/>
              </a:ext>
            </a:extLst>
          </p:cNvPr>
          <p:cNvCxnSpPr>
            <a:cxnSpLocks/>
            <a:stCxn id="10" idx="1"/>
            <a:endCxn id="3" idx="1"/>
          </p:cNvCxnSpPr>
          <p:nvPr/>
        </p:nvCxnSpPr>
        <p:spPr>
          <a:xfrm rot="10800000" flipV="1">
            <a:off x="820152" y="2796879"/>
            <a:ext cx="697781" cy="1020770"/>
          </a:xfrm>
          <a:prstGeom prst="bentConnector3">
            <a:avLst>
              <a:gd name="adj1" fmla="val 13276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id="{6655881B-3FB7-34E8-7E9C-2CDBD8A13491}"/>
              </a:ext>
            </a:extLst>
          </p:cNvPr>
          <p:cNvCxnSpPr>
            <a:cxnSpLocks/>
            <a:stCxn id="10" idx="1"/>
            <a:endCxn id="9" idx="1"/>
          </p:cNvCxnSpPr>
          <p:nvPr/>
        </p:nvCxnSpPr>
        <p:spPr>
          <a:xfrm rot="10800000" flipV="1">
            <a:off x="473550" y="2796878"/>
            <a:ext cx="1044383" cy="1825613"/>
          </a:xfrm>
          <a:prstGeom prst="bentConnector3">
            <a:avLst>
              <a:gd name="adj1" fmla="val 121889"/>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2A5BCCA1-63B4-CC58-6805-91BE9358F954}"/>
              </a:ext>
            </a:extLst>
          </p:cNvPr>
          <p:cNvSpPr/>
          <p:nvPr/>
        </p:nvSpPr>
        <p:spPr>
          <a:xfrm>
            <a:off x="2015604" y="2201569"/>
            <a:ext cx="460778" cy="1190619"/>
          </a:xfrm>
          <a:prstGeom prst="rect">
            <a:avLst/>
          </a:prstGeom>
          <a:solidFill>
            <a:srgbClr val="00B050">
              <a:alpha val="16350"/>
            </a:srgbClr>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24" name="TextBox 23">
            <a:extLst>
              <a:ext uri="{FF2B5EF4-FFF2-40B4-BE49-F238E27FC236}">
                <a16:creationId xmlns:a16="http://schemas.microsoft.com/office/drawing/2014/main" id="{563B0485-4880-C698-1911-0B6AC98427E3}"/>
              </a:ext>
            </a:extLst>
          </p:cNvPr>
          <p:cNvSpPr txBox="1"/>
          <p:nvPr/>
        </p:nvSpPr>
        <p:spPr>
          <a:xfrm>
            <a:off x="291556" y="1070153"/>
            <a:ext cx="2184826" cy="646331"/>
          </a:xfrm>
          <a:prstGeom prst="rect">
            <a:avLst/>
          </a:prstGeom>
          <a:noFill/>
        </p:spPr>
        <p:txBody>
          <a:bodyPr wrap="square">
            <a:spAutoFit/>
          </a:bodyPr>
          <a:lstStyle/>
          <a:p>
            <a:pPr algn="ctr"/>
            <a:r>
              <a:rPr lang="en-US" sz="1200" dirty="0"/>
              <a:t>100 – Upper Air</a:t>
            </a:r>
          </a:p>
          <a:p>
            <a:pPr algn="ctr"/>
            <a:r>
              <a:rPr lang="en-US" sz="1200" dirty="0"/>
              <a:t>1 – Surface</a:t>
            </a:r>
          </a:p>
          <a:p>
            <a:pPr algn="ctr"/>
            <a:r>
              <a:rPr lang="en-US" sz="1200" dirty="0"/>
              <a:t>112 – Field Given as layer ..</a:t>
            </a:r>
            <a:endParaRPr lang="en-CO" sz="1050" dirty="0"/>
          </a:p>
        </p:txBody>
      </p:sp>
      <p:cxnSp>
        <p:nvCxnSpPr>
          <p:cNvPr id="26" name="Elbow Connector 25">
            <a:extLst>
              <a:ext uri="{FF2B5EF4-FFF2-40B4-BE49-F238E27FC236}">
                <a16:creationId xmlns:a16="http://schemas.microsoft.com/office/drawing/2014/main" id="{60C0FA80-E209-DC9D-27DC-C45759550BE0}"/>
              </a:ext>
            </a:extLst>
          </p:cNvPr>
          <p:cNvCxnSpPr>
            <a:cxnSpLocks/>
            <a:stCxn id="23" idx="0"/>
            <a:endCxn id="25" idx="2"/>
          </p:cNvCxnSpPr>
          <p:nvPr/>
        </p:nvCxnSpPr>
        <p:spPr>
          <a:xfrm rot="16200000" flipV="1">
            <a:off x="1600739" y="1556315"/>
            <a:ext cx="490097" cy="800412"/>
          </a:xfrm>
          <a:prstGeom prst="bentConnector3">
            <a:avLst>
              <a:gd name="adj1" fmla="val 50000"/>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ACE96390-F38B-A192-AC6C-C47778E6FEF7}"/>
              </a:ext>
            </a:extLst>
          </p:cNvPr>
          <p:cNvSpPr/>
          <p:nvPr/>
        </p:nvSpPr>
        <p:spPr>
          <a:xfrm>
            <a:off x="3493212" y="2201569"/>
            <a:ext cx="801386" cy="1190619"/>
          </a:xfrm>
          <a:prstGeom prst="rect">
            <a:avLst/>
          </a:prstGeom>
          <a:solidFill>
            <a:srgbClr val="FF0000">
              <a:alpha val="16350"/>
            </a:srgb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4" name="Rectangle 33">
            <a:extLst>
              <a:ext uri="{FF2B5EF4-FFF2-40B4-BE49-F238E27FC236}">
                <a16:creationId xmlns:a16="http://schemas.microsoft.com/office/drawing/2014/main" id="{CFE65EB8-8204-3BB7-0EAC-36A774465932}"/>
              </a:ext>
            </a:extLst>
          </p:cNvPr>
          <p:cNvSpPr/>
          <p:nvPr/>
        </p:nvSpPr>
        <p:spPr>
          <a:xfrm>
            <a:off x="4294598" y="1237401"/>
            <a:ext cx="2703444" cy="646331"/>
          </a:xfrm>
          <a:prstGeom prst="rect">
            <a:avLst/>
          </a:prstGeom>
          <a:solidFill>
            <a:srgbClr val="FF0000">
              <a:alpha val="10000"/>
            </a:srgbClr>
          </a:solid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5" name="TextBox 34">
            <a:extLst>
              <a:ext uri="{FF2B5EF4-FFF2-40B4-BE49-F238E27FC236}">
                <a16:creationId xmlns:a16="http://schemas.microsoft.com/office/drawing/2014/main" id="{B6FC152B-893A-BD39-89B2-0D65A4DE3C47}"/>
              </a:ext>
            </a:extLst>
          </p:cNvPr>
          <p:cNvSpPr txBox="1"/>
          <p:nvPr/>
        </p:nvSpPr>
        <p:spPr>
          <a:xfrm>
            <a:off x="4158532" y="1272025"/>
            <a:ext cx="2963631" cy="577081"/>
          </a:xfrm>
          <a:prstGeom prst="rect">
            <a:avLst/>
          </a:prstGeom>
          <a:noFill/>
        </p:spPr>
        <p:txBody>
          <a:bodyPr wrap="square">
            <a:spAutoFit/>
          </a:bodyPr>
          <a:lstStyle/>
          <a:p>
            <a:pPr algn="ctr"/>
            <a:r>
              <a:rPr lang="en-US" sz="1050" dirty="0"/>
              <a:t>Determines the variable name that will be assigned to a meteorological field when it is written to the intermediate files by </a:t>
            </a:r>
            <a:r>
              <a:rPr lang="en-US" sz="1050" dirty="0" err="1"/>
              <a:t>ungrib</a:t>
            </a:r>
            <a:r>
              <a:rPr lang="en-US" sz="1050" dirty="0"/>
              <a:t>.</a:t>
            </a:r>
            <a:endParaRPr lang="en-CO" sz="1050" dirty="0"/>
          </a:p>
        </p:txBody>
      </p:sp>
      <p:cxnSp>
        <p:nvCxnSpPr>
          <p:cNvPr id="36" name="Elbow Connector 35">
            <a:extLst>
              <a:ext uri="{FF2B5EF4-FFF2-40B4-BE49-F238E27FC236}">
                <a16:creationId xmlns:a16="http://schemas.microsoft.com/office/drawing/2014/main" id="{28A0CB49-FFFF-72FE-67DE-1986FF4BA1F1}"/>
              </a:ext>
            </a:extLst>
          </p:cNvPr>
          <p:cNvCxnSpPr>
            <a:cxnSpLocks/>
            <a:stCxn id="33" idx="0"/>
            <a:endCxn id="35" idx="1"/>
          </p:cNvCxnSpPr>
          <p:nvPr/>
        </p:nvCxnSpPr>
        <p:spPr>
          <a:xfrm rot="5400000" flipH="1" flipV="1">
            <a:off x="3705717" y="1748755"/>
            <a:ext cx="641003" cy="264627"/>
          </a:xfrm>
          <a:prstGeom prst="bentConnector2">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C20F3956-70CD-F26B-773C-241955E0808C}"/>
              </a:ext>
            </a:extLst>
          </p:cNvPr>
          <p:cNvSpPr/>
          <p:nvPr/>
        </p:nvSpPr>
        <p:spPr>
          <a:xfrm>
            <a:off x="6162755" y="3844006"/>
            <a:ext cx="538470" cy="256240"/>
          </a:xfrm>
          <a:prstGeom prst="rect">
            <a:avLst/>
          </a:prstGeom>
          <a:solidFill>
            <a:srgbClr val="FF0000">
              <a:alpha val="10000"/>
            </a:srgbClr>
          </a:solid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42" name="Rectangle 41">
            <a:extLst>
              <a:ext uri="{FF2B5EF4-FFF2-40B4-BE49-F238E27FC236}">
                <a16:creationId xmlns:a16="http://schemas.microsoft.com/office/drawing/2014/main" id="{9F001FCF-9BCD-E1CD-1930-916ACFDDD23C}"/>
              </a:ext>
            </a:extLst>
          </p:cNvPr>
          <p:cNvSpPr/>
          <p:nvPr/>
        </p:nvSpPr>
        <p:spPr>
          <a:xfrm>
            <a:off x="6162755" y="4295824"/>
            <a:ext cx="538470" cy="256240"/>
          </a:xfrm>
          <a:prstGeom prst="rect">
            <a:avLst/>
          </a:prstGeom>
          <a:solidFill>
            <a:srgbClr val="00B050">
              <a:alpha val="10000"/>
            </a:srgbClr>
          </a:solidFill>
          <a:ln w="2222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43" name="TextBox 42">
            <a:extLst>
              <a:ext uri="{FF2B5EF4-FFF2-40B4-BE49-F238E27FC236}">
                <a16:creationId xmlns:a16="http://schemas.microsoft.com/office/drawing/2014/main" id="{8BE07DA4-1CF8-5F89-C91D-6285EE4E820C}"/>
              </a:ext>
            </a:extLst>
          </p:cNvPr>
          <p:cNvSpPr txBox="1"/>
          <p:nvPr/>
        </p:nvSpPr>
        <p:spPr>
          <a:xfrm>
            <a:off x="6701225" y="4298148"/>
            <a:ext cx="1801846" cy="253916"/>
          </a:xfrm>
          <a:prstGeom prst="rect">
            <a:avLst/>
          </a:prstGeom>
          <a:noFill/>
        </p:spPr>
        <p:txBody>
          <a:bodyPr wrap="square">
            <a:spAutoFit/>
          </a:bodyPr>
          <a:lstStyle/>
          <a:p>
            <a:r>
              <a:rPr lang="en-US" sz="1050" dirty="0"/>
              <a:t>Meteorological Database</a:t>
            </a:r>
            <a:endParaRPr lang="en-CO" sz="1050" dirty="0"/>
          </a:p>
        </p:txBody>
      </p:sp>
      <p:sp>
        <p:nvSpPr>
          <p:cNvPr id="44" name="TextBox 43">
            <a:extLst>
              <a:ext uri="{FF2B5EF4-FFF2-40B4-BE49-F238E27FC236}">
                <a16:creationId xmlns:a16="http://schemas.microsoft.com/office/drawing/2014/main" id="{6F720B65-9A8A-260E-090C-00D3F40C9F09}"/>
              </a:ext>
            </a:extLst>
          </p:cNvPr>
          <p:cNvSpPr txBox="1"/>
          <p:nvPr/>
        </p:nvSpPr>
        <p:spPr>
          <a:xfrm>
            <a:off x="6701225" y="3832651"/>
            <a:ext cx="1801846" cy="253916"/>
          </a:xfrm>
          <a:prstGeom prst="rect">
            <a:avLst/>
          </a:prstGeom>
          <a:noFill/>
        </p:spPr>
        <p:txBody>
          <a:bodyPr wrap="square">
            <a:spAutoFit/>
          </a:bodyPr>
          <a:lstStyle/>
          <a:p>
            <a:r>
              <a:rPr lang="en-US" sz="1050" dirty="0" err="1"/>
              <a:t>Metgrid</a:t>
            </a:r>
            <a:r>
              <a:rPr lang="en-US" sz="1050" dirty="0"/>
              <a:t> Names (WPS)</a:t>
            </a:r>
            <a:endParaRPr lang="en-CO" sz="1050" dirty="0"/>
          </a:p>
        </p:txBody>
      </p:sp>
    </p:spTree>
    <p:extLst>
      <p:ext uri="{BB962C8B-B14F-4D97-AF65-F5344CB8AC3E}">
        <p14:creationId xmlns:p14="http://schemas.microsoft.com/office/powerpoint/2010/main" val="3749039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3314DA8-F4F6-DEE9-F0EE-6A4B357EC04C}"/>
              </a:ext>
            </a:extLst>
          </p:cNvPr>
          <p:cNvCxnSpPr>
            <a:cxnSpLocks/>
          </p:cNvCxnSpPr>
          <p:nvPr/>
        </p:nvCxnSpPr>
        <p:spPr>
          <a:xfrm flipH="1">
            <a:off x="414779" y="260817"/>
            <a:ext cx="8417521" cy="0"/>
          </a:xfrm>
          <a:prstGeom prst="line">
            <a:avLst/>
          </a:prstGeom>
          <a:ln w="28575">
            <a:solidFill>
              <a:srgbClr val="304B7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C19042C-C2E2-80D3-398B-7E5C7BFFDE80}"/>
              </a:ext>
            </a:extLst>
          </p:cNvPr>
          <p:cNvSpPr txBox="1"/>
          <p:nvPr/>
        </p:nvSpPr>
        <p:spPr>
          <a:xfrm>
            <a:off x="739471" y="527364"/>
            <a:ext cx="8118596" cy="1384995"/>
          </a:xfrm>
          <a:prstGeom prst="rect">
            <a:avLst/>
          </a:prstGeom>
          <a:noFill/>
        </p:spPr>
        <p:txBody>
          <a:bodyPr wrap="square">
            <a:spAutoFit/>
          </a:bodyPr>
          <a:lstStyle/>
          <a:p>
            <a:pPr algn="r"/>
            <a:r>
              <a:rPr lang="es-ES_tradnl" sz="2800" kern="1200" dirty="0" err="1">
                <a:solidFill>
                  <a:srgbClr val="304B72"/>
                </a:solidFill>
                <a:latin typeface="Avenir Book" panose="02000503020000020003" pitchFamily="2" charset="0"/>
                <a:ea typeface="+mn-ea"/>
                <a:cs typeface="+mn-cs"/>
              </a:rPr>
              <a:t>Ungrib</a:t>
            </a:r>
            <a:r>
              <a:rPr lang="es-ES_tradnl" sz="2800" kern="1200" dirty="0">
                <a:solidFill>
                  <a:srgbClr val="304B72"/>
                </a:solidFill>
                <a:latin typeface="Avenir Book" panose="02000503020000020003" pitchFamily="2" charset="0"/>
                <a:ea typeface="+mn-ea"/>
                <a:cs typeface="+mn-cs"/>
              </a:rPr>
              <a:t>: </a:t>
            </a:r>
            <a:r>
              <a:rPr lang="es-ES_tradnl" sz="2800" kern="1200" dirty="0">
                <a:solidFill>
                  <a:srgbClr val="404040"/>
                </a:solidFill>
                <a:latin typeface="Avenir Book" panose="02000503020000020003" pitchFamily="2" charset="0"/>
                <a:ea typeface="+mn-ea"/>
                <a:cs typeface="+mn-cs"/>
              </a:rPr>
              <a:t>Lee archivos GRIB, </a:t>
            </a:r>
            <a:r>
              <a:rPr lang="es-ES_tradnl" sz="2800" kern="1200" dirty="0" err="1">
                <a:solidFill>
                  <a:srgbClr val="404040"/>
                </a:solidFill>
                <a:highlight>
                  <a:srgbClr val="FFFF00"/>
                </a:highlight>
                <a:latin typeface="Avenir Book" panose="02000503020000020003" pitchFamily="2" charset="0"/>
                <a:ea typeface="+mn-ea"/>
                <a:cs typeface="+mn-cs"/>
              </a:rPr>
              <a:t>degribs</a:t>
            </a:r>
            <a:r>
              <a:rPr lang="es-ES_tradnl" sz="2800" kern="1200" dirty="0">
                <a:solidFill>
                  <a:srgbClr val="404040"/>
                </a:solidFill>
                <a:latin typeface="Avenir Book" panose="02000503020000020003" pitchFamily="2" charset="0"/>
                <a:ea typeface="+mn-ea"/>
                <a:cs typeface="+mn-cs"/>
              </a:rPr>
              <a:t> los datos y escribe los datos en un formato simple, llamado formato intermedio.</a:t>
            </a:r>
          </a:p>
        </p:txBody>
      </p:sp>
      <p:sp>
        <p:nvSpPr>
          <p:cNvPr id="7" name="TextBox 6">
            <a:extLst>
              <a:ext uri="{FF2B5EF4-FFF2-40B4-BE49-F238E27FC236}">
                <a16:creationId xmlns:a16="http://schemas.microsoft.com/office/drawing/2014/main" id="{7840B578-F94D-5035-5342-4D8AF69CD0D5}"/>
              </a:ext>
            </a:extLst>
          </p:cNvPr>
          <p:cNvSpPr txBox="1"/>
          <p:nvPr/>
        </p:nvSpPr>
        <p:spPr>
          <a:xfrm>
            <a:off x="414779" y="3162906"/>
            <a:ext cx="8466826" cy="1200329"/>
          </a:xfrm>
          <a:prstGeom prst="rect">
            <a:avLst/>
          </a:prstGeom>
          <a:noFill/>
        </p:spPr>
        <p:txBody>
          <a:bodyPr wrap="square">
            <a:spAutoFit/>
          </a:bodyPr>
          <a:lstStyle/>
          <a:p>
            <a:pPr marL="171450" indent="-171450" algn="just">
              <a:buFont typeface="Arial" panose="020B0604020202020204" pitchFamily="34" charset="0"/>
              <a:buChar char="•"/>
            </a:pPr>
            <a:r>
              <a:rPr lang="en-US" sz="1200" b="1" dirty="0" err="1">
                <a:latin typeface="Avenir Book" panose="02000503020000020003" pitchFamily="2" charset="0"/>
              </a:rPr>
              <a:t>out_format</a:t>
            </a:r>
            <a:r>
              <a:rPr lang="en-US" sz="1200" b="1" dirty="0">
                <a:latin typeface="Avenir Book" panose="02000503020000020003" pitchFamily="2" charset="0"/>
              </a:rPr>
              <a:t>: </a:t>
            </a:r>
            <a:r>
              <a:rPr lang="en-US" sz="1200" dirty="0">
                <a:solidFill>
                  <a:schemeClr val="tx1">
                    <a:lumMod val="65000"/>
                    <a:lumOff val="35000"/>
                  </a:schemeClr>
                </a:solidFill>
                <a:latin typeface="Avenir Book" panose="02000503020000020003" pitchFamily="2" charset="0"/>
              </a:rPr>
              <a:t>A character string set either to ‘WPS’, ‘SI’, or ‘MM5’. </a:t>
            </a:r>
          </a:p>
          <a:p>
            <a:pPr lvl="3" algn="just"/>
            <a:r>
              <a:rPr lang="en-US" sz="1200" dirty="0">
                <a:solidFill>
                  <a:schemeClr val="tx1">
                    <a:lumMod val="65000"/>
                    <a:lumOff val="35000"/>
                  </a:schemeClr>
                </a:solidFill>
                <a:latin typeface="Avenir Book" panose="02000503020000020003" pitchFamily="2" charset="0"/>
              </a:rPr>
              <a:t>	If set to </a:t>
            </a:r>
            <a:r>
              <a:rPr lang="en-US" sz="1200" b="1" dirty="0">
                <a:solidFill>
                  <a:schemeClr val="tx1">
                    <a:lumMod val="65000"/>
                    <a:lumOff val="35000"/>
                  </a:schemeClr>
                </a:solidFill>
                <a:latin typeface="Avenir Book" panose="02000503020000020003" pitchFamily="2" charset="0"/>
              </a:rPr>
              <a:t>‘MM5’</a:t>
            </a:r>
            <a:r>
              <a:rPr lang="en-US" sz="1200" dirty="0">
                <a:solidFill>
                  <a:schemeClr val="tx1">
                    <a:lumMod val="65000"/>
                    <a:lumOff val="35000"/>
                  </a:schemeClr>
                </a:solidFill>
                <a:latin typeface="Avenir Book" panose="02000503020000020003" pitchFamily="2" charset="0"/>
              </a:rPr>
              <a:t>, </a:t>
            </a:r>
            <a:r>
              <a:rPr lang="en-US" sz="1200" dirty="0" err="1">
                <a:solidFill>
                  <a:schemeClr val="tx1">
                    <a:lumMod val="65000"/>
                    <a:lumOff val="35000"/>
                  </a:schemeClr>
                </a:solidFill>
                <a:latin typeface="Avenir Book" panose="02000503020000020003" pitchFamily="2" charset="0"/>
              </a:rPr>
              <a:t>ungrib</a:t>
            </a:r>
            <a:r>
              <a:rPr lang="en-US" sz="1200" dirty="0">
                <a:solidFill>
                  <a:schemeClr val="tx1">
                    <a:lumMod val="65000"/>
                    <a:lumOff val="35000"/>
                  </a:schemeClr>
                </a:solidFill>
                <a:latin typeface="Avenir Book" panose="02000503020000020003" pitchFamily="2" charset="0"/>
              </a:rPr>
              <a:t> will write output in the format of the MM5 </a:t>
            </a:r>
            <a:r>
              <a:rPr lang="en-US" sz="1200" dirty="0" err="1">
                <a:solidFill>
                  <a:schemeClr val="tx1">
                    <a:lumMod val="65000"/>
                    <a:lumOff val="35000"/>
                  </a:schemeClr>
                </a:solidFill>
                <a:latin typeface="Avenir Book" panose="02000503020000020003" pitchFamily="2" charset="0"/>
              </a:rPr>
              <a:t>pregrid</a:t>
            </a:r>
            <a:r>
              <a:rPr lang="en-US" sz="1200" dirty="0">
                <a:solidFill>
                  <a:schemeClr val="tx1">
                    <a:lumMod val="65000"/>
                    <a:lumOff val="35000"/>
                  </a:schemeClr>
                </a:solidFill>
                <a:latin typeface="Avenir Book" panose="02000503020000020003" pitchFamily="2" charset="0"/>
              </a:rPr>
              <a:t> program; </a:t>
            </a:r>
          </a:p>
          <a:p>
            <a:pPr lvl="3" algn="just"/>
            <a:r>
              <a:rPr lang="en-US" sz="1200" dirty="0">
                <a:solidFill>
                  <a:schemeClr val="tx1">
                    <a:lumMod val="65000"/>
                    <a:lumOff val="35000"/>
                  </a:schemeClr>
                </a:solidFill>
                <a:latin typeface="Avenir Book" panose="02000503020000020003" pitchFamily="2" charset="0"/>
              </a:rPr>
              <a:t>	if set to </a:t>
            </a:r>
            <a:r>
              <a:rPr lang="en-US" sz="1200" b="1" dirty="0">
                <a:solidFill>
                  <a:schemeClr val="tx1">
                    <a:lumMod val="65000"/>
                    <a:lumOff val="35000"/>
                  </a:schemeClr>
                </a:solidFill>
                <a:latin typeface="Avenir Book" panose="02000503020000020003" pitchFamily="2" charset="0"/>
              </a:rPr>
              <a:t>‘SI’, </a:t>
            </a:r>
            <a:r>
              <a:rPr lang="en-US" sz="1200" dirty="0" err="1">
                <a:solidFill>
                  <a:schemeClr val="tx1">
                    <a:lumMod val="65000"/>
                    <a:lumOff val="35000"/>
                  </a:schemeClr>
                </a:solidFill>
                <a:latin typeface="Avenir Book" panose="02000503020000020003" pitchFamily="2" charset="0"/>
              </a:rPr>
              <a:t>ungrib</a:t>
            </a:r>
            <a:r>
              <a:rPr lang="en-US" sz="1200" dirty="0">
                <a:solidFill>
                  <a:schemeClr val="tx1">
                    <a:lumMod val="65000"/>
                    <a:lumOff val="35000"/>
                  </a:schemeClr>
                </a:solidFill>
                <a:latin typeface="Avenir Book" panose="02000503020000020003" pitchFamily="2" charset="0"/>
              </a:rPr>
              <a:t> will write output in the format of </a:t>
            </a:r>
            <a:r>
              <a:rPr lang="en-US" sz="1200" dirty="0" err="1">
                <a:solidFill>
                  <a:schemeClr val="tx1">
                    <a:lumMod val="65000"/>
                    <a:lumOff val="35000"/>
                  </a:schemeClr>
                </a:solidFill>
                <a:latin typeface="Avenir Book" panose="02000503020000020003" pitchFamily="2" charset="0"/>
              </a:rPr>
              <a:t>grib_prep.exe</a:t>
            </a:r>
            <a:r>
              <a:rPr lang="en-US" sz="1200" dirty="0">
                <a:solidFill>
                  <a:schemeClr val="tx1">
                    <a:lumMod val="65000"/>
                    <a:lumOff val="35000"/>
                  </a:schemeClr>
                </a:solidFill>
                <a:latin typeface="Avenir Book" panose="02000503020000020003" pitchFamily="2" charset="0"/>
              </a:rPr>
              <a:t>; </a:t>
            </a:r>
          </a:p>
          <a:p>
            <a:pPr lvl="3" algn="just"/>
            <a:r>
              <a:rPr lang="en-US" sz="1200" dirty="0">
                <a:solidFill>
                  <a:schemeClr val="tx1">
                    <a:lumMod val="65000"/>
                    <a:lumOff val="35000"/>
                  </a:schemeClr>
                </a:solidFill>
                <a:latin typeface="Avenir Book" panose="02000503020000020003" pitchFamily="2" charset="0"/>
              </a:rPr>
              <a:t>	</a:t>
            </a:r>
            <a:r>
              <a:rPr lang="en-US" sz="1200" dirty="0">
                <a:solidFill>
                  <a:schemeClr val="tx1">
                    <a:lumMod val="65000"/>
                    <a:lumOff val="35000"/>
                  </a:schemeClr>
                </a:solidFill>
                <a:highlight>
                  <a:srgbClr val="FFFF00"/>
                </a:highlight>
                <a:latin typeface="Avenir Book" panose="02000503020000020003" pitchFamily="2" charset="0"/>
              </a:rPr>
              <a:t>if set to </a:t>
            </a:r>
            <a:r>
              <a:rPr lang="en-US" sz="1200" b="1" dirty="0">
                <a:solidFill>
                  <a:schemeClr val="tx1">
                    <a:lumMod val="65000"/>
                    <a:lumOff val="35000"/>
                  </a:schemeClr>
                </a:solidFill>
                <a:highlight>
                  <a:srgbClr val="FFFF00"/>
                </a:highlight>
                <a:latin typeface="Avenir Book" panose="02000503020000020003" pitchFamily="2" charset="0"/>
              </a:rPr>
              <a:t>‘WPS’</a:t>
            </a:r>
            <a:r>
              <a:rPr lang="en-US" sz="1200" dirty="0">
                <a:solidFill>
                  <a:schemeClr val="tx1">
                    <a:lumMod val="65000"/>
                    <a:lumOff val="35000"/>
                  </a:schemeClr>
                </a:solidFill>
                <a:highlight>
                  <a:srgbClr val="FFFF00"/>
                </a:highlight>
                <a:latin typeface="Avenir Book" panose="02000503020000020003" pitchFamily="2" charset="0"/>
              </a:rPr>
              <a:t>, </a:t>
            </a:r>
            <a:r>
              <a:rPr lang="en-US" sz="1200" dirty="0" err="1">
                <a:solidFill>
                  <a:schemeClr val="tx1">
                    <a:lumMod val="65000"/>
                    <a:lumOff val="35000"/>
                  </a:schemeClr>
                </a:solidFill>
                <a:highlight>
                  <a:srgbClr val="FFFF00"/>
                </a:highlight>
                <a:latin typeface="Avenir Book" panose="02000503020000020003" pitchFamily="2" charset="0"/>
              </a:rPr>
              <a:t>ungrib</a:t>
            </a:r>
            <a:r>
              <a:rPr lang="en-US" sz="1200" dirty="0">
                <a:solidFill>
                  <a:schemeClr val="tx1">
                    <a:lumMod val="65000"/>
                    <a:lumOff val="35000"/>
                  </a:schemeClr>
                </a:solidFill>
                <a:highlight>
                  <a:srgbClr val="FFFF00"/>
                </a:highlight>
                <a:latin typeface="Avenir Book" panose="02000503020000020003" pitchFamily="2" charset="0"/>
              </a:rPr>
              <a:t> will write data in the WPS intermediate format. Default value is ‘WPS’. </a:t>
            </a:r>
          </a:p>
          <a:p>
            <a:pPr marL="171450" indent="-171450" algn="just">
              <a:buFont typeface="Arial" panose="020B0604020202020204" pitchFamily="34" charset="0"/>
              <a:buChar char="•"/>
            </a:pPr>
            <a:r>
              <a:rPr lang="en-US" sz="1200" b="1" dirty="0">
                <a:latin typeface="Avenir Book" panose="02000503020000020003" pitchFamily="2" charset="0"/>
              </a:rPr>
              <a:t>prefix: </a:t>
            </a:r>
            <a:r>
              <a:rPr lang="en-US" sz="1200" dirty="0">
                <a:solidFill>
                  <a:schemeClr val="tx1">
                    <a:lumMod val="65000"/>
                    <a:lumOff val="35000"/>
                  </a:schemeClr>
                </a:solidFill>
                <a:latin typeface="Avenir Book" panose="02000503020000020003" pitchFamily="2" charset="0"/>
              </a:rPr>
              <a:t>A character string that will be used as the prefix for intermediate-format files created by </a:t>
            </a:r>
            <a:r>
              <a:rPr lang="en-US" sz="1200" dirty="0" err="1">
                <a:solidFill>
                  <a:schemeClr val="tx1">
                    <a:lumMod val="65000"/>
                    <a:lumOff val="35000"/>
                  </a:schemeClr>
                </a:solidFill>
                <a:latin typeface="Avenir Book" panose="02000503020000020003" pitchFamily="2" charset="0"/>
              </a:rPr>
              <a:t>ungrib</a:t>
            </a:r>
            <a:r>
              <a:rPr lang="en-US" sz="1200" dirty="0">
                <a:solidFill>
                  <a:schemeClr val="tx1">
                    <a:lumMod val="65000"/>
                    <a:lumOff val="35000"/>
                  </a:schemeClr>
                </a:solidFill>
                <a:latin typeface="Avenir Book" panose="02000503020000020003" pitchFamily="2" charset="0"/>
              </a:rPr>
              <a:t>; here, prefix refers to the string PREFIX in the filename </a:t>
            </a:r>
            <a:r>
              <a:rPr lang="en-US" sz="1200" dirty="0">
                <a:solidFill>
                  <a:schemeClr val="tx1">
                    <a:lumMod val="65000"/>
                    <a:lumOff val="35000"/>
                  </a:schemeClr>
                </a:solidFill>
                <a:highlight>
                  <a:srgbClr val="FFFF00"/>
                </a:highlight>
                <a:latin typeface="Avenir Book" panose="02000503020000020003" pitchFamily="2" charset="0"/>
              </a:rPr>
              <a:t>PREFIX:YYYY-MM-DD_HH</a:t>
            </a:r>
            <a:r>
              <a:rPr lang="en-US" sz="1200" dirty="0">
                <a:solidFill>
                  <a:schemeClr val="tx1">
                    <a:lumMod val="65000"/>
                    <a:lumOff val="35000"/>
                  </a:schemeClr>
                </a:solidFill>
                <a:latin typeface="Avenir Book" panose="02000503020000020003" pitchFamily="2" charset="0"/>
              </a:rPr>
              <a:t>. The prefix may contain path information.</a:t>
            </a:r>
          </a:p>
        </p:txBody>
      </p:sp>
      <p:pic>
        <p:nvPicPr>
          <p:cNvPr id="4" name="Picture 3">
            <a:extLst>
              <a:ext uri="{FF2B5EF4-FFF2-40B4-BE49-F238E27FC236}">
                <a16:creationId xmlns:a16="http://schemas.microsoft.com/office/drawing/2014/main" id="{DBEF834B-F2A7-4F22-0528-47DE2B5FA4C8}"/>
              </a:ext>
            </a:extLst>
          </p:cNvPr>
          <p:cNvPicPr>
            <a:picLocks noChangeAspect="1"/>
          </p:cNvPicPr>
          <p:nvPr/>
        </p:nvPicPr>
        <p:blipFill>
          <a:blip r:embed="rId2"/>
          <a:stretch>
            <a:fillRect/>
          </a:stretch>
        </p:blipFill>
        <p:spPr>
          <a:xfrm>
            <a:off x="1948383" y="2080904"/>
            <a:ext cx="5247233" cy="736179"/>
          </a:xfrm>
          <a:prstGeom prst="rect">
            <a:avLst/>
          </a:prstGeom>
        </p:spPr>
      </p:pic>
    </p:spTree>
    <p:extLst>
      <p:ext uri="{BB962C8B-B14F-4D97-AF65-F5344CB8AC3E}">
        <p14:creationId xmlns:p14="http://schemas.microsoft.com/office/powerpoint/2010/main" val="2439355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3314DA8-F4F6-DEE9-F0EE-6A4B357EC04C}"/>
              </a:ext>
            </a:extLst>
          </p:cNvPr>
          <p:cNvCxnSpPr>
            <a:cxnSpLocks/>
          </p:cNvCxnSpPr>
          <p:nvPr/>
        </p:nvCxnSpPr>
        <p:spPr>
          <a:xfrm flipH="1">
            <a:off x="414779" y="260817"/>
            <a:ext cx="8417521" cy="0"/>
          </a:xfrm>
          <a:prstGeom prst="line">
            <a:avLst/>
          </a:prstGeom>
          <a:ln w="28575">
            <a:solidFill>
              <a:srgbClr val="304B7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C19042C-C2E2-80D3-398B-7E5C7BFFDE80}"/>
              </a:ext>
            </a:extLst>
          </p:cNvPr>
          <p:cNvSpPr txBox="1"/>
          <p:nvPr/>
        </p:nvSpPr>
        <p:spPr>
          <a:xfrm>
            <a:off x="389012" y="512649"/>
            <a:ext cx="8443288" cy="1107996"/>
          </a:xfrm>
          <a:prstGeom prst="rect">
            <a:avLst/>
          </a:prstGeom>
          <a:noFill/>
        </p:spPr>
        <p:txBody>
          <a:bodyPr wrap="square">
            <a:spAutoFit/>
          </a:bodyPr>
          <a:lstStyle/>
          <a:p>
            <a:pPr algn="r"/>
            <a:r>
              <a:rPr lang="es-ES_tradnl" sz="2200" kern="1200" dirty="0" err="1">
                <a:solidFill>
                  <a:srgbClr val="304B72"/>
                </a:solidFill>
                <a:latin typeface="Avenir Book" panose="02000503020000020003" pitchFamily="2" charset="0"/>
                <a:ea typeface="+mn-ea"/>
                <a:cs typeface="+mn-cs"/>
              </a:rPr>
              <a:t>Metgrid</a:t>
            </a:r>
            <a:r>
              <a:rPr lang="es-ES_tradnl" sz="2200" kern="1200" dirty="0">
                <a:solidFill>
                  <a:srgbClr val="304B72"/>
                </a:solidFill>
                <a:latin typeface="Avenir Book" panose="02000503020000020003" pitchFamily="2" charset="0"/>
                <a:ea typeface="+mn-ea"/>
                <a:cs typeface="+mn-cs"/>
              </a:rPr>
              <a:t>: </a:t>
            </a:r>
            <a:r>
              <a:rPr lang="en-CO" sz="2200" kern="1200" dirty="0">
                <a:solidFill>
                  <a:srgbClr val="404040"/>
                </a:solidFill>
                <a:latin typeface="Avenir Book" panose="02000503020000020003" pitchFamily="2" charset="0"/>
                <a:ea typeface="+mn-ea"/>
                <a:cs typeface="+mn-cs"/>
              </a:rPr>
              <a:t>Interpola horizontalmente los datos meteorológicos de formato intermedio extraídos por el programa ungrib en los dominios de simulación definidos por el programa geogrid.</a:t>
            </a:r>
          </a:p>
        </p:txBody>
      </p:sp>
      <p:sp>
        <p:nvSpPr>
          <p:cNvPr id="7" name="TextBox 6">
            <a:extLst>
              <a:ext uri="{FF2B5EF4-FFF2-40B4-BE49-F238E27FC236}">
                <a16:creationId xmlns:a16="http://schemas.microsoft.com/office/drawing/2014/main" id="{7840B578-F94D-5035-5342-4D8AF69CD0D5}"/>
              </a:ext>
            </a:extLst>
          </p:cNvPr>
          <p:cNvSpPr txBox="1"/>
          <p:nvPr/>
        </p:nvSpPr>
        <p:spPr>
          <a:xfrm>
            <a:off x="422074" y="3370945"/>
            <a:ext cx="8299851" cy="1200329"/>
          </a:xfrm>
          <a:prstGeom prst="rect">
            <a:avLst/>
          </a:prstGeom>
          <a:noFill/>
        </p:spPr>
        <p:txBody>
          <a:bodyPr wrap="square">
            <a:spAutoFit/>
          </a:bodyPr>
          <a:lstStyle/>
          <a:p>
            <a:pPr marL="171450" indent="-171450" algn="just">
              <a:buFont typeface="Arial" panose="020B0604020202020204" pitchFamily="34" charset="0"/>
              <a:buChar char="•"/>
            </a:pPr>
            <a:r>
              <a:rPr lang="en-US" sz="1200" b="1" dirty="0" err="1">
                <a:latin typeface="Avenir Book" panose="02000503020000020003" pitchFamily="2" charset="0"/>
              </a:rPr>
              <a:t>out_format</a:t>
            </a:r>
            <a:r>
              <a:rPr lang="en-US" sz="1200" b="1" dirty="0">
                <a:latin typeface="Avenir Book" panose="02000503020000020003" pitchFamily="2" charset="0"/>
              </a:rPr>
              <a:t>: </a:t>
            </a:r>
            <a:r>
              <a:rPr lang="en-US" sz="1200" dirty="0">
                <a:solidFill>
                  <a:schemeClr val="tx1">
                    <a:lumMod val="65000"/>
                    <a:lumOff val="35000"/>
                  </a:schemeClr>
                </a:solidFill>
                <a:latin typeface="Avenir Book" panose="02000503020000020003" pitchFamily="2" charset="0"/>
              </a:rPr>
              <a:t>A list of character strings specifying the path and prefix of </a:t>
            </a:r>
            <a:r>
              <a:rPr lang="en-US" sz="1200" dirty="0" err="1">
                <a:solidFill>
                  <a:schemeClr val="tx1">
                    <a:lumMod val="65000"/>
                    <a:lumOff val="35000"/>
                  </a:schemeClr>
                </a:solidFill>
                <a:latin typeface="Avenir Book" panose="02000503020000020003" pitchFamily="2" charset="0"/>
              </a:rPr>
              <a:t>ungribbed</a:t>
            </a:r>
            <a:r>
              <a:rPr lang="en-US" sz="1200" dirty="0">
                <a:solidFill>
                  <a:schemeClr val="tx1">
                    <a:lumMod val="65000"/>
                    <a:lumOff val="35000"/>
                  </a:schemeClr>
                </a:solidFill>
                <a:latin typeface="Avenir Book" panose="02000503020000020003" pitchFamily="2" charset="0"/>
              </a:rPr>
              <a:t> data files</a:t>
            </a:r>
          </a:p>
          <a:p>
            <a:pPr marL="171450" indent="-171450" algn="just">
              <a:buFont typeface="Arial" panose="020B0604020202020204" pitchFamily="34" charset="0"/>
              <a:buChar char="•"/>
            </a:pPr>
            <a:r>
              <a:rPr lang="en-US" sz="1200" b="1" dirty="0" err="1">
                <a:latin typeface="Avenir Book" panose="02000503020000020003" pitchFamily="2" charset="0"/>
              </a:rPr>
              <a:t>io_form_metgrid</a:t>
            </a:r>
            <a:r>
              <a:rPr lang="en-US" sz="1200" dirty="0"/>
              <a:t>: </a:t>
            </a:r>
            <a:r>
              <a:rPr lang="en-US" sz="1200" dirty="0">
                <a:solidFill>
                  <a:schemeClr val="tx1">
                    <a:lumMod val="65000"/>
                    <a:lumOff val="35000"/>
                  </a:schemeClr>
                </a:solidFill>
                <a:latin typeface="Avenir Book" panose="02000503020000020003" pitchFamily="2" charset="0"/>
              </a:rPr>
              <a:t>Files created by the geogrid program will be written in. Possible options are: 1 for binary; 2 for </a:t>
            </a:r>
            <a:r>
              <a:rPr lang="en-US" sz="1200" dirty="0" err="1">
                <a:solidFill>
                  <a:schemeClr val="tx1">
                    <a:lumMod val="65000"/>
                    <a:lumOff val="35000"/>
                  </a:schemeClr>
                </a:solidFill>
                <a:latin typeface="Avenir Book" panose="02000503020000020003" pitchFamily="2" charset="0"/>
              </a:rPr>
              <a:t>NetCDF</a:t>
            </a:r>
            <a:r>
              <a:rPr lang="en-US" sz="1200" dirty="0">
                <a:solidFill>
                  <a:schemeClr val="tx1">
                    <a:lumMod val="65000"/>
                    <a:lumOff val="35000"/>
                  </a:schemeClr>
                </a:solidFill>
                <a:latin typeface="Avenir Book" panose="02000503020000020003" pitchFamily="2" charset="0"/>
              </a:rPr>
              <a:t>; 3 for GRIB1. Default value is 2 (</a:t>
            </a:r>
            <a:r>
              <a:rPr lang="en-US" sz="1200" dirty="0" err="1">
                <a:solidFill>
                  <a:schemeClr val="tx1">
                    <a:lumMod val="65000"/>
                    <a:lumOff val="35000"/>
                  </a:schemeClr>
                </a:solidFill>
                <a:latin typeface="Avenir Book" panose="02000503020000020003" pitchFamily="2" charset="0"/>
              </a:rPr>
              <a:t>NetCDF</a:t>
            </a:r>
            <a:r>
              <a:rPr lang="en-US" sz="1200" dirty="0">
                <a:solidFill>
                  <a:schemeClr val="tx1">
                    <a:lumMod val="65000"/>
                    <a:lumOff val="35000"/>
                  </a:schemeClr>
                </a:solidFill>
                <a:latin typeface="Avenir Book" panose="02000503020000020003" pitchFamily="2" charset="0"/>
              </a:rPr>
              <a:t>). </a:t>
            </a:r>
          </a:p>
          <a:p>
            <a:pPr marL="171450" indent="-171450" algn="just">
              <a:buFont typeface="Arial" panose="020B0604020202020204" pitchFamily="34" charset="0"/>
              <a:buChar char="•"/>
            </a:pPr>
            <a:r>
              <a:rPr lang="en-US" sz="1200" b="1" dirty="0" err="1">
                <a:latin typeface="Avenir Book" panose="02000503020000020003" pitchFamily="2" charset="0"/>
              </a:rPr>
              <a:t>opt_metgrid_tbl_path</a:t>
            </a:r>
            <a:r>
              <a:rPr lang="en-US" sz="1200" b="1" dirty="0">
                <a:latin typeface="Avenir Book" panose="02000503020000020003" pitchFamily="2" charset="0"/>
              </a:rPr>
              <a:t>: </a:t>
            </a:r>
            <a:r>
              <a:rPr lang="en-US" sz="1200" dirty="0">
                <a:solidFill>
                  <a:schemeClr val="tx1">
                    <a:lumMod val="65000"/>
                    <a:lumOff val="35000"/>
                  </a:schemeClr>
                </a:solidFill>
                <a:latin typeface="Avenir Book" panose="02000503020000020003" pitchFamily="2" charset="0"/>
              </a:rPr>
              <a:t>The path to the METGRID.TBL file.</a:t>
            </a:r>
          </a:p>
          <a:p>
            <a:pPr marL="171450" indent="-171450" algn="just">
              <a:buFont typeface="Arial" panose="020B0604020202020204" pitchFamily="34" charset="0"/>
              <a:buChar char="•"/>
            </a:pPr>
            <a:r>
              <a:rPr lang="en-US" sz="1200" b="1" dirty="0" err="1">
                <a:latin typeface="Avenir Book" panose="02000503020000020003" pitchFamily="2" charset="0"/>
              </a:rPr>
              <a:t>opt_output_from_metgrid_path</a:t>
            </a:r>
            <a:r>
              <a:rPr lang="en-US" sz="1200" b="1" dirty="0">
                <a:latin typeface="Avenir Book" panose="02000503020000020003" pitchFamily="2" charset="0"/>
              </a:rPr>
              <a:t>: </a:t>
            </a:r>
            <a:r>
              <a:rPr lang="en-US" sz="1200" dirty="0">
                <a:solidFill>
                  <a:schemeClr val="tx1">
                    <a:lumMod val="65000"/>
                    <a:lumOff val="35000"/>
                  </a:schemeClr>
                </a:solidFill>
                <a:latin typeface="Avenir Book" panose="02000503020000020003" pitchFamily="2" charset="0"/>
              </a:rPr>
              <a:t>Location where output files from </a:t>
            </a:r>
            <a:r>
              <a:rPr lang="en-US" sz="1200" dirty="0" err="1">
                <a:solidFill>
                  <a:schemeClr val="tx1">
                    <a:lumMod val="65000"/>
                    <a:lumOff val="35000"/>
                  </a:schemeClr>
                </a:solidFill>
                <a:latin typeface="Avenir Book" panose="02000503020000020003" pitchFamily="2" charset="0"/>
              </a:rPr>
              <a:t>metgrid</a:t>
            </a:r>
            <a:r>
              <a:rPr lang="en-US" sz="1200" dirty="0">
                <a:solidFill>
                  <a:schemeClr val="tx1">
                    <a:lumMod val="65000"/>
                    <a:lumOff val="35000"/>
                  </a:schemeClr>
                </a:solidFill>
                <a:latin typeface="Avenir Book" panose="02000503020000020003" pitchFamily="2" charset="0"/>
              </a:rPr>
              <a:t> should be written to and read from. Default value is ‘./’. </a:t>
            </a:r>
          </a:p>
        </p:txBody>
      </p:sp>
      <p:pic>
        <p:nvPicPr>
          <p:cNvPr id="8" name="Picture 7">
            <a:extLst>
              <a:ext uri="{FF2B5EF4-FFF2-40B4-BE49-F238E27FC236}">
                <a16:creationId xmlns:a16="http://schemas.microsoft.com/office/drawing/2014/main" id="{C689D1EA-6857-2B18-C718-9DADBCEFDC7A}"/>
              </a:ext>
            </a:extLst>
          </p:cNvPr>
          <p:cNvPicPr>
            <a:picLocks noChangeAspect="1"/>
          </p:cNvPicPr>
          <p:nvPr/>
        </p:nvPicPr>
        <p:blipFill>
          <a:blip r:embed="rId2"/>
          <a:stretch>
            <a:fillRect/>
          </a:stretch>
        </p:blipFill>
        <p:spPr>
          <a:xfrm>
            <a:off x="2235199" y="2026914"/>
            <a:ext cx="4673600" cy="1092200"/>
          </a:xfrm>
          <a:prstGeom prst="rect">
            <a:avLst/>
          </a:prstGeom>
        </p:spPr>
      </p:pic>
    </p:spTree>
    <p:extLst>
      <p:ext uri="{BB962C8B-B14F-4D97-AF65-F5344CB8AC3E}">
        <p14:creationId xmlns:p14="http://schemas.microsoft.com/office/powerpoint/2010/main" val="460841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0;p20">
            <a:extLst>
              <a:ext uri="{FF2B5EF4-FFF2-40B4-BE49-F238E27FC236}">
                <a16:creationId xmlns:a16="http://schemas.microsoft.com/office/drawing/2014/main" id="{609D5D02-E65D-0672-ACBE-21B2446A3D43}"/>
              </a:ext>
            </a:extLst>
          </p:cNvPr>
          <p:cNvSpPr txBox="1">
            <a:spLocks/>
          </p:cNvSpPr>
          <p:nvPr/>
        </p:nvSpPr>
        <p:spPr>
          <a:xfrm>
            <a:off x="377688" y="490187"/>
            <a:ext cx="8454612" cy="64020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r>
              <a:rPr lang="es-ES_tradnl" kern="1200" dirty="0">
                <a:solidFill>
                  <a:srgbClr val="304B72"/>
                </a:solidFill>
                <a:latin typeface="Avenir Book" panose="02000503020000020003" pitchFamily="2" charset="0"/>
                <a:ea typeface="+mn-ea"/>
                <a:cs typeface="+mn-cs"/>
              </a:rPr>
              <a:t>Archivos necesarios – METGRID.TBL</a:t>
            </a:r>
          </a:p>
        </p:txBody>
      </p:sp>
      <p:cxnSp>
        <p:nvCxnSpPr>
          <p:cNvPr id="5" name="Straight Connector 4">
            <a:extLst>
              <a:ext uri="{FF2B5EF4-FFF2-40B4-BE49-F238E27FC236}">
                <a16:creationId xmlns:a16="http://schemas.microsoft.com/office/drawing/2014/main" id="{BB8D66AA-76ED-AF76-2D10-6FB149382124}"/>
              </a:ext>
            </a:extLst>
          </p:cNvPr>
          <p:cNvCxnSpPr>
            <a:cxnSpLocks/>
          </p:cNvCxnSpPr>
          <p:nvPr/>
        </p:nvCxnSpPr>
        <p:spPr>
          <a:xfrm flipH="1">
            <a:off x="414779" y="260817"/>
            <a:ext cx="8417521" cy="0"/>
          </a:xfrm>
          <a:prstGeom prst="line">
            <a:avLst/>
          </a:prstGeom>
          <a:ln w="28575">
            <a:solidFill>
              <a:srgbClr val="304B7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8C50C21-1D0C-C294-1101-5E09E4E9FC21}"/>
              </a:ext>
            </a:extLst>
          </p:cNvPr>
          <p:cNvSpPr txBox="1"/>
          <p:nvPr/>
        </p:nvSpPr>
        <p:spPr>
          <a:xfrm>
            <a:off x="377687" y="1185020"/>
            <a:ext cx="8454611" cy="646331"/>
          </a:xfrm>
          <a:prstGeom prst="rect">
            <a:avLst/>
          </a:prstGeom>
          <a:noFill/>
        </p:spPr>
        <p:txBody>
          <a:bodyPr wrap="square">
            <a:spAutoFit/>
          </a:bodyPr>
          <a:lstStyle/>
          <a:p>
            <a:pPr algn="r"/>
            <a:r>
              <a:rPr lang="en-US" sz="1800" dirty="0"/>
              <a:t>The METGRID.TBL is a text file that defines parameters of each of the meteorological fields to be interpolated by </a:t>
            </a:r>
            <a:r>
              <a:rPr lang="en-US" sz="1800" dirty="0" err="1"/>
              <a:t>metgrid</a:t>
            </a:r>
            <a:r>
              <a:rPr lang="en-US" sz="1800" dirty="0"/>
              <a:t> (Ver </a:t>
            </a:r>
            <a:r>
              <a:rPr lang="en-US" sz="1800" dirty="0" err="1"/>
              <a:t>Archivo</a:t>
            </a:r>
            <a:r>
              <a:rPr lang="en-US" sz="1800" dirty="0"/>
              <a:t>)</a:t>
            </a:r>
            <a:endParaRPr lang="en-CO" sz="1800" dirty="0"/>
          </a:p>
        </p:txBody>
      </p:sp>
      <p:pic>
        <p:nvPicPr>
          <p:cNvPr id="6" name="Picture 5">
            <a:extLst>
              <a:ext uri="{FF2B5EF4-FFF2-40B4-BE49-F238E27FC236}">
                <a16:creationId xmlns:a16="http://schemas.microsoft.com/office/drawing/2014/main" id="{55B96847-E81B-B83F-EA96-36BFDB11A008}"/>
              </a:ext>
            </a:extLst>
          </p:cNvPr>
          <p:cNvPicPr>
            <a:picLocks noChangeAspect="1"/>
          </p:cNvPicPr>
          <p:nvPr/>
        </p:nvPicPr>
        <p:blipFill>
          <a:blip r:embed="rId2"/>
          <a:stretch>
            <a:fillRect/>
          </a:stretch>
        </p:blipFill>
        <p:spPr>
          <a:xfrm>
            <a:off x="304689" y="2287932"/>
            <a:ext cx="4267311" cy="867154"/>
          </a:xfrm>
          <a:prstGeom prst="rect">
            <a:avLst/>
          </a:prstGeom>
        </p:spPr>
      </p:pic>
      <p:pic>
        <p:nvPicPr>
          <p:cNvPr id="9" name="Picture 8">
            <a:extLst>
              <a:ext uri="{FF2B5EF4-FFF2-40B4-BE49-F238E27FC236}">
                <a16:creationId xmlns:a16="http://schemas.microsoft.com/office/drawing/2014/main" id="{2619FEFB-E557-1DF1-EAE5-9DE95AABADD6}"/>
              </a:ext>
            </a:extLst>
          </p:cNvPr>
          <p:cNvPicPr>
            <a:picLocks noChangeAspect="1"/>
          </p:cNvPicPr>
          <p:nvPr/>
        </p:nvPicPr>
        <p:blipFill>
          <a:blip r:embed="rId3"/>
          <a:stretch>
            <a:fillRect/>
          </a:stretch>
        </p:blipFill>
        <p:spPr>
          <a:xfrm>
            <a:off x="304689" y="3431650"/>
            <a:ext cx="4267311" cy="1198042"/>
          </a:xfrm>
          <a:prstGeom prst="rect">
            <a:avLst/>
          </a:prstGeom>
        </p:spPr>
      </p:pic>
      <p:pic>
        <p:nvPicPr>
          <p:cNvPr id="12" name="Picture 11">
            <a:extLst>
              <a:ext uri="{FF2B5EF4-FFF2-40B4-BE49-F238E27FC236}">
                <a16:creationId xmlns:a16="http://schemas.microsoft.com/office/drawing/2014/main" id="{E21B0033-FB91-2AD0-C994-6F0F7FB1CA2E}"/>
              </a:ext>
            </a:extLst>
          </p:cNvPr>
          <p:cNvPicPr>
            <a:picLocks noChangeAspect="1"/>
          </p:cNvPicPr>
          <p:nvPr/>
        </p:nvPicPr>
        <p:blipFill rotWithShape="1">
          <a:blip r:embed="rId4"/>
          <a:srcRect r="9858"/>
          <a:stretch/>
        </p:blipFill>
        <p:spPr>
          <a:xfrm>
            <a:off x="4744114" y="3431650"/>
            <a:ext cx="4267312" cy="1198039"/>
          </a:xfrm>
          <a:prstGeom prst="rect">
            <a:avLst/>
          </a:prstGeom>
        </p:spPr>
      </p:pic>
      <p:pic>
        <p:nvPicPr>
          <p:cNvPr id="13" name="Picture 12">
            <a:extLst>
              <a:ext uri="{FF2B5EF4-FFF2-40B4-BE49-F238E27FC236}">
                <a16:creationId xmlns:a16="http://schemas.microsoft.com/office/drawing/2014/main" id="{83B55A68-B07F-8B03-5697-5DE1396D018B}"/>
              </a:ext>
            </a:extLst>
          </p:cNvPr>
          <p:cNvPicPr>
            <a:picLocks noChangeAspect="1"/>
          </p:cNvPicPr>
          <p:nvPr/>
        </p:nvPicPr>
        <p:blipFill>
          <a:blip r:embed="rId5"/>
          <a:stretch>
            <a:fillRect/>
          </a:stretch>
        </p:blipFill>
        <p:spPr>
          <a:xfrm>
            <a:off x="4744114" y="2287932"/>
            <a:ext cx="4267311" cy="965356"/>
          </a:xfrm>
          <a:prstGeom prst="rect">
            <a:avLst/>
          </a:prstGeom>
        </p:spPr>
      </p:pic>
    </p:spTree>
    <p:extLst>
      <p:ext uri="{BB962C8B-B14F-4D97-AF65-F5344CB8AC3E}">
        <p14:creationId xmlns:p14="http://schemas.microsoft.com/office/powerpoint/2010/main" val="1599341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0;p20">
            <a:extLst>
              <a:ext uri="{FF2B5EF4-FFF2-40B4-BE49-F238E27FC236}">
                <a16:creationId xmlns:a16="http://schemas.microsoft.com/office/drawing/2014/main" id="{609D5D02-E65D-0672-ACBE-21B2446A3D43}"/>
              </a:ext>
            </a:extLst>
          </p:cNvPr>
          <p:cNvSpPr txBox="1">
            <a:spLocks/>
          </p:cNvSpPr>
          <p:nvPr/>
        </p:nvSpPr>
        <p:spPr>
          <a:xfrm>
            <a:off x="377688" y="490187"/>
            <a:ext cx="8454612" cy="64020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r>
              <a:rPr lang="es-ES_tradnl" kern="1200" dirty="0">
                <a:solidFill>
                  <a:srgbClr val="304B72"/>
                </a:solidFill>
                <a:latin typeface="Avenir Book" panose="02000503020000020003" pitchFamily="2" charset="0"/>
                <a:ea typeface="+mn-ea"/>
                <a:cs typeface="+mn-cs"/>
              </a:rPr>
              <a:t>Archivos necesarios – METGRID.TBL</a:t>
            </a:r>
          </a:p>
        </p:txBody>
      </p:sp>
      <p:cxnSp>
        <p:nvCxnSpPr>
          <p:cNvPr id="5" name="Straight Connector 4">
            <a:extLst>
              <a:ext uri="{FF2B5EF4-FFF2-40B4-BE49-F238E27FC236}">
                <a16:creationId xmlns:a16="http://schemas.microsoft.com/office/drawing/2014/main" id="{BB8D66AA-76ED-AF76-2D10-6FB149382124}"/>
              </a:ext>
            </a:extLst>
          </p:cNvPr>
          <p:cNvCxnSpPr>
            <a:cxnSpLocks/>
          </p:cNvCxnSpPr>
          <p:nvPr/>
        </p:nvCxnSpPr>
        <p:spPr>
          <a:xfrm flipH="1">
            <a:off x="414779" y="260817"/>
            <a:ext cx="8417521" cy="0"/>
          </a:xfrm>
          <a:prstGeom prst="line">
            <a:avLst/>
          </a:prstGeom>
          <a:ln w="28575">
            <a:solidFill>
              <a:srgbClr val="304B7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BC05726-71DB-EF90-4694-8CAD2560CE0A}"/>
              </a:ext>
            </a:extLst>
          </p:cNvPr>
          <p:cNvSpPr txBox="1"/>
          <p:nvPr/>
        </p:nvSpPr>
        <p:spPr>
          <a:xfrm>
            <a:off x="363239" y="2056838"/>
            <a:ext cx="8417521" cy="2723823"/>
          </a:xfrm>
          <a:prstGeom prst="rect">
            <a:avLst/>
          </a:prstGeom>
          <a:noFill/>
        </p:spPr>
        <p:txBody>
          <a:bodyPr wrap="square">
            <a:spAutoFit/>
          </a:bodyPr>
          <a:lstStyle/>
          <a:p>
            <a:pPr marL="342900" indent="-342900">
              <a:buAutoNum type="arabicPeriod"/>
            </a:pPr>
            <a:r>
              <a:rPr lang="en-US" sz="1100" dirty="0">
                <a:solidFill>
                  <a:schemeClr val="tx1">
                    <a:lumMod val="65000"/>
                    <a:lumOff val="35000"/>
                  </a:schemeClr>
                </a:solidFill>
                <a:latin typeface="Avenir Book" panose="02000503020000020003" pitchFamily="2" charset="0"/>
              </a:rPr>
              <a:t>NAME : A character string giving the name of the meteorological field to which the containing section of the table pertains. The name should exactly match that of the field as given in the intermediate files (</a:t>
            </a:r>
            <a:r>
              <a:rPr lang="en-US" sz="1100" dirty="0" err="1">
                <a:solidFill>
                  <a:schemeClr val="tx1">
                    <a:lumMod val="65000"/>
                    <a:lumOff val="35000"/>
                  </a:schemeClr>
                </a:solidFill>
                <a:latin typeface="Avenir Book" panose="02000503020000020003" pitchFamily="2" charset="0"/>
              </a:rPr>
              <a:t>Vtable</a:t>
            </a:r>
            <a:r>
              <a:rPr lang="en-US" sz="1100" dirty="0">
                <a:solidFill>
                  <a:schemeClr val="tx1">
                    <a:lumMod val="65000"/>
                    <a:lumOff val="35000"/>
                  </a:schemeClr>
                </a:solidFill>
                <a:latin typeface="Avenir Book" panose="02000503020000020003" pitchFamily="2" charset="0"/>
              </a:rPr>
              <a:t> names). </a:t>
            </a:r>
          </a:p>
          <a:p>
            <a:pPr marL="342900" indent="-342900">
              <a:buAutoNum type="arabicPeriod"/>
            </a:pPr>
            <a:r>
              <a:rPr lang="en-US" sz="1100" dirty="0">
                <a:solidFill>
                  <a:schemeClr val="tx1">
                    <a:lumMod val="65000"/>
                    <a:lumOff val="35000"/>
                  </a:schemeClr>
                </a:solidFill>
                <a:latin typeface="Avenir Book" panose="02000503020000020003" pitchFamily="2" charset="0"/>
              </a:rPr>
              <a:t>MANDATORY : Either yes or no, indicating whether the field is required for successful completion of </a:t>
            </a:r>
            <a:r>
              <a:rPr lang="en-US" sz="1100" dirty="0" err="1">
                <a:solidFill>
                  <a:schemeClr val="tx1">
                    <a:lumMod val="65000"/>
                    <a:lumOff val="35000"/>
                  </a:schemeClr>
                </a:solidFill>
                <a:latin typeface="Avenir Book" panose="02000503020000020003" pitchFamily="2" charset="0"/>
              </a:rPr>
              <a:t>metgrid</a:t>
            </a:r>
            <a:r>
              <a:rPr lang="en-US" sz="1100" dirty="0">
                <a:solidFill>
                  <a:schemeClr val="tx1">
                    <a:lumMod val="65000"/>
                    <a:lumOff val="35000"/>
                  </a:schemeClr>
                </a:solidFill>
                <a:latin typeface="Avenir Book" panose="02000503020000020003" pitchFamily="2" charset="0"/>
              </a:rPr>
              <a:t>. </a:t>
            </a:r>
          </a:p>
          <a:p>
            <a:pPr marL="342900" indent="-342900">
              <a:buFont typeface="Arial"/>
              <a:buAutoNum type="arabicPeriod"/>
            </a:pPr>
            <a:r>
              <a:rPr lang="en-US" sz="1100" dirty="0">
                <a:solidFill>
                  <a:schemeClr val="tx1">
                    <a:lumMod val="65000"/>
                    <a:lumOff val="35000"/>
                  </a:schemeClr>
                </a:solidFill>
                <a:latin typeface="Avenir Book" panose="02000503020000020003" pitchFamily="2" charset="0"/>
              </a:rPr>
              <a:t>OUTPUT_STAGGER: The model grid staggering to which the field should be interpolated. For ARW, this must be one of U, V, and M. </a:t>
            </a:r>
          </a:p>
          <a:p>
            <a:pPr marL="342900" indent="-342900">
              <a:buFont typeface="Arial"/>
              <a:buAutoNum type="arabicPeriod"/>
            </a:pPr>
            <a:r>
              <a:rPr lang="en-US" sz="1100" dirty="0">
                <a:solidFill>
                  <a:schemeClr val="tx1">
                    <a:lumMod val="65000"/>
                    <a:lumOff val="35000"/>
                  </a:schemeClr>
                </a:solidFill>
                <a:latin typeface="Avenir Book" panose="02000503020000020003" pitchFamily="2" charset="0"/>
              </a:rPr>
              <a:t>INTERP_MASK : The name of the field to be used as an interpolation mask, along with the value within that field which signals masked points. </a:t>
            </a:r>
          </a:p>
          <a:p>
            <a:pPr marL="342900" indent="-342900">
              <a:buFont typeface="Arial"/>
              <a:buAutoNum type="arabicPeriod"/>
            </a:pPr>
            <a:r>
              <a:rPr lang="en-US" sz="1100" dirty="0">
                <a:solidFill>
                  <a:schemeClr val="tx1">
                    <a:lumMod val="65000"/>
                    <a:lumOff val="35000"/>
                  </a:schemeClr>
                </a:solidFill>
                <a:latin typeface="Avenir Book" panose="02000503020000020003" pitchFamily="2" charset="0"/>
              </a:rPr>
              <a:t>FILL_MISSING : A real value used to fill in any missing or masked grid points in the interpolated field. </a:t>
            </a:r>
          </a:p>
          <a:p>
            <a:pPr marL="342900" indent="-342900">
              <a:buAutoNum type="arabicPeriod"/>
            </a:pPr>
            <a:r>
              <a:rPr lang="en-US" sz="1100" dirty="0">
                <a:solidFill>
                  <a:schemeClr val="tx1">
                    <a:lumMod val="65000"/>
                    <a:lumOff val="35000"/>
                  </a:schemeClr>
                </a:solidFill>
                <a:latin typeface="Avenir Book" panose="02000503020000020003" pitchFamily="2" charset="0"/>
              </a:rPr>
              <a:t>INTERP_OPTION : The names of interpolation methods to be used when horizontally interpolating the field. </a:t>
            </a:r>
          </a:p>
          <a:p>
            <a:pPr lvl="2"/>
            <a:r>
              <a:rPr lang="en-US" sz="1100" dirty="0">
                <a:solidFill>
                  <a:schemeClr val="tx1">
                    <a:lumMod val="65000"/>
                    <a:lumOff val="35000"/>
                  </a:schemeClr>
                </a:solidFill>
                <a:latin typeface="Avenir Book" panose="02000503020000020003" pitchFamily="2" charset="0"/>
              </a:rPr>
              <a:t>	average_4pt, </a:t>
            </a:r>
          </a:p>
          <a:p>
            <a:pPr lvl="2"/>
            <a:r>
              <a:rPr lang="en-US" sz="1100" dirty="0">
                <a:solidFill>
                  <a:schemeClr val="tx1">
                    <a:lumMod val="65000"/>
                    <a:lumOff val="35000"/>
                  </a:schemeClr>
                </a:solidFill>
                <a:latin typeface="Avenir Book" panose="02000503020000020003" pitchFamily="2" charset="0"/>
              </a:rPr>
              <a:t>	average_16pt, </a:t>
            </a:r>
          </a:p>
          <a:p>
            <a:pPr lvl="2"/>
            <a:r>
              <a:rPr lang="en-US" sz="1100" dirty="0">
                <a:solidFill>
                  <a:schemeClr val="tx1">
                    <a:lumMod val="65000"/>
                    <a:lumOff val="35000"/>
                  </a:schemeClr>
                </a:solidFill>
                <a:latin typeface="Avenir Book" panose="02000503020000020003" pitchFamily="2" charset="0"/>
              </a:rPr>
              <a:t>	wt_average_4pt, </a:t>
            </a:r>
          </a:p>
          <a:p>
            <a:pPr lvl="2"/>
            <a:r>
              <a:rPr lang="en-US" sz="1100" dirty="0">
                <a:solidFill>
                  <a:schemeClr val="tx1">
                    <a:lumMod val="65000"/>
                    <a:lumOff val="35000"/>
                  </a:schemeClr>
                </a:solidFill>
                <a:latin typeface="Avenir Book" panose="02000503020000020003" pitchFamily="2" charset="0"/>
              </a:rPr>
              <a:t>	wt_average_16pt, </a:t>
            </a:r>
          </a:p>
          <a:p>
            <a:pPr lvl="2"/>
            <a:r>
              <a:rPr lang="en-US" sz="1100" dirty="0">
                <a:solidFill>
                  <a:schemeClr val="tx1">
                    <a:lumMod val="65000"/>
                    <a:lumOff val="35000"/>
                  </a:schemeClr>
                </a:solidFill>
                <a:latin typeface="Avenir Book" panose="02000503020000020003" pitchFamily="2" charset="0"/>
              </a:rPr>
              <a:t>	</a:t>
            </a:r>
            <a:r>
              <a:rPr lang="en-US" sz="1100" dirty="0" err="1">
                <a:solidFill>
                  <a:schemeClr val="tx1">
                    <a:lumMod val="65000"/>
                    <a:lumOff val="35000"/>
                  </a:schemeClr>
                </a:solidFill>
                <a:latin typeface="Avenir Book" panose="02000503020000020003" pitchFamily="2" charset="0"/>
              </a:rPr>
              <a:t>nearest_neighbor</a:t>
            </a:r>
            <a:r>
              <a:rPr lang="en-US" sz="1100" dirty="0">
                <a:solidFill>
                  <a:schemeClr val="tx1">
                    <a:lumMod val="65000"/>
                    <a:lumOff val="35000"/>
                  </a:schemeClr>
                </a:solidFill>
                <a:latin typeface="Avenir Book" panose="02000503020000020003" pitchFamily="2" charset="0"/>
              </a:rPr>
              <a:t>, </a:t>
            </a:r>
          </a:p>
          <a:p>
            <a:pPr lvl="2"/>
            <a:r>
              <a:rPr lang="en-US" sz="1100" dirty="0">
                <a:solidFill>
                  <a:schemeClr val="tx1">
                    <a:lumMod val="65000"/>
                    <a:lumOff val="35000"/>
                  </a:schemeClr>
                </a:solidFill>
                <a:latin typeface="Avenir Book" panose="02000503020000020003" pitchFamily="2" charset="0"/>
              </a:rPr>
              <a:t>	</a:t>
            </a:r>
            <a:r>
              <a:rPr lang="en-US" sz="1100" dirty="0" err="1">
                <a:solidFill>
                  <a:schemeClr val="tx1">
                    <a:lumMod val="65000"/>
                    <a:lumOff val="35000"/>
                  </a:schemeClr>
                </a:solidFill>
                <a:latin typeface="Avenir Book" panose="02000503020000020003" pitchFamily="2" charset="0"/>
              </a:rPr>
              <a:t>four_pt</a:t>
            </a:r>
            <a:r>
              <a:rPr lang="en-US" sz="1100" dirty="0">
                <a:solidFill>
                  <a:schemeClr val="tx1">
                    <a:lumMod val="65000"/>
                    <a:lumOff val="35000"/>
                  </a:schemeClr>
                </a:solidFill>
                <a:latin typeface="Avenir Book" panose="02000503020000020003" pitchFamily="2" charset="0"/>
              </a:rPr>
              <a:t>, </a:t>
            </a:r>
            <a:r>
              <a:rPr lang="en-US" sz="1100" dirty="0" err="1">
                <a:solidFill>
                  <a:schemeClr val="tx1">
                    <a:lumMod val="65000"/>
                    <a:lumOff val="35000"/>
                  </a:schemeClr>
                </a:solidFill>
                <a:latin typeface="Avenir Book" panose="02000503020000020003" pitchFamily="2" charset="0"/>
              </a:rPr>
              <a:t>sixteen_pt</a:t>
            </a:r>
            <a:r>
              <a:rPr lang="en-US" sz="1100" dirty="0">
                <a:solidFill>
                  <a:schemeClr val="tx1">
                    <a:lumMod val="65000"/>
                    <a:lumOff val="35000"/>
                  </a:schemeClr>
                </a:solidFill>
                <a:latin typeface="Avenir Book" panose="02000503020000020003" pitchFamily="2" charset="0"/>
              </a:rPr>
              <a:t>,</a:t>
            </a:r>
          </a:p>
        </p:txBody>
      </p:sp>
      <p:sp>
        <p:nvSpPr>
          <p:cNvPr id="6" name="TextBox 5">
            <a:extLst>
              <a:ext uri="{FF2B5EF4-FFF2-40B4-BE49-F238E27FC236}">
                <a16:creationId xmlns:a16="http://schemas.microsoft.com/office/drawing/2014/main" id="{09D5D0C3-85C3-1839-32B8-53F8470B1859}"/>
              </a:ext>
            </a:extLst>
          </p:cNvPr>
          <p:cNvSpPr txBox="1"/>
          <p:nvPr/>
        </p:nvSpPr>
        <p:spPr>
          <a:xfrm>
            <a:off x="294199" y="1185020"/>
            <a:ext cx="8538100" cy="646331"/>
          </a:xfrm>
          <a:prstGeom prst="rect">
            <a:avLst/>
          </a:prstGeom>
          <a:noFill/>
        </p:spPr>
        <p:txBody>
          <a:bodyPr wrap="square">
            <a:spAutoFit/>
          </a:bodyPr>
          <a:lstStyle/>
          <a:p>
            <a:pPr algn="r"/>
            <a:r>
              <a:rPr lang="en-US" sz="1800" dirty="0"/>
              <a:t>The METGRID.TBL is a text file that defines parameters of each of the meteorological fields to be interpolated by </a:t>
            </a:r>
            <a:r>
              <a:rPr lang="en-US" sz="1800" dirty="0" err="1"/>
              <a:t>metgrid</a:t>
            </a:r>
            <a:r>
              <a:rPr lang="en-US" sz="1800" dirty="0"/>
              <a:t> (</a:t>
            </a:r>
            <a:r>
              <a:rPr lang="en-US" sz="1800" dirty="0">
                <a:highlight>
                  <a:srgbClr val="FFFF00"/>
                </a:highlight>
              </a:rPr>
              <a:t>Ver </a:t>
            </a:r>
            <a:r>
              <a:rPr lang="en-US" sz="1800" dirty="0" err="1">
                <a:highlight>
                  <a:srgbClr val="FFFF00"/>
                </a:highlight>
              </a:rPr>
              <a:t>Archivo</a:t>
            </a:r>
            <a:r>
              <a:rPr lang="en-US" sz="1800" dirty="0"/>
              <a:t>)</a:t>
            </a:r>
            <a:endParaRPr lang="en-CO" sz="1800" dirty="0"/>
          </a:p>
        </p:txBody>
      </p:sp>
    </p:spTree>
    <p:extLst>
      <p:ext uri="{BB962C8B-B14F-4D97-AF65-F5344CB8AC3E}">
        <p14:creationId xmlns:p14="http://schemas.microsoft.com/office/powerpoint/2010/main" val="3958626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F7EB4BD7-CC17-3FEF-6A51-6E7BDCDD4716}"/>
              </a:ext>
            </a:extLst>
          </p:cNvPr>
          <p:cNvSpPr/>
          <p:nvPr/>
        </p:nvSpPr>
        <p:spPr>
          <a:xfrm>
            <a:off x="2616337" y="2502319"/>
            <a:ext cx="2965756" cy="1452990"/>
          </a:xfrm>
          <a:prstGeom prst="rect">
            <a:avLst/>
          </a:prstGeom>
          <a:solidFill>
            <a:srgbClr val="7030A0">
              <a:alpha val="3000"/>
            </a:srgbClr>
          </a:solidFill>
          <a:ln w="12700">
            <a:solidFill>
              <a:srgbClr val="7030A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4" name="Rectangle 3">
            <a:extLst>
              <a:ext uri="{FF2B5EF4-FFF2-40B4-BE49-F238E27FC236}">
                <a16:creationId xmlns:a16="http://schemas.microsoft.com/office/drawing/2014/main" id="{550E61F7-EDC1-124C-F940-CA0D8A202412}"/>
              </a:ext>
            </a:extLst>
          </p:cNvPr>
          <p:cNvSpPr/>
          <p:nvPr/>
        </p:nvSpPr>
        <p:spPr>
          <a:xfrm>
            <a:off x="2736357" y="2724900"/>
            <a:ext cx="952107" cy="332170"/>
          </a:xfrm>
          <a:prstGeom prst="rect">
            <a:avLst/>
          </a:prstGeom>
          <a:solidFill>
            <a:schemeClr val="accent1">
              <a:alpha val="10104"/>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6" name="Oval 5">
            <a:extLst>
              <a:ext uri="{FF2B5EF4-FFF2-40B4-BE49-F238E27FC236}">
                <a16:creationId xmlns:a16="http://schemas.microsoft.com/office/drawing/2014/main" id="{5BCB3DC7-2E21-58DD-FC8F-0C100A285FB6}"/>
              </a:ext>
            </a:extLst>
          </p:cNvPr>
          <p:cNvSpPr/>
          <p:nvPr/>
        </p:nvSpPr>
        <p:spPr>
          <a:xfrm>
            <a:off x="7462550" y="2900245"/>
            <a:ext cx="1197204" cy="641022"/>
          </a:xfrm>
          <a:prstGeom prst="ellipse">
            <a:avLst/>
          </a:prstGeom>
          <a:solidFill>
            <a:srgbClr val="FF0000">
              <a:alpha val="10104"/>
            </a:srgbClr>
          </a:solid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7" name="TextBox 6">
            <a:extLst>
              <a:ext uri="{FF2B5EF4-FFF2-40B4-BE49-F238E27FC236}">
                <a16:creationId xmlns:a16="http://schemas.microsoft.com/office/drawing/2014/main" id="{5073F76F-A249-E8C0-5E30-97AD4121C224}"/>
              </a:ext>
            </a:extLst>
          </p:cNvPr>
          <p:cNvSpPr txBox="1"/>
          <p:nvPr/>
        </p:nvSpPr>
        <p:spPr>
          <a:xfrm>
            <a:off x="7424842" y="3066867"/>
            <a:ext cx="1272619" cy="307777"/>
          </a:xfrm>
          <a:prstGeom prst="rect">
            <a:avLst/>
          </a:prstGeom>
          <a:noFill/>
        </p:spPr>
        <p:txBody>
          <a:bodyPr wrap="square" rtlCol="0">
            <a:spAutoFit/>
          </a:bodyPr>
          <a:lstStyle/>
          <a:p>
            <a:pPr algn="ctr"/>
            <a:r>
              <a:rPr lang="en-CO" dirty="0">
                <a:latin typeface="Avenir Book" panose="02000503020000020003" pitchFamily="2" charset="0"/>
              </a:rPr>
              <a:t>ARW-Model</a:t>
            </a:r>
          </a:p>
        </p:txBody>
      </p:sp>
      <p:sp>
        <p:nvSpPr>
          <p:cNvPr id="8" name="TextBox 7">
            <a:extLst>
              <a:ext uri="{FF2B5EF4-FFF2-40B4-BE49-F238E27FC236}">
                <a16:creationId xmlns:a16="http://schemas.microsoft.com/office/drawing/2014/main" id="{F49B7978-6B2C-707E-1DB7-8D269A8214AD}"/>
              </a:ext>
            </a:extLst>
          </p:cNvPr>
          <p:cNvSpPr txBox="1"/>
          <p:nvPr/>
        </p:nvSpPr>
        <p:spPr>
          <a:xfrm>
            <a:off x="2736357" y="2737037"/>
            <a:ext cx="952107" cy="307777"/>
          </a:xfrm>
          <a:prstGeom prst="rect">
            <a:avLst/>
          </a:prstGeom>
          <a:noFill/>
        </p:spPr>
        <p:txBody>
          <a:bodyPr wrap="square" rtlCol="0">
            <a:spAutoFit/>
          </a:bodyPr>
          <a:lstStyle/>
          <a:p>
            <a:pPr algn="ctr"/>
            <a:r>
              <a:rPr lang="en-CO" dirty="0">
                <a:latin typeface="Avenir Book" panose="02000503020000020003" pitchFamily="2" charset="0"/>
              </a:rPr>
              <a:t>Geogrid </a:t>
            </a:r>
          </a:p>
        </p:txBody>
      </p:sp>
      <p:sp>
        <p:nvSpPr>
          <p:cNvPr id="9" name="Rectangle 8">
            <a:extLst>
              <a:ext uri="{FF2B5EF4-FFF2-40B4-BE49-F238E27FC236}">
                <a16:creationId xmlns:a16="http://schemas.microsoft.com/office/drawing/2014/main" id="{2DA798DA-182C-E54C-E248-5D207CFE3158}"/>
              </a:ext>
            </a:extLst>
          </p:cNvPr>
          <p:cNvSpPr/>
          <p:nvPr/>
        </p:nvSpPr>
        <p:spPr>
          <a:xfrm>
            <a:off x="2736357" y="3386326"/>
            <a:ext cx="952107" cy="332170"/>
          </a:xfrm>
          <a:prstGeom prst="rect">
            <a:avLst/>
          </a:prstGeom>
          <a:solidFill>
            <a:schemeClr val="accent1">
              <a:alpha val="10104"/>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0" name="TextBox 9">
            <a:extLst>
              <a:ext uri="{FF2B5EF4-FFF2-40B4-BE49-F238E27FC236}">
                <a16:creationId xmlns:a16="http://schemas.microsoft.com/office/drawing/2014/main" id="{195DF8BF-448A-B087-D747-2FF0F6057CF0}"/>
              </a:ext>
            </a:extLst>
          </p:cNvPr>
          <p:cNvSpPr txBox="1"/>
          <p:nvPr/>
        </p:nvSpPr>
        <p:spPr>
          <a:xfrm>
            <a:off x="2736357" y="3398522"/>
            <a:ext cx="952107" cy="307777"/>
          </a:xfrm>
          <a:prstGeom prst="rect">
            <a:avLst/>
          </a:prstGeom>
          <a:noFill/>
        </p:spPr>
        <p:txBody>
          <a:bodyPr wrap="square" rtlCol="0">
            <a:spAutoFit/>
          </a:bodyPr>
          <a:lstStyle/>
          <a:p>
            <a:pPr algn="ctr"/>
            <a:r>
              <a:rPr lang="en-CO" dirty="0">
                <a:latin typeface="Avenir Book" panose="02000503020000020003" pitchFamily="2" charset="0"/>
              </a:rPr>
              <a:t>Ungrib</a:t>
            </a:r>
          </a:p>
        </p:txBody>
      </p:sp>
      <p:sp>
        <p:nvSpPr>
          <p:cNvPr id="11" name="Rectangle 10">
            <a:extLst>
              <a:ext uri="{FF2B5EF4-FFF2-40B4-BE49-F238E27FC236}">
                <a16:creationId xmlns:a16="http://schemas.microsoft.com/office/drawing/2014/main" id="{A76187B5-8794-386D-421D-E64C0252A9DF}"/>
              </a:ext>
            </a:extLst>
          </p:cNvPr>
          <p:cNvSpPr/>
          <p:nvPr/>
        </p:nvSpPr>
        <p:spPr>
          <a:xfrm>
            <a:off x="4425737" y="3056862"/>
            <a:ext cx="952107" cy="332170"/>
          </a:xfrm>
          <a:prstGeom prst="rect">
            <a:avLst/>
          </a:prstGeom>
          <a:solidFill>
            <a:schemeClr val="accent1">
              <a:alpha val="10104"/>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2" name="TextBox 11">
            <a:extLst>
              <a:ext uri="{FF2B5EF4-FFF2-40B4-BE49-F238E27FC236}">
                <a16:creationId xmlns:a16="http://schemas.microsoft.com/office/drawing/2014/main" id="{AAFFC487-2EE0-05FA-57E9-3FC30DA1975B}"/>
              </a:ext>
            </a:extLst>
          </p:cNvPr>
          <p:cNvSpPr txBox="1"/>
          <p:nvPr/>
        </p:nvSpPr>
        <p:spPr>
          <a:xfrm>
            <a:off x="4425737" y="3074061"/>
            <a:ext cx="952107" cy="307777"/>
          </a:xfrm>
          <a:prstGeom prst="rect">
            <a:avLst/>
          </a:prstGeom>
          <a:noFill/>
        </p:spPr>
        <p:txBody>
          <a:bodyPr wrap="square" rtlCol="0">
            <a:spAutoFit/>
          </a:bodyPr>
          <a:lstStyle/>
          <a:p>
            <a:pPr algn="ctr"/>
            <a:r>
              <a:rPr lang="en-CO" dirty="0">
                <a:latin typeface="Avenir Book" panose="02000503020000020003" pitchFamily="2" charset="0"/>
              </a:rPr>
              <a:t>Metgrid </a:t>
            </a:r>
          </a:p>
        </p:txBody>
      </p:sp>
      <p:cxnSp>
        <p:nvCxnSpPr>
          <p:cNvPr id="15" name="Elbow Connector 14">
            <a:extLst>
              <a:ext uri="{FF2B5EF4-FFF2-40B4-BE49-F238E27FC236}">
                <a16:creationId xmlns:a16="http://schemas.microsoft.com/office/drawing/2014/main" id="{9BDEF85D-7171-2BC3-8FAA-3E21D3679707}"/>
              </a:ext>
            </a:extLst>
          </p:cNvPr>
          <p:cNvCxnSpPr>
            <a:cxnSpLocks/>
            <a:stCxn id="10" idx="3"/>
            <a:endCxn id="12" idx="1"/>
          </p:cNvCxnSpPr>
          <p:nvPr/>
        </p:nvCxnSpPr>
        <p:spPr>
          <a:xfrm flipV="1">
            <a:off x="3688464" y="3227950"/>
            <a:ext cx="737273" cy="324461"/>
          </a:xfrm>
          <a:prstGeom prst="bentConnector3">
            <a:avLst>
              <a:gd name="adj1" fmla="val 50000"/>
            </a:avLst>
          </a:prstGeom>
          <a:ln w="25400">
            <a:solidFill>
              <a:schemeClr val="tx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a:extLst>
              <a:ext uri="{FF2B5EF4-FFF2-40B4-BE49-F238E27FC236}">
                <a16:creationId xmlns:a16="http://schemas.microsoft.com/office/drawing/2014/main" id="{FDAA519E-7CF0-530B-2C45-E1747B3D38A5}"/>
              </a:ext>
            </a:extLst>
          </p:cNvPr>
          <p:cNvCxnSpPr>
            <a:cxnSpLocks/>
            <a:stCxn id="8" idx="3"/>
            <a:endCxn id="12" idx="1"/>
          </p:cNvCxnSpPr>
          <p:nvPr/>
        </p:nvCxnSpPr>
        <p:spPr>
          <a:xfrm>
            <a:off x="3688464" y="2890926"/>
            <a:ext cx="737273" cy="337024"/>
          </a:xfrm>
          <a:prstGeom prst="bentConnector3">
            <a:avLst>
              <a:gd name="adj1" fmla="val 50000"/>
            </a:avLst>
          </a:prstGeom>
          <a:ln w="25400">
            <a:solidFill>
              <a:schemeClr val="tx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5958345-3F13-5F55-749B-5581A5F4AEF9}"/>
              </a:ext>
            </a:extLst>
          </p:cNvPr>
          <p:cNvSpPr txBox="1"/>
          <p:nvPr/>
        </p:nvSpPr>
        <p:spPr>
          <a:xfrm>
            <a:off x="-13454" y="3490298"/>
            <a:ext cx="2326812" cy="1046440"/>
          </a:xfrm>
          <a:prstGeom prst="rect">
            <a:avLst/>
          </a:prstGeom>
          <a:noFill/>
        </p:spPr>
        <p:txBody>
          <a:bodyPr wrap="square" rtlCol="0">
            <a:spAutoFit/>
          </a:bodyPr>
          <a:lstStyle/>
          <a:p>
            <a:pPr algn="ctr"/>
            <a:r>
              <a:rPr lang="en-CO" sz="1200" b="1" dirty="0">
                <a:latin typeface="Avenir Book" panose="02000503020000020003" pitchFamily="2" charset="0"/>
              </a:rPr>
              <a:t>Gridded Meteorological data: </a:t>
            </a:r>
          </a:p>
          <a:p>
            <a:pPr algn="ctr"/>
            <a:endParaRPr lang="en-CO" sz="1200" b="1" dirty="0">
              <a:latin typeface="Avenir Book" panose="02000503020000020003" pitchFamily="2" charset="0"/>
            </a:endParaRPr>
          </a:p>
          <a:p>
            <a:pPr marL="285750" indent="-285750" algn="ctr">
              <a:buFont typeface="Arial" panose="020B0604020202020204" pitchFamily="34" charset="0"/>
              <a:buChar char="•"/>
            </a:pPr>
            <a:r>
              <a:rPr lang="en-CO" sz="1200" dirty="0">
                <a:latin typeface="Avenir Book" panose="02000503020000020003" pitchFamily="2" charset="0"/>
              </a:rPr>
              <a:t>Global Forecast System </a:t>
            </a:r>
          </a:p>
          <a:p>
            <a:pPr marL="285750" indent="-285750" algn="ctr">
              <a:buFont typeface="Arial" panose="020B0604020202020204" pitchFamily="34" charset="0"/>
              <a:buChar char="•"/>
            </a:pPr>
            <a:r>
              <a:rPr lang="en-CO" sz="1200" dirty="0">
                <a:latin typeface="Avenir Book" panose="02000503020000020003" pitchFamily="2" charset="0"/>
              </a:rPr>
              <a:t>Final Analysis </a:t>
            </a:r>
          </a:p>
          <a:p>
            <a:pPr marL="285750" indent="-285750" algn="ctr">
              <a:buFont typeface="Arial" panose="020B0604020202020204" pitchFamily="34" charset="0"/>
              <a:buChar char="•"/>
            </a:pPr>
            <a:r>
              <a:rPr lang="en-CO" sz="1200" dirty="0">
                <a:latin typeface="Avenir Book" panose="02000503020000020003" pitchFamily="2" charset="0"/>
              </a:rPr>
              <a:t>ERA5 – ERA interim </a:t>
            </a:r>
          </a:p>
        </p:txBody>
      </p:sp>
      <p:sp>
        <p:nvSpPr>
          <p:cNvPr id="29" name="TextBox 28">
            <a:extLst>
              <a:ext uri="{FF2B5EF4-FFF2-40B4-BE49-F238E27FC236}">
                <a16:creationId xmlns:a16="http://schemas.microsoft.com/office/drawing/2014/main" id="{AF149485-7C98-9767-BB6F-C5819329A6FC}"/>
              </a:ext>
            </a:extLst>
          </p:cNvPr>
          <p:cNvSpPr txBox="1"/>
          <p:nvPr/>
        </p:nvSpPr>
        <p:spPr>
          <a:xfrm>
            <a:off x="209980" y="1984732"/>
            <a:ext cx="1884629" cy="830997"/>
          </a:xfrm>
          <a:prstGeom prst="rect">
            <a:avLst/>
          </a:prstGeom>
          <a:noFill/>
        </p:spPr>
        <p:txBody>
          <a:bodyPr wrap="square" rtlCol="0">
            <a:spAutoFit/>
          </a:bodyPr>
          <a:lstStyle/>
          <a:p>
            <a:pPr algn="ctr"/>
            <a:r>
              <a:rPr lang="en-CO" sz="1200" b="1" dirty="0">
                <a:latin typeface="Avenir Book" panose="02000503020000020003" pitchFamily="2" charset="0"/>
              </a:rPr>
              <a:t>Gridded Terrestrial data: </a:t>
            </a:r>
          </a:p>
          <a:p>
            <a:pPr algn="ctr"/>
            <a:endParaRPr lang="en-CO" sz="1200" b="1" dirty="0">
              <a:latin typeface="Avenir Book" panose="02000503020000020003" pitchFamily="2" charset="0"/>
            </a:endParaRPr>
          </a:p>
          <a:p>
            <a:pPr marL="285750" indent="-285750" algn="ctr">
              <a:buFont typeface="Arial" panose="020B0604020202020204" pitchFamily="34" charset="0"/>
              <a:buChar char="•"/>
            </a:pPr>
            <a:r>
              <a:rPr lang="en-CO" sz="1200" dirty="0">
                <a:latin typeface="Avenir Book" panose="02000503020000020003" pitchFamily="2" charset="0"/>
              </a:rPr>
              <a:t>MODIS</a:t>
            </a:r>
          </a:p>
          <a:p>
            <a:pPr marL="285750" indent="-285750" algn="ctr">
              <a:buFont typeface="Arial" panose="020B0604020202020204" pitchFamily="34" charset="0"/>
              <a:buChar char="•"/>
            </a:pPr>
            <a:r>
              <a:rPr lang="en-CO" sz="1200" dirty="0">
                <a:latin typeface="Avenir Book" panose="02000503020000020003" pitchFamily="2" charset="0"/>
              </a:rPr>
              <a:t>USGS</a:t>
            </a:r>
          </a:p>
        </p:txBody>
      </p:sp>
      <p:cxnSp>
        <p:nvCxnSpPr>
          <p:cNvPr id="30" name="Elbow Connector 29">
            <a:extLst>
              <a:ext uri="{FF2B5EF4-FFF2-40B4-BE49-F238E27FC236}">
                <a16:creationId xmlns:a16="http://schemas.microsoft.com/office/drawing/2014/main" id="{7969B783-5CCB-731E-E2D7-ED3F64368EE7}"/>
              </a:ext>
            </a:extLst>
          </p:cNvPr>
          <p:cNvCxnSpPr>
            <a:cxnSpLocks/>
            <a:stCxn id="28" idx="3"/>
            <a:endCxn id="10" idx="1"/>
          </p:cNvCxnSpPr>
          <p:nvPr/>
        </p:nvCxnSpPr>
        <p:spPr>
          <a:xfrm flipV="1">
            <a:off x="2313358" y="3552411"/>
            <a:ext cx="422999" cy="461107"/>
          </a:xfrm>
          <a:prstGeom prst="bentConnector3">
            <a:avLst>
              <a:gd name="adj1" fmla="val 50000"/>
            </a:avLst>
          </a:prstGeom>
          <a:ln w="25400">
            <a:solidFill>
              <a:schemeClr val="tx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F06E3CD5-7152-CE75-D130-26A1EE1A3490}"/>
              </a:ext>
            </a:extLst>
          </p:cNvPr>
          <p:cNvCxnSpPr>
            <a:cxnSpLocks/>
            <a:stCxn id="29" idx="3"/>
            <a:endCxn id="8" idx="1"/>
          </p:cNvCxnSpPr>
          <p:nvPr/>
        </p:nvCxnSpPr>
        <p:spPr>
          <a:xfrm>
            <a:off x="2094609" y="2400231"/>
            <a:ext cx="641748" cy="490695"/>
          </a:xfrm>
          <a:prstGeom prst="bentConnector3">
            <a:avLst>
              <a:gd name="adj1" fmla="val 66568"/>
            </a:avLst>
          </a:prstGeom>
          <a:ln w="25400">
            <a:solidFill>
              <a:schemeClr val="tx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F70D21BB-6D9A-2453-F710-DA70AC14D132}"/>
              </a:ext>
            </a:extLst>
          </p:cNvPr>
          <p:cNvSpPr/>
          <p:nvPr/>
        </p:nvSpPr>
        <p:spPr>
          <a:xfrm>
            <a:off x="5939100" y="3049668"/>
            <a:ext cx="952107" cy="332170"/>
          </a:xfrm>
          <a:prstGeom prst="rect">
            <a:avLst/>
          </a:prstGeom>
          <a:solidFill>
            <a:srgbClr val="92D050">
              <a:alpha val="10104"/>
            </a:srgbClr>
          </a:solidFill>
          <a:ln w="127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8" name="TextBox 37">
            <a:extLst>
              <a:ext uri="{FF2B5EF4-FFF2-40B4-BE49-F238E27FC236}">
                <a16:creationId xmlns:a16="http://schemas.microsoft.com/office/drawing/2014/main" id="{71F8D816-BBE0-72FF-31E1-6DE408CB8E1B}"/>
              </a:ext>
            </a:extLst>
          </p:cNvPr>
          <p:cNvSpPr txBox="1"/>
          <p:nvPr/>
        </p:nvSpPr>
        <p:spPr>
          <a:xfrm>
            <a:off x="5939100" y="3066867"/>
            <a:ext cx="952107" cy="307777"/>
          </a:xfrm>
          <a:prstGeom prst="rect">
            <a:avLst/>
          </a:prstGeom>
          <a:noFill/>
        </p:spPr>
        <p:txBody>
          <a:bodyPr wrap="square" rtlCol="0">
            <a:spAutoFit/>
          </a:bodyPr>
          <a:lstStyle/>
          <a:p>
            <a:pPr algn="ctr"/>
            <a:r>
              <a:rPr lang="en-CO" dirty="0">
                <a:latin typeface="Avenir Book" panose="02000503020000020003" pitchFamily="2" charset="0"/>
              </a:rPr>
              <a:t>Real </a:t>
            </a:r>
          </a:p>
        </p:txBody>
      </p:sp>
      <p:cxnSp>
        <p:nvCxnSpPr>
          <p:cNvPr id="40" name="Straight Arrow Connector 39">
            <a:extLst>
              <a:ext uri="{FF2B5EF4-FFF2-40B4-BE49-F238E27FC236}">
                <a16:creationId xmlns:a16="http://schemas.microsoft.com/office/drawing/2014/main" id="{0BAACF72-0150-97A3-5526-8149401CF673}"/>
              </a:ext>
            </a:extLst>
          </p:cNvPr>
          <p:cNvCxnSpPr>
            <a:cxnSpLocks/>
            <a:stCxn id="12" idx="3"/>
            <a:endCxn id="38" idx="1"/>
          </p:cNvCxnSpPr>
          <p:nvPr/>
        </p:nvCxnSpPr>
        <p:spPr>
          <a:xfrm flipV="1">
            <a:off x="5377844" y="3220756"/>
            <a:ext cx="561256" cy="7194"/>
          </a:xfrm>
          <a:prstGeom prst="straightConnector1">
            <a:avLst/>
          </a:prstGeom>
          <a:ln w="25400">
            <a:solidFill>
              <a:schemeClr val="tx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B39A797-535F-C3F4-C282-FF5F86A3D03B}"/>
              </a:ext>
            </a:extLst>
          </p:cNvPr>
          <p:cNvCxnSpPr>
            <a:cxnSpLocks/>
            <a:stCxn id="38" idx="3"/>
            <a:endCxn id="7" idx="1"/>
          </p:cNvCxnSpPr>
          <p:nvPr/>
        </p:nvCxnSpPr>
        <p:spPr>
          <a:xfrm>
            <a:off x="6891207" y="3220756"/>
            <a:ext cx="533635" cy="0"/>
          </a:xfrm>
          <a:prstGeom prst="straightConnector1">
            <a:avLst/>
          </a:prstGeom>
          <a:ln w="25400">
            <a:solidFill>
              <a:schemeClr val="tx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16B15322-BFA1-16D8-DA0C-48E26503D10B}"/>
              </a:ext>
            </a:extLst>
          </p:cNvPr>
          <p:cNvSpPr/>
          <p:nvPr/>
        </p:nvSpPr>
        <p:spPr>
          <a:xfrm>
            <a:off x="5939100" y="1641260"/>
            <a:ext cx="952107" cy="332170"/>
          </a:xfrm>
          <a:prstGeom prst="rect">
            <a:avLst/>
          </a:prstGeom>
          <a:solidFill>
            <a:srgbClr val="92D050">
              <a:alpha val="10104"/>
            </a:srgbClr>
          </a:solidFill>
          <a:ln w="127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47" name="TextBox 46">
            <a:extLst>
              <a:ext uri="{FF2B5EF4-FFF2-40B4-BE49-F238E27FC236}">
                <a16:creationId xmlns:a16="http://schemas.microsoft.com/office/drawing/2014/main" id="{83258977-736F-1788-D274-A62CDF5FAAEB}"/>
              </a:ext>
            </a:extLst>
          </p:cNvPr>
          <p:cNvSpPr txBox="1"/>
          <p:nvPr/>
        </p:nvSpPr>
        <p:spPr>
          <a:xfrm>
            <a:off x="5939099" y="1653081"/>
            <a:ext cx="952107" cy="307777"/>
          </a:xfrm>
          <a:prstGeom prst="rect">
            <a:avLst/>
          </a:prstGeom>
          <a:noFill/>
        </p:spPr>
        <p:txBody>
          <a:bodyPr wrap="square" rtlCol="0">
            <a:spAutoFit/>
          </a:bodyPr>
          <a:lstStyle/>
          <a:p>
            <a:pPr algn="ctr"/>
            <a:r>
              <a:rPr lang="en-CO" dirty="0">
                <a:latin typeface="Avenir Book" panose="02000503020000020003" pitchFamily="2" charset="0"/>
              </a:rPr>
              <a:t>WRF-DA</a:t>
            </a:r>
          </a:p>
        </p:txBody>
      </p:sp>
      <p:cxnSp>
        <p:nvCxnSpPr>
          <p:cNvPr id="48" name="Straight Arrow Connector 47">
            <a:extLst>
              <a:ext uri="{FF2B5EF4-FFF2-40B4-BE49-F238E27FC236}">
                <a16:creationId xmlns:a16="http://schemas.microsoft.com/office/drawing/2014/main" id="{ADE56E62-7139-0EF7-6BF2-3E2F7B363687}"/>
              </a:ext>
            </a:extLst>
          </p:cNvPr>
          <p:cNvCxnSpPr>
            <a:cxnSpLocks/>
            <a:stCxn id="47" idx="2"/>
            <a:endCxn id="38" idx="0"/>
          </p:cNvCxnSpPr>
          <p:nvPr/>
        </p:nvCxnSpPr>
        <p:spPr>
          <a:xfrm>
            <a:off x="6415153" y="1960858"/>
            <a:ext cx="1" cy="1106009"/>
          </a:xfrm>
          <a:prstGeom prst="straightConnector1">
            <a:avLst/>
          </a:prstGeom>
          <a:ln w="25400">
            <a:solidFill>
              <a:schemeClr val="tx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8BEB8CDB-70F4-5CBE-2665-EF13355D09D2}"/>
              </a:ext>
            </a:extLst>
          </p:cNvPr>
          <p:cNvSpPr txBox="1"/>
          <p:nvPr/>
        </p:nvSpPr>
        <p:spPr>
          <a:xfrm>
            <a:off x="2574222" y="4042013"/>
            <a:ext cx="2965756" cy="276999"/>
          </a:xfrm>
          <a:prstGeom prst="rect">
            <a:avLst/>
          </a:prstGeom>
          <a:noFill/>
        </p:spPr>
        <p:txBody>
          <a:bodyPr wrap="square" rtlCol="0">
            <a:spAutoFit/>
          </a:bodyPr>
          <a:lstStyle/>
          <a:p>
            <a:pPr algn="ctr"/>
            <a:r>
              <a:rPr lang="en-CO" sz="1200" b="1" dirty="0">
                <a:latin typeface="Avenir Book" panose="02000503020000020003" pitchFamily="2" charset="0"/>
              </a:rPr>
              <a:t>WRF Pre-processing System (WPS)</a:t>
            </a:r>
          </a:p>
        </p:txBody>
      </p:sp>
      <p:sp>
        <p:nvSpPr>
          <p:cNvPr id="55" name="TextBox 54">
            <a:extLst>
              <a:ext uri="{FF2B5EF4-FFF2-40B4-BE49-F238E27FC236}">
                <a16:creationId xmlns:a16="http://schemas.microsoft.com/office/drawing/2014/main" id="{F39AE73E-AAF7-B362-8A38-72CC89254623}"/>
              </a:ext>
            </a:extLst>
          </p:cNvPr>
          <p:cNvSpPr txBox="1"/>
          <p:nvPr/>
        </p:nvSpPr>
        <p:spPr>
          <a:xfrm>
            <a:off x="3157387" y="1400307"/>
            <a:ext cx="1884629" cy="830997"/>
          </a:xfrm>
          <a:prstGeom prst="rect">
            <a:avLst/>
          </a:prstGeom>
          <a:noFill/>
        </p:spPr>
        <p:txBody>
          <a:bodyPr wrap="square" rtlCol="0">
            <a:spAutoFit/>
          </a:bodyPr>
          <a:lstStyle/>
          <a:p>
            <a:pPr algn="ctr"/>
            <a:r>
              <a:rPr lang="es-ES_tradnl" sz="1200" b="1" dirty="0">
                <a:latin typeface="Avenir Book" panose="02000503020000020003" pitchFamily="2" charset="0"/>
              </a:rPr>
              <a:t>Observaciones In-situ</a:t>
            </a:r>
          </a:p>
          <a:p>
            <a:pPr algn="ctr"/>
            <a:r>
              <a:rPr lang="es-ES_tradnl" sz="1200" b="1" dirty="0">
                <a:latin typeface="Avenir Book" panose="02000503020000020003" pitchFamily="2" charset="0"/>
              </a:rPr>
              <a:t>Radar meteorológico</a:t>
            </a:r>
          </a:p>
          <a:p>
            <a:pPr algn="ctr"/>
            <a:r>
              <a:rPr lang="es-ES_tradnl" sz="1200" b="1" dirty="0">
                <a:latin typeface="Avenir Book" panose="02000503020000020003" pitchFamily="2" charset="0"/>
              </a:rPr>
              <a:t>Radiosondas</a:t>
            </a:r>
          </a:p>
          <a:p>
            <a:pPr algn="ctr"/>
            <a:r>
              <a:rPr lang="es-ES_tradnl" sz="1200" b="1" dirty="0">
                <a:latin typeface="Avenir Book" panose="02000503020000020003" pitchFamily="2" charset="0"/>
              </a:rPr>
              <a:t>Perfiles - radiómetro</a:t>
            </a:r>
          </a:p>
        </p:txBody>
      </p:sp>
      <p:cxnSp>
        <p:nvCxnSpPr>
          <p:cNvPr id="56" name="Straight Arrow Connector 55">
            <a:extLst>
              <a:ext uri="{FF2B5EF4-FFF2-40B4-BE49-F238E27FC236}">
                <a16:creationId xmlns:a16="http://schemas.microsoft.com/office/drawing/2014/main" id="{A7253C1F-5022-D1C0-F371-36A32FEFC811}"/>
              </a:ext>
            </a:extLst>
          </p:cNvPr>
          <p:cNvCxnSpPr>
            <a:cxnSpLocks/>
            <a:stCxn id="55" idx="3"/>
            <a:endCxn id="47" idx="1"/>
          </p:cNvCxnSpPr>
          <p:nvPr/>
        </p:nvCxnSpPr>
        <p:spPr>
          <a:xfrm flipV="1">
            <a:off x="5042016" y="1806970"/>
            <a:ext cx="897083" cy="8836"/>
          </a:xfrm>
          <a:prstGeom prst="straightConnector1">
            <a:avLst/>
          </a:prstGeom>
          <a:ln w="25400">
            <a:solidFill>
              <a:schemeClr val="tx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0" name="Google Shape;100;p20">
            <a:extLst>
              <a:ext uri="{FF2B5EF4-FFF2-40B4-BE49-F238E27FC236}">
                <a16:creationId xmlns:a16="http://schemas.microsoft.com/office/drawing/2014/main" id="{624490C5-828D-D2A6-B615-EE52153E1395}"/>
              </a:ext>
            </a:extLst>
          </p:cNvPr>
          <p:cNvSpPr txBox="1">
            <a:spLocks noGrp="1"/>
          </p:cNvSpPr>
          <p:nvPr>
            <p:ph type="title"/>
          </p:nvPr>
        </p:nvSpPr>
        <p:spPr>
          <a:xfrm>
            <a:off x="311700" y="424200"/>
            <a:ext cx="8520600" cy="640202"/>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s" kern="1200" dirty="0">
                <a:solidFill>
                  <a:srgbClr val="304B72"/>
                </a:solidFill>
                <a:latin typeface="Avenir Book" panose="02000503020000020003" pitchFamily="2" charset="0"/>
                <a:ea typeface="+mn-ea"/>
                <a:cs typeface="+mn-cs"/>
              </a:rPr>
              <a:t>F</a:t>
            </a:r>
            <a:r>
              <a:rPr lang="en-US" kern="1200" dirty="0">
                <a:solidFill>
                  <a:srgbClr val="304B72"/>
                </a:solidFill>
                <a:latin typeface="Avenir Book" panose="02000503020000020003" pitchFamily="2" charset="0"/>
                <a:ea typeface="+mn-ea"/>
                <a:cs typeface="+mn-cs"/>
              </a:rPr>
              <a:t>l</a:t>
            </a:r>
            <a:r>
              <a:rPr lang="es" kern="1200" dirty="0">
                <a:solidFill>
                  <a:srgbClr val="304B72"/>
                </a:solidFill>
                <a:latin typeface="Avenir Book" panose="02000503020000020003" pitchFamily="2" charset="0"/>
                <a:ea typeface="+mn-ea"/>
                <a:cs typeface="+mn-cs"/>
              </a:rPr>
              <a:t>ujo de las componentes del modelo WRF</a:t>
            </a:r>
            <a:endParaRPr kern="1200" dirty="0">
              <a:solidFill>
                <a:srgbClr val="304B72"/>
              </a:solidFill>
              <a:latin typeface="Avenir Book" panose="02000503020000020003" pitchFamily="2" charset="0"/>
              <a:ea typeface="+mn-ea"/>
              <a:cs typeface="+mn-cs"/>
            </a:endParaRPr>
          </a:p>
        </p:txBody>
      </p:sp>
      <p:cxnSp>
        <p:nvCxnSpPr>
          <p:cNvPr id="61" name="Straight Connector 60">
            <a:extLst>
              <a:ext uri="{FF2B5EF4-FFF2-40B4-BE49-F238E27FC236}">
                <a16:creationId xmlns:a16="http://schemas.microsoft.com/office/drawing/2014/main" id="{E740D5B2-A906-CBD9-0517-2A1D9B914CCB}"/>
              </a:ext>
            </a:extLst>
          </p:cNvPr>
          <p:cNvCxnSpPr>
            <a:cxnSpLocks/>
          </p:cNvCxnSpPr>
          <p:nvPr/>
        </p:nvCxnSpPr>
        <p:spPr>
          <a:xfrm flipH="1">
            <a:off x="414779" y="260817"/>
            <a:ext cx="8417521" cy="0"/>
          </a:xfrm>
          <a:prstGeom prst="line">
            <a:avLst/>
          </a:prstGeom>
          <a:ln w="28575">
            <a:solidFill>
              <a:srgbClr val="304B72"/>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F3470598-800F-2A08-BA22-9D3CE1F2E66A}"/>
              </a:ext>
            </a:extLst>
          </p:cNvPr>
          <p:cNvSpPr/>
          <p:nvPr/>
        </p:nvSpPr>
        <p:spPr>
          <a:xfrm>
            <a:off x="7193317" y="4015376"/>
            <a:ext cx="1730842" cy="332170"/>
          </a:xfrm>
          <a:prstGeom prst="rect">
            <a:avLst/>
          </a:prstGeom>
          <a:solidFill>
            <a:srgbClr val="FFFF00">
              <a:alpha val="10104"/>
            </a:srgbClr>
          </a:solidFill>
          <a:ln w="127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67" name="TextBox 66">
            <a:extLst>
              <a:ext uri="{FF2B5EF4-FFF2-40B4-BE49-F238E27FC236}">
                <a16:creationId xmlns:a16="http://schemas.microsoft.com/office/drawing/2014/main" id="{8F27F389-2049-80EC-0A4A-74075E1D19D4}"/>
              </a:ext>
            </a:extLst>
          </p:cNvPr>
          <p:cNvSpPr txBox="1"/>
          <p:nvPr/>
        </p:nvSpPr>
        <p:spPr>
          <a:xfrm>
            <a:off x="7155611" y="4026900"/>
            <a:ext cx="1768548" cy="307777"/>
          </a:xfrm>
          <a:prstGeom prst="rect">
            <a:avLst/>
          </a:prstGeom>
          <a:noFill/>
        </p:spPr>
        <p:txBody>
          <a:bodyPr wrap="square" rtlCol="0">
            <a:spAutoFit/>
          </a:bodyPr>
          <a:lstStyle/>
          <a:p>
            <a:pPr algn="ctr"/>
            <a:r>
              <a:rPr lang="en-CO" dirty="0">
                <a:latin typeface="Avenir Book" panose="02000503020000020003" pitchFamily="2" charset="0"/>
              </a:rPr>
              <a:t>Post Procesamiento</a:t>
            </a:r>
          </a:p>
        </p:txBody>
      </p:sp>
      <p:cxnSp>
        <p:nvCxnSpPr>
          <p:cNvPr id="68" name="Straight Arrow Connector 67">
            <a:extLst>
              <a:ext uri="{FF2B5EF4-FFF2-40B4-BE49-F238E27FC236}">
                <a16:creationId xmlns:a16="http://schemas.microsoft.com/office/drawing/2014/main" id="{F74CDE8D-C3C2-CC4C-28FB-9048BB62312E}"/>
              </a:ext>
            </a:extLst>
          </p:cNvPr>
          <p:cNvCxnSpPr>
            <a:cxnSpLocks/>
            <a:stCxn id="6" idx="4"/>
            <a:endCxn id="66" idx="0"/>
          </p:cNvCxnSpPr>
          <p:nvPr/>
        </p:nvCxnSpPr>
        <p:spPr>
          <a:xfrm flipH="1">
            <a:off x="8058738" y="3541267"/>
            <a:ext cx="2414" cy="474109"/>
          </a:xfrm>
          <a:prstGeom prst="straightConnector1">
            <a:avLst/>
          </a:prstGeom>
          <a:ln w="25400">
            <a:solidFill>
              <a:schemeClr val="tx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FC714624-1857-3468-E5C7-56FB82BA35E5}"/>
              </a:ext>
            </a:extLst>
          </p:cNvPr>
          <p:cNvSpPr txBox="1"/>
          <p:nvPr/>
        </p:nvSpPr>
        <p:spPr>
          <a:xfrm>
            <a:off x="7248433" y="4541961"/>
            <a:ext cx="810305" cy="276999"/>
          </a:xfrm>
          <a:prstGeom prst="rect">
            <a:avLst/>
          </a:prstGeom>
          <a:noFill/>
        </p:spPr>
        <p:txBody>
          <a:bodyPr wrap="square" rtlCol="0">
            <a:spAutoFit/>
          </a:bodyPr>
          <a:lstStyle/>
          <a:p>
            <a:pPr algn="ctr"/>
            <a:r>
              <a:rPr lang="es-ES_tradnl" sz="1200" b="1" dirty="0">
                <a:latin typeface="Avenir Book" panose="02000503020000020003" pitchFamily="2" charset="0"/>
              </a:rPr>
              <a:t>Python</a:t>
            </a:r>
          </a:p>
        </p:txBody>
      </p:sp>
      <p:sp>
        <p:nvSpPr>
          <p:cNvPr id="73" name="TextBox 72">
            <a:extLst>
              <a:ext uri="{FF2B5EF4-FFF2-40B4-BE49-F238E27FC236}">
                <a16:creationId xmlns:a16="http://schemas.microsoft.com/office/drawing/2014/main" id="{B832B1C6-35ED-A330-A4C5-421AA41EC3EB}"/>
              </a:ext>
            </a:extLst>
          </p:cNvPr>
          <p:cNvSpPr txBox="1"/>
          <p:nvPr/>
        </p:nvSpPr>
        <p:spPr>
          <a:xfrm>
            <a:off x="8127929" y="4536738"/>
            <a:ext cx="810305" cy="276999"/>
          </a:xfrm>
          <a:prstGeom prst="rect">
            <a:avLst/>
          </a:prstGeom>
          <a:noFill/>
        </p:spPr>
        <p:txBody>
          <a:bodyPr wrap="square" rtlCol="0">
            <a:spAutoFit/>
          </a:bodyPr>
          <a:lstStyle/>
          <a:p>
            <a:pPr algn="ctr"/>
            <a:r>
              <a:rPr lang="es-ES_tradnl" sz="1200" b="1" dirty="0">
                <a:latin typeface="Avenir Book" panose="02000503020000020003" pitchFamily="2" charset="0"/>
              </a:rPr>
              <a:t>NCL</a:t>
            </a:r>
          </a:p>
        </p:txBody>
      </p:sp>
      <p:pic>
        <p:nvPicPr>
          <p:cNvPr id="3" name="Picture 2">
            <a:extLst>
              <a:ext uri="{FF2B5EF4-FFF2-40B4-BE49-F238E27FC236}">
                <a16:creationId xmlns:a16="http://schemas.microsoft.com/office/drawing/2014/main" id="{0C1A9793-94B9-6A96-CB12-78933702EAB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99849" y="1407648"/>
            <a:ext cx="2326813" cy="2326813"/>
          </a:xfrm>
          <a:prstGeom prst="rect">
            <a:avLst/>
          </a:prstGeom>
        </p:spPr>
      </p:pic>
      <p:pic>
        <p:nvPicPr>
          <p:cNvPr id="2" name="Picture 1">
            <a:extLst>
              <a:ext uri="{FF2B5EF4-FFF2-40B4-BE49-F238E27FC236}">
                <a16:creationId xmlns:a16="http://schemas.microsoft.com/office/drawing/2014/main" id="{581E26A5-DE71-BE37-A89A-A9602C39E35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80996" y="2972193"/>
            <a:ext cx="2326813" cy="2326813"/>
          </a:xfrm>
          <a:prstGeom prst="rect">
            <a:avLst/>
          </a:prstGeom>
        </p:spPr>
      </p:pic>
    </p:spTree>
    <p:extLst>
      <p:ext uri="{BB962C8B-B14F-4D97-AF65-F5344CB8AC3E}">
        <p14:creationId xmlns:p14="http://schemas.microsoft.com/office/powerpoint/2010/main" val="73991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0;p20">
            <a:extLst>
              <a:ext uri="{FF2B5EF4-FFF2-40B4-BE49-F238E27FC236}">
                <a16:creationId xmlns:a16="http://schemas.microsoft.com/office/drawing/2014/main" id="{F4591ACA-786F-DA53-4060-240102E99510}"/>
              </a:ext>
            </a:extLst>
          </p:cNvPr>
          <p:cNvSpPr txBox="1">
            <a:spLocks/>
          </p:cNvSpPr>
          <p:nvPr/>
        </p:nvSpPr>
        <p:spPr>
          <a:xfrm>
            <a:off x="377688" y="490187"/>
            <a:ext cx="8520600" cy="64020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r>
              <a:rPr lang="en-US" kern="1200" dirty="0">
                <a:solidFill>
                  <a:srgbClr val="304B72"/>
                </a:solidFill>
                <a:latin typeface="Avenir Book" panose="02000503020000020003" pitchFamily="2" charset="0"/>
                <a:ea typeface="+mn-ea"/>
                <a:cs typeface="+mn-cs"/>
              </a:rPr>
              <a:t>WRF-Preprocessing System </a:t>
            </a:r>
            <a:r>
              <a:rPr lang="es-ES_tradnl" kern="1200" dirty="0">
                <a:solidFill>
                  <a:srgbClr val="304B72"/>
                </a:solidFill>
                <a:latin typeface="Avenir Book" panose="02000503020000020003" pitchFamily="2" charset="0"/>
                <a:ea typeface="+mn-ea"/>
                <a:cs typeface="+mn-cs"/>
              </a:rPr>
              <a:t>(WPS)</a:t>
            </a:r>
          </a:p>
        </p:txBody>
      </p:sp>
      <p:cxnSp>
        <p:nvCxnSpPr>
          <p:cNvPr id="5" name="Straight Connector 4">
            <a:extLst>
              <a:ext uri="{FF2B5EF4-FFF2-40B4-BE49-F238E27FC236}">
                <a16:creationId xmlns:a16="http://schemas.microsoft.com/office/drawing/2014/main" id="{A09584AB-E273-6A91-C483-806168A7F63A}"/>
              </a:ext>
            </a:extLst>
          </p:cNvPr>
          <p:cNvCxnSpPr>
            <a:cxnSpLocks/>
          </p:cNvCxnSpPr>
          <p:nvPr/>
        </p:nvCxnSpPr>
        <p:spPr>
          <a:xfrm flipH="1">
            <a:off x="414779" y="260817"/>
            <a:ext cx="8417521" cy="0"/>
          </a:xfrm>
          <a:prstGeom prst="line">
            <a:avLst/>
          </a:prstGeom>
          <a:ln w="28575">
            <a:solidFill>
              <a:srgbClr val="304B7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0326177-FF23-52CC-3131-DDE58A1D1E0F}"/>
              </a:ext>
            </a:extLst>
          </p:cNvPr>
          <p:cNvSpPr txBox="1"/>
          <p:nvPr/>
        </p:nvSpPr>
        <p:spPr>
          <a:xfrm>
            <a:off x="414779" y="1057609"/>
            <a:ext cx="8417521" cy="3693319"/>
          </a:xfrm>
          <a:prstGeom prst="rect">
            <a:avLst/>
          </a:prstGeom>
          <a:noFill/>
        </p:spPr>
        <p:txBody>
          <a:bodyPr wrap="square">
            <a:spAutoFit/>
          </a:bodyPr>
          <a:lstStyle/>
          <a:p>
            <a:r>
              <a:rPr lang="en-US" sz="1800" dirty="0">
                <a:solidFill>
                  <a:schemeClr val="dk1"/>
                </a:solidFill>
                <a:highlight>
                  <a:schemeClr val="lt1"/>
                </a:highlight>
                <a:latin typeface="Avenir Book" panose="02000503020000020003" pitchFamily="2" charset="0"/>
                <a:cs typeface="Courier New"/>
              </a:rPr>
              <a:t>Its functions include:</a:t>
            </a:r>
          </a:p>
          <a:p>
            <a:endParaRPr lang="en-US" sz="1800" dirty="0">
              <a:solidFill>
                <a:schemeClr val="dk1"/>
              </a:solidFill>
              <a:highlight>
                <a:schemeClr val="lt1"/>
              </a:highlight>
              <a:latin typeface="Avenir Book" panose="02000503020000020003" pitchFamily="2" charset="0"/>
              <a:cs typeface="Courier New"/>
            </a:endParaRPr>
          </a:p>
          <a:p>
            <a:pPr marL="342900" indent="-342900">
              <a:buFont typeface="+mj-lt"/>
              <a:buAutoNum type="arabicPeriod"/>
            </a:pPr>
            <a:r>
              <a:rPr lang="en-US" sz="1800" b="1" dirty="0">
                <a:solidFill>
                  <a:schemeClr val="dk1"/>
                </a:solidFill>
                <a:highlight>
                  <a:schemeClr val="lt1"/>
                </a:highlight>
                <a:latin typeface="Avenir Book" panose="02000503020000020003" pitchFamily="2" charset="0"/>
                <a:cs typeface="Courier New"/>
              </a:rPr>
              <a:t>Defining simulation domains. </a:t>
            </a:r>
          </a:p>
          <a:p>
            <a:pPr lvl="3"/>
            <a:r>
              <a:rPr lang="en-US" sz="1800" b="1" dirty="0">
                <a:solidFill>
                  <a:schemeClr val="tx1">
                    <a:lumMod val="65000"/>
                    <a:lumOff val="35000"/>
                  </a:schemeClr>
                </a:solidFill>
                <a:highlight>
                  <a:schemeClr val="lt1"/>
                </a:highlight>
                <a:latin typeface="Avenir Book" panose="02000503020000020003" pitchFamily="2" charset="0"/>
                <a:cs typeface="Courier New"/>
              </a:rPr>
              <a:t>	</a:t>
            </a:r>
            <a:r>
              <a:rPr lang="en-US" sz="1800" dirty="0">
                <a:solidFill>
                  <a:schemeClr val="tx1">
                    <a:lumMod val="65000"/>
                    <a:lumOff val="35000"/>
                  </a:schemeClr>
                </a:solidFill>
                <a:highlight>
                  <a:schemeClr val="lt1"/>
                </a:highlight>
                <a:latin typeface="Avenir Book" panose="02000503020000020003" pitchFamily="2" charset="0"/>
                <a:cs typeface="Courier New"/>
              </a:rPr>
              <a:t> Map projections:</a:t>
            </a:r>
          </a:p>
          <a:p>
            <a:pPr lvl="3"/>
            <a:r>
              <a:rPr lang="en-US" sz="1800" b="1" dirty="0">
                <a:solidFill>
                  <a:schemeClr val="tx1">
                    <a:lumMod val="65000"/>
                    <a:lumOff val="35000"/>
                  </a:schemeClr>
                </a:solidFill>
                <a:highlight>
                  <a:schemeClr val="lt1"/>
                </a:highlight>
                <a:latin typeface="Avenir Book" panose="02000503020000020003" pitchFamily="2" charset="0"/>
                <a:cs typeface="Courier New"/>
              </a:rPr>
              <a:t>		</a:t>
            </a:r>
            <a:r>
              <a:rPr lang="en-US" sz="1800" dirty="0">
                <a:solidFill>
                  <a:schemeClr val="tx1">
                    <a:lumMod val="65000"/>
                    <a:lumOff val="35000"/>
                  </a:schemeClr>
                </a:solidFill>
                <a:highlight>
                  <a:schemeClr val="lt1"/>
                </a:highlight>
                <a:latin typeface="Avenir Book" panose="02000503020000020003" pitchFamily="2" charset="0"/>
                <a:cs typeface="Courier New"/>
              </a:rPr>
              <a:t> Polar stereographic</a:t>
            </a:r>
          </a:p>
          <a:p>
            <a:pPr lvl="3"/>
            <a:r>
              <a:rPr lang="en-US" sz="1800" b="1" dirty="0">
                <a:solidFill>
                  <a:schemeClr val="tx1">
                    <a:lumMod val="65000"/>
                    <a:lumOff val="35000"/>
                  </a:schemeClr>
                </a:solidFill>
                <a:highlight>
                  <a:schemeClr val="lt1"/>
                </a:highlight>
                <a:latin typeface="Avenir Book" panose="02000503020000020003" pitchFamily="2" charset="0"/>
                <a:cs typeface="Courier New"/>
              </a:rPr>
              <a:t>		</a:t>
            </a:r>
            <a:r>
              <a:rPr lang="en-US" sz="1800" dirty="0">
                <a:solidFill>
                  <a:schemeClr val="tx1">
                    <a:lumMod val="65000"/>
                    <a:lumOff val="35000"/>
                  </a:schemeClr>
                </a:solidFill>
                <a:highlight>
                  <a:schemeClr val="lt1"/>
                </a:highlight>
                <a:latin typeface="Avenir Book" panose="02000503020000020003" pitchFamily="2" charset="0"/>
                <a:cs typeface="Courier New"/>
              </a:rPr>
              <a:t> Lambert-Conformal</a:t>
            </a:r>
          </a:p>
          <a:p>
            <a:pPr lvl="3"/>
            <a:r>
              <a:rPr lang="en-US" sz="1800" b="1" dirty="0">
                <a:solidFill>
                  <a:schemeClr val="tx1">
                    <a:lumMod val="65000"/>
                    <a:lumOff val="35000"/>
                  </a:schemeClr>
                </a:solidFill>
                <a:highlight>
                  <a:schemeClr val="lt1"/>
                </a:highlight>
                <a:latin typeface="Avenir Book" panose="02000503020000020003" pitchFamily="2" charset="0"/>
                <a:cs typeface="Courier New"/>
              </a:rPr>
              <a:t>		</a:t>
            </a:r>
            <a:r>
              <a:rPr lang="en-US" sz="1800" dirty="0">
                <a:solidFill>
                  <a:schemeClr val="tx1">
                    <a:lumMod val="65000"/>
                    <a:lumOff val="35000"/>
                  </a:schemeClr>
                </a:solidFill>
                <a:highlight>
                  <a:schemeClr val="lt1"/>
                </a:highlight>
                <a:latin typeface="Avenir Book" panose="02000503020000020003" pitchFamily="2" charset="0"/>
                <a:cs typeface="Courier New"/>
              </a:rPr>
              <a:t> Mercator</a:t>
            </a:r>
            <a:endParaRPr lang="en-US" sz="1800" b="1" dirty="0">
              <a:solidFill>
                <a:schemeClr val="tx1">
                  <a:lumMod val="65000"/>
                  <a:lumOff val="35000"/>
                </a:schemeClr>
              </a:solidFill>
              <a:highlight>
                <a:schemeClr val="lt1"/>
              </a:highlight>
              <a:latin typeface="Avenir Book" panose="02000503020000020003" pitchFamily="2" charset="0"/>
              <a:cs typeface="Courier New"/>
            </a:endParaRPr>
          </a:p>
          <a:p>
            <a:pPr lvl="3"/>
            <a:r>
              <a:rPr lang="en-US" sz="1800" b="1" dirty="0">
                <a:solidFill>
                  <a:schemeClr val="tx1">
                    <a:lumMod val="65000"/>
                    <a:lumOff val="35000"/>
                  </a:schemeClr>
                </a:solidFill>
                <a:highlight>
                  <a:schemeClr val="lt1"/>
                </a:highlight>
                <a:latin typeface="Avenir Book" panose="02000503020000020003" pitchFamily="2" charset="0"/>
                <a:cs typeface="Courier New"/>
              </a:rPr>
              <a:t>	</a:t>
            </a:r>
            <a:r>
              <a:rPr lang="en-US" sz="1800" dirty="0">
                <a:solidFill>
                  <a:schemeClr val="tx1">
                    <a:lumMod val="65000"/>
                    <a:lumOff val="35000"/>
                  </a:schemeClr>
                </a:solidFill>
                <a:highlight>
                  <a:schemeClr val="lt1"/>
                </a:highlight>
                <a:latin typeface="Avenir Book" panose="02000503020000020003" pitchFamily="2" charset="0"/>
                <a:cs typeface="Courier New"/>
              </a:rPr>
              <a:t> Nesting</a:t>
            </a:r>
            <a:endParaRPr lang="en-US" sz="1800" b="1" dirty="0">
              <a:solidFill>
                <a:schemeClr val="tx1">
                  <a:lumMod val="65000"/>
                  <a:lumOff val="35000"/>
                </a:schemeClr>
              </a:solidFill>
              <a:highlight>
                <a:schemeClr val="lt1"/>
              </a:highlight>
              <a:latin typeface="Avenir Book" panose="02000503020000020003" pitchFamily="2" charset="0"/>
              <a:cs typeface="Courier New"/>
            </a:endParaRPr>
          </a:p>
          <a:p>
            <a:pPr marL="342900" indent="-342900">
              <a:buFont typeface="+mj-lt"/>
              <a:buAutoNum type="arabicPeriod"/>
            </a:pPr>
            <a:r>
              <a:rPr lang="en-US" sz="1800" b="1" dirty="0">
                <a:solidFill>
                  <a:schemeClr val="dk1"/>
                </a:solidFill>
                <a:highlight>
                  <a:schemeClr val="lt1"/>
                </a:highlight>
                <a:latin typeface="Avenir Book" panose="02000503020000020003" pitchFamily="2" charset="0"/>
                <a:cs typeface="Courier New"/>
              </a:rPr>
              <a:t>Interpolating terrestrial data to the simulation domain.</a:t>
            </a:r>
          </a:p>
          <a:p>
            <a:pPr lvl="3"/>
            <a:r>
              <a:rPr lang="en-US" sz="1800" dirty="0">
                <a:solidFill>
                  <a:schemeClr val="dk1"/>
                </a:solidFill>
                <a:highlight>
                  <a:schemeClr val="lt1"/>
                </a:highlight>
                <a:latin typeface="Avenir Book" panose="02000503020000020003" pitchFamily="2" charset="0"/>
                <a:cs typeface="Courier New"/>
              </a:rPr>
              <a:t>	 </a:t>
            </a:r>
            <a:r>
              <a:rPr lang="en-US" sz="1800" dirty="0">
                <a:solidFill>
                  <a:schemeClr val="tx1">
                    <a:lumMod val="65000"/>
                    <a:lumOff val="35000"/>
                  </a:schemeClr>
                </a:solidFill>
                <a:highlight>
                  <a:schemeClr val="lt1"/>
                </a:highlight>
                <a:latin typeface="Avenir Book" panose="02000503020000020003" pitchFamily="2" charset="0"/>
                <a:cs typeface="Courier New"/>
              </a:rPr>
              <a:t>User-interfaces to input other static data </a:t>
            </a:r>
          </a:p>
          <a:p>
            <a:pPr marL="342900" indent="-342900">
              <a:buFont typeface="+mj-lt"/>
              <a:buAutoNum type="arabicPeriod"/>
            </a:pPr>
            <a:r>
              <a:rPr lang="en-US" sz="1800" b="1" dirty="0">
                <a:solidFill>
                  <a:schemeClr val="dk1"/>
                </a:solidFill>
                <a:highlight>
                  <a:schemeClr val="lt1"/>
                </a:highlight>
                <a:latin typeface="Avenir Book" panose="02000503020000020003" pitchFamily="2" charset="0"/>
                <a:cs typeface="Courier New"/>
              </a:rPr>
              <a:t>Degribbing and interpolating meteorological data.</a:t>
            </a:r>
          </a:p>
          <a:p>
            <a:pPr lvl="4"/>
            <a:r>
              <a:rPr lang="en-US" sz="1800" dirty="0">
                <a:solidFill>
                  <a:schemeClr val="dk1"/>
                </a:solidFill>
                <a:highlight>
                  <a:schemeClr val="lt1"/>
                </a:highlight>
                <a:latin typeface="Avenir Book" panose="02000503020000020003" pitchFamily="2" charset="0"/>
                <a:cs typeface="Courier New"/>
              </a:rPr>
              <a:t> </a:t>
            </a:r>
            <a:r>
              <a:rPr lang="en-US" sz="1800" dirty="0">
                <a:solidFill>
                  <a:schemeClr val="tx1">
                    <a:lumMod val="65000"/>
                    <a:lumOff val="35000"/>
                  </a:schemeClr>
                </a:solidFill>
                <a:highlight>
                  <a:schemeClr val="lt1"/>
                </a:highlight>
                <a:latin typeface="Avenir Book" panose="02000503020000020003" pitchFamily="2" charset="0"/>
                <a:cs typeface="Courier New"/>
              </a:rPr>
              <a:t>	GRIB 1/2 meteorological data from various centers around the world</a:t>
            </a:r>
          </a:p>
          <a:p>
            <a:pPr lvl="8"/>
            <a:r>
              <a:rPr lang="en-US" sz="1800" dirty="0">
                <a:solidFill>
                  <a:schemeClr val="tx1">
                    <a:lumMod val="65000"/>
                    <a:lumOff val="35000"/>
                  </a:schemeClr>
                </a:solidFill>
                <a:highlight>
                  <a:schemeClr val="lt1"/>
                </a:highlight>
                <a:latin typeface="Avenir Book" panose="02000503020000020003" pitchFamily="2" charset="0"/>
                <a:cs typeface="Courier New"/>
              </a:rPr>
              <a:t>	User-interfaces to input meteorological data.</a:t>
            </a:r>
            <a:r>
              <a:rPr lang="en-CO" sz="1800" dirty="0">
                <a:solidFill>
                  <a:schemeClr val="tx1">
                    <a:lumMod val="65000"/>
                    <a:lumOff val="35000"/>
                  </a:schemeClr>
                </a:solidFill>
                <a:highlight>
                  <a:schemeClr val="lt1"/>
                </a:highlight>
                <a:latin typeface="Avenir Book" panose="02000503020000020003" pitchFamily="2" charset="0"/>
                <a:cs typeface="Courier New"/>
              </a:rPr>
              <a:t> </a:t>
            </a:r>
            <a:endParaRPr lang="en-US" sz="1800" dirty="0">
              <a:solidFill>
                <a:schemeClr val="tx1">
                  <a:lumMod val="65000"/>
                  <a:lumOff val="35000"/>
                </a:schemeClr>
              </a:solidFill>
              <a:highlight>
                <a:schemeClr val="lt1"/>
              </a:highlight>
              <a:latin typeface="Avenir Book" panose="02000503020000020003" pitchFamily="2" charset="0"/>
              <a:cs typeface="Courier New"/>
            </a:endParaRPr>
          </a:p>
        </p:txBody>
      </p:sp>
    </p:spTree>
    <p:extLst>
      <p:ext uri="{BB962C8B-B14F-4D97-AF65-F5344CB8AC3E}">
        <p14:creationId xmlns:p14="http://schemas.microsoft.com/office/powerpoint/2010/main" val="3607013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5590-883F-BE82-1473-88BEBBB93F3B}"/>
              </a:ext>
            </a:extLst>
          </p:cNvPr>
          <p:cNvSpPr>
            <a:spLocks noGrp="1"/>
          </p:cNvSpPr>
          <p:nvPr>
            <p:ph type="title"/>
          </p:nvPr>
        </p:nvSpPr>
        <p:spPr/>
        <p:txBody>
          <a:bodyPr>
            <a:noAutofit/>
          </a:bodyPr>
          <a:lstStyle/>
          <a:p>
            <a:pPr algn="r"/>
            <a:r>
              <a:rPr lang="es-ES_tradnl" kern="1200" dirty="0">
                <a:solidFill>
                  <a:srgbClr val="304B72"/>
                </a:solidFill>
                <a:latin typeface="Avenir Book" panose="02000503020000020003" pitchFamily="2" charset="0"/>
                <a:ea typeface="+mn-ea"/>
                <a:cs typeface="+mn-cs"/>
              </a:rPr>
              <a:t>Exploración GEOG </a:t>
            </a:r>
          </a:p>
        </p:txBody>
      </p:sp>
      <p:cxnSp>
        <p:nvCxnSpPr>
          <p:cNvPr id="4" name="Straight Connector 3">
            <a:extLst>
              <a:ext uri="{FF2B5EF4-FFF2-40B4-BE49-F238E27FC236}">
                <a16:creationId xmlns:a16="http://schemas.microsoft.com/office/drawing/2014/main" id="{40DFFAFC-64A3-7FE2-7CEA-95C413B9AE02}"/>
              </a:ext>
            </a:extLst>
          </p:cNvPr>
          <p:cNvCxnSpPr>
            <a:cxnSpLocks/>
          </p:cNvCxnSpPr>
          <p:nvPr/>
        </p:nvCxnSpPr>
        <p:spPr>
          <a:xfrm flipH="1">
            <a:off x="414779" y="260817"/>
            <a:ext cx="8417521" cy="0"/>
          </a:xfrm>
          <a:prstGeom prst="line">
            <a:avLst/>
          </a:prstGeom>
          <a:ln w="28575">
            <a:solidFill>
              <a:srgbClr val="304B7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511CBE1-FA92-8E97-4D89-967F99E62E38}"/>
              </a:ext>
            </a:extLst>
          </p:cNvPr>
          <p:cNvPicPr>
            <a:picLocks noChangeAspect="1"/>
          </p:cNvPicPr>
          <p:nvPr/>
        </p:nvPicPr>
        <p:blipFill>
          <a:blip r:embed="rId2"/>
          <a:stretch>
            <a:fillRect/>
          </a:stretch>
        </p:blipFill>
        <p:spPr>
          <a:xfrm>
            <a:off x="414779" y="1943101"/>
            <a:ext cx="8546273" cy="1897370"/>
          </a:xfrm>
          <a:prstGeom prst="rect">
            <a:avLst/>
          </a:prstGeom>
        </p:spPr>
      </p:pic>
      <p:sp>
        <p:nvSpPr>
          <p:cNvPr id="8" name="TextBox 7">
            <a:extLst>
              <a:ext uri="{FF2B5EF4-FFF2-40B4-BE49-F238E27FC236}">
                <a16:creationId xmlns:a16="http://schemas.microsoft.com/office/drawing/2014/main" id="{35CDB7DD-1BFD-874F-65AA-2ED0D1450EF2}"/>
              </a:ext>
            </a:extLst>
          </p:cNvPr>
          <p:cNvSpPr txBox="1"/>
          <p:nvPr/>
        </p:nvSpPr>
        <p:spPr>
          <a:xfrm>
            <a:off x="765914" y="4232405"/>
            <a:ext cx="7715250" cy="523220"/>
          </a:xfrm>
          <a:prstGeom prst="rect">
            <a:avLst/>
          </a:prstGeom>
          <a:noFill/>
        </p:spPr>
        <p:txBody>
          <a:bodyPr wrap="square">
            <a:spAutoFit/>
          </a:bodyPr>
          <a:lstStyle/>
          <a:p>
            <a:pPr algn="ctr"/>
            <a:r>
              <a:rPr lang="en-CO" dirty="0">
                <a:hlinkClick r:id="rId3"/>
              </a:rPr>
              <a:t>https://www2.mmm.ucar.edu/wrf/users/download/get_sources_wps_geog.html</a:t>
            </a:r>
            <a:endParaRPr lang="en-CO" dirty="0"/>
          </a:p>
          <a:p>
            <a:pPr algn="ctr"/>
            <a:r>
              <a:rPr lang="en-US" b="0" i="0" dirty="0">
                <a:solidFill>
                  <a:srgbClr val="000000"/>
                </a:solidFill>
                <a:effectLst/>
                <a:latin typeface="Verdana" panose="020B0604030504040204" pitchFamily="34" charset="0"/>
              </a:rPr>
              <a:t>landuse_30s_with_lakes - USGS</a:t>
            </a:r>
            <a:endParaRPr lang="en-CO" dirty="0"/>
          </a:p>
        </p:txBody>
      </p:sp>
    </p:spTree>
    <p:extLst>
      <p:ext uri="{BB962C8B-B14F-4D97-AF65-F5344CB8AC3E}">
        <p14:creationId xmlns:p14="http://schemas.microsoft.com/office/powerpoint/2010/main" val="3176580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0;p20">
            <a:extLst>
              <a:ext uri="{FF2B5EF4-FFF2-40B4-BE49-F238E27FC236}">
                <a16:creationId xmlns:a16="http://schemas.microsoft.com/office/drawing/2014/main" id="{5D625BE1-438C-FB64-885C-A27A150C9742}"/>
              </a:ext>
            </a:extLst>
          </p:cNvPr>
          <p:cNvSpPr txBox="1">
            <a:spLocks/>
          </p:cNvSpPr>
          <p:nvPr/>
        </p:nvSpPr>
        <p:spPr>
          <a:xfrm>
            <a:off x="363241" y="362966"/>
            <a:ext cx="8469059" cy="575288"/>
          </a:xfrm>
          <a:prstGeom prst="rect">
            <a:avLst/>
          </a:prstGeom>
          <a:noFill/>
          <a:ln>
            <a:noFill/>
          </a:ln>
        </p:spPr>
        <p:txBody>
          <a:bodyPr spcFirstLastPara="1" wrap="square" lIns="91425" tIns="91425" rIns="91425" bIns="91425" anchor="t" anchorCtr="0">
            <a:normAutofit fontScale="8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r>
              <a:rPr lang="en-US" sz="3600" kern="1200" dirty="0" err="1">
                <a:solidFill>
                  <a:srgbClr val="304B72"/>
                </a:solidFill>
                <a:latin typeface="Avenir Book" panose="02000503020000020003" pitchFamily="2" charset="0"/>
                <a:ea typeface="+mn-ea"/>
                <a:cs typeface="+mn-cs"/>
              </a:rPr>
              <a:t>Landuse</a:t>
            </a:r>
            <a:r>
              <a:rPr lang="en-US" sz="3600" kern="1200" dirty="0">
                <a:solidFill>
                  <a:srgbClr val="304B72"/>
                </a:solidFill>
                <a:latin typeface="Avenir Book" panose="02000503020000020003" pitchFamily="2" charset="0"/>
                <a:ea typeface="+mn-ea"/>
                <a:cs typeface="+mn-cs"/>
              </a:rPr>
              <a:t> – WRF </a:t>
            </a:r>
            <a:endParaRPr lang="es-ES_tradnl" sz="3600" kern="1200" dirty="0">
              <a:solidFill>
                <a:srgbClr val="304B72"/>
              </a:solidFill>
              <a:latin typeface="Avenir Book" panose="02000503020000020003" pitchFamily="2" charset="0"/>
              <a:ea typeface="+mn-ea"/>
              <a:cs typeface="+mn-cs"/>
            </a:endParaRPr>
          </a:p>
        </p:txBody>
      </p:sp>
      <p:cxnSp>
        <p:nvCxnSpPr>
          <p:cNvPr id="6" name="Straight Connector 5">
            <a:extLst>
              <a:ext uri="{FF2B5EF4-FFF2-40B4-BE49-F238E27FC236}">
                <a16:creationId xmlns:a16="http://schemas.microsoft.com/office/drawing/2014/main" id="{D3314DA8-F4F6-DEE9-F0EE-6A4B357EC04C}"/>
              </a:ext>
            </a:extLst>
          </p:cNvPr>
          <p:cNvCxnSpPr>
            <a:cxnSpLocks/>
          </p:cNvCxnSpPr>
          <p:nvPr/>
        </p:nvCxnSpPr>
        <p:spPr>
          <a:xfrm flipH="1">
            <a:off x="414779" y="260817"/>
            <a:ext cx="8417521" cy="0"/>
          </a:xfrm>
          <a:prstGeom prst="line">
            <a:avLst/>
          </a:prstGeom>
          <a:ln w="28575">
            <a:solidFill>
              <a:srgbClr val="304B7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F68530A-DD15-70C4-C594-4194BB3231F8}"/>
              </a:ext>
            </a:extLst>
          </p:cNvPr>
          <p:cNvPicPr>
            <a:picLocks noChangeAspect="1"/>
          </p:cNvPicPr>
          <p:nvPr/>
        </p:nvPicPr>
        <p:blipFill>
          <a:blip r:embed="rId3"/>
          <a:stretch>
            <a:fillRect/>
          </a:stretch>
        </p:blipFill>
        <p:spPr>
          <a:xfrm>
            <a:off x="1358568" y="1040402"/>
            <a:ext cx="6627304" cy="3377376"/>
          </a:xfrm>
          <a:prstGeom prst="rect">
            <a:avLst/>
          </a:prstGeom>
        </p:spPr>
      </p:pic>
      <p:sp>
        <p:nvSpPr>
          <p:cNvPr id="11" name="Google Shape;100;p20">
            <a:extLst>
              <a:ext uri="{FF2B5EF4-FFF2-40B4-BE49-F238E27FC236}">
                <a16:creationId xmlns:a16="http://schemas.microsoft.com/office/drawing/2014/main" id="{E344BD44-29BE-E9EE-3A30-542533B44A3B}"/>
              </a:ext>
            </a:extLst>
          </p:cNvPr>
          <p:cNvSpPr txBox="1">
            <a:spLocks/>
          </p:cNvSpPr>
          <p:nvPr/>
        </p:nvSpPr>
        <p:spPr>
          <a:xfrm>
            <a:off x="1358568" y="4417778"/>
            <a:ext cx="6426863" cy="575288"/>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s-ES_tradnl" kern="1200" dirty="0">
                <a:solidFill>
                  <a:srgbClr val="304B72"/>
                </a:solidFill>
                <a:latin typeface="Avenir Book" panose="02000503020000020003" pitchFamily="2" charset="0"/>
                <a:ea typeface="+mn-ea"/>
                <a:cs typeface="+mn-cs"/>
              </a:rPr>
              <a:t>¿Representa la realidad ?  </a:t>
            </a:r>
          </a:p>
        </p:txBody>
      </p:sp>
    </p:spTree>
    <p:extLst>
      <p:ext uri="{BB962C8B-B14F-4D97-AF65-F5344CB8AC3E}">
        <p14:creationId xmlns:p14="http://schemas.microsoft.com/office/powerpoint/2010/main" val="3923878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0;p20">
            <a:extLst>
              <a:ext uri="{FF2B5EF4-FFF2-40B4-BE49-F238E27FC236}">
                <a16:creationId xmlns:a16="http://schemas.microsoft.com/office/drawing/2014/main" id="{5D625BE1-438C-FB64-885C-A27A150C9742}"/>
              </a:ext>
            </a:extLst>
          </p:cNvPr>
          <p:cNvSpPr txBox="1">
            <a:spLocks/>
          </p:cNvSpPr>
          <p:nvPr/>
        </p:nvSpPr>
        <p:spPr>
          <a:xfrm>
            <a:off x="363241" y="362966"/>
            <a:ext cx="8469059" cy="575288"/>
          </a:xfrm>
          <a:prstGeom prst="rect">
            <a:avLst/>
          </a:prstGeom>
          <a:noFill/>
          <a:ln>
            <a:noFill/>
          </a:ln>
        </p:spPr>
        <p:txBody>
          <a:bodyPr spcFirstLastPara="1" wrap="square" lIns="91425" tIns="91425" rIns="91425" bIns="91425" anchor="t" anchorCtr="0">
            <a:normAutofit fontScale="8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r>
              <a:rPr lang="en-US" sz="3600" kern="1200" dirty="0">
                <a:solidFill>
                  <a:srgbClr val="304B72"/>
                </a:solidFill>
                <a:latin typeface="Avenir Book" panose="02000503020000020003" pitchFamily="2" charset="0"/>
                <a:ea typeface="+mn-ea"/>
                <a:cs typeface="+mn-cs"/>
              </a:rPr>
              <a:t>Static Variables – WRF </a:t>
            </a:r>
            <a:endParaRPr lang="es-ES_tradnl" sz="3600" kern="1200" dirty="0">
              <a:solidFill>
                <a:srgbClr val="304B72"/>
              </a:solidFill>
              <a:latin typeface="Avenir Book" panose="02000503020000020003" pitchFamily="2" charset="0"/>
              <a:ea typeface="+mn-ea"/>
              <a:cs typeface="+mn-cs"/>
            </a:endParaRPr>
          </a:p>
        </p:txBody>
      </p:sp>
      <p:cxnSp>
        <p:nvCxnSpPr>
          <p:cNvPr id="6" name="Straight Connector 5">
            <a:extLst>
              <a:ext uri="{FF2B5EF4-FFF2-40B4-BE49-F238E27FC236}">
                <a16:creationId xmlns:a16="http://schemas.microsoft.com/office/drawing/2014/main" id="{D3314DA8-F4F6-DEE9-F0EE-6A4B357EC04C}"/>
              </a:ext>
            </a:extLst>
          </p:cNvPr>
          <p:cNvCxnSpPr>
            <a:cxnSpLocks/>
          </p:cNvCxnSpPr>
          <p:nvPr/>
        </p:nvCxnSpPr>
        <p:spPr>
          <a:xfrm flipH="1">
            <a:off x="414779" y="260817"/>
            <a:ext cx="8417521" cy="0"/>
          </a:xfrm>
          <a:prstGeom prst="line">
            <a:avLst/>
          </a:prstGeom>
          <a:ln w="28575">
            <a:solidFill>
              <a:srgbClr val="304B7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F8DD847-D002-C8A7-BEB4-28761000ACE3}"/>
              </a:ext>
            </a:extLst>
          </p:cNvPr>
          <p:cNvPicPr>
            <a:picLocks noChangeAspect="1"/>
          </p:cNvPicPr>
          <p:nvPr/>
        </p:nvPicPr>
        <p:blipFill>
          <a:blip r:embed="rId3"/>
          <a:stretch>
            <a:fillRect/>
          </a:stretch>
        </p:blipFill>
        <p:spPr>
          <a:xfrm>
            <a:off x="727978" y="1148446"/>
            <a:ext cx="3971243" cy="3375846"/>
          </a:xfrm>
          <a:prstGeom prst="rect">
            <a:avLst/>
          </a:prstGeom>
        </p:spPr>
      </p:pic>
      <p:pic>
        <p:nvPicPr>
          <p:cNvPr id="8" name="Picture 7">
            <a:extLst>
              <a:ext uri="{FF2B5EF4-FFF2-40B4-BE49-F238E27FC236}">
                <a16:creationId xmlns:a16="http://schemas.microsoft.com/office/drawing/2014/main" id="{4373F59B-F783-7C49-A251-5F5DFC5DAB24}"/>
              </a:ext>
            </a:extLst>
          </p:cNvPr>
          <p:cNvPicPr>
            <a:picLocks noChangeAspect="1"/>
          </p:cNvPicPr>
          <p:nvPr/>
        </p:nvPicPr>
        <p:blipFill>
          <a:blip r:embed="rId4"/>
          <a:stretch>
            <a:fillRect/>
          </a:stretch>
        </p:blipFill>
        <p:spPr>
          <a:xfrm>
            <a:off x="4969157" y="1148445"/>
            <a:ext cx="3872964" cy="3375837"/>
          </a:xfrm>
          <a:prstGeom prst="rect">
            <a:avLst/>
          </a:prstGeom>
        </p:spPr>
      </p:pic>
    </p:spTree>
    <p:extLst>
      <p:ext uri="{BB962C8B-B14F-4D97-AF65-F5344CB8AC3E}">
        <p14:creationId xmlns:p14="http://schemas.microsoft.com/office/powerpoint/2010/main" val="305255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3314DA8-F4F6-DEE9-F0EE-6A4B357EC04C}"/>
              </a:ext>
            </a:extLst>
          </p:cNvPr>
          <p:cNvCxnSpPr>
            <a:cxnSpLocks/>
          </p:cNvCxnSpPr>
          <p:nvPr/>
        </p:nvCxnSpPr>
        <p:spPr>
          <a:xfrm flipH="1">
            <a:off x="414779" y="260817"/>
            <a:ext cx="8417521" cy="0"/>
          </a:xfrm>
          <a:prstGeom prst="line">
            <a:avLst/>
          </a:prstGeom>
          <a:ln w="28575">
            <a:solidFill>
              <a:srgbClr val="304B72"/>
            </a:solidFill>
          </a:ln>
        </p:spPr>
        <p:style>
          <a:lnRef idx="1">
            <a:schemeClr val="accent1"/>
          </a:lnRef>
          <a:fillRef idx="0">
            <a:schemeClr val="accent1"/>
          </a:fillRef>
          <a:effectRef idx="0">
            <a:schemeClr val="accent1"/>
          </a:effectRef>
          <a:fontRef idx="minor">
            <a:schemeClr val="tx1"/>
          </a:fontRef>
        </p:style>
      </p:cxnSp>
      <p:sp>
        <p:nvSpPr>
          <p:cNvPr id="2" name="Google Shape;100;p20">
            <a:extLst>
              <a:ext uri="{FF2B5EF4-FFF2-40B4-BE49-F238E27FC236}">
                <a16:creationId xmlns:a16="http://schemas.microsoft.com/office/drawing/2014/main" id="{8DA18359-8BC9-2BEC-C0FD-BD45BB1E280F}"/>
              </a:ext>
            </a:extLst>
          </p:cNvPr>
          <p:cNvSpPr txBox="1">
            <a:spLocks/>
          </p:cNvSpPr>
          <p:nvPr/>
        </p:nvSpPr>
        <p:spPr>
          <a:xfrm>
            <a:off x="414779" y="362966"/>
            <a:ext cx="8417521" cy="774072"/>
          </a:xfrm>
          <a:prstGeom prst="rect">
            <a:avLst/>
          </a:prstGeom>
          <a:noFill/>
          <a:ln>
            <a:noFill/>
          </a:ln>
        </p:spPr>
        <p:txBody>
          <a:bodyPr spcFirstLastPara="1" wrap="square" lIns="91425" tIns="91425" rIns="91425" bIns="91425" anchor="t" anchorCtr="0">
            <a:normAutofit fontScale="8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r>
              <a:rPr lang="es-ES_tradnl" kern="1200" dirty="0">
                <a:solidFill>
                  <a:srgbClr val="304B72"/>
                </a:solidFill>
                <a:latin typeface="Avenir Book" panose="02000503020000020003" pitchFamily="2" charset="0"/>
                <a:ea typeface="+mn-ea"/>
                <a:cs typeface="+mn-cs"/>
              </a:rPr>
              <a:t>Análisis y Caracterización del Ambiente Atmosférico Durante Heladas </a:t>
            </a:r>
            <a:r>
              <a:rPr lang="es-ES_tradnl" kern="1200" dirty="0" err="1">
                <a:solidFill>
                  <a:srgbClr val="304B72"/>
                </a:solidFill>
                <a:latin typeface="Avenir Book" panose="02000503020000020003" pitchFamily="2" charset="0"/>
                <a:ea typeface="+mn-ea"/>
                <a:cs typeface="+mn-cs"/>
              </a:rPr>
              <a:t>Radiativas</a:t>
            </a:r>
            <a:r>
              <a:rPr lang="es-ES_tradnl" kern="1200" dirty="0">
                <a:solidFill>
                  <a:srgbClr val="304B72"/>
                </a:solidFill>
                <a:latin typeface="Avenir Book" panose="02000503020000020003" pitchFamily="2" charset="0"/>
                <a:ea typeface="+mn-ea"/>
                <a:cs typeface="+mn-cs"/>
              </a:rPr>
              <a:t> en Colombia</a:t>
            </a:r>
          </a:p>
        </p:txBody>
      </p:sp>
      <p:pic>
        <p:nvPicPr>
          <p:cNvPr id="4" name="Picture 3">
            <a:extLst>
              <a:ext uri="{FF2B5EF4-FFF2-40B4-BE49-F238E27FC236}">
                <a16:creationId xmlns:a16="http://schemas.microsoft.com/office/drawing/2014/main" id="{FA920420-9085-984B-A2A4-D5D0C861D37C}"/>
              </a:ext>
            </a:extLst>
          </p:cNvPr>
          <p:cNvPicPr>
            <a:picLocks noChangeAspect="1"/>
          </p:cNvPicPr>
          <p:nvPr/>
        </p:nvPicPr>
        <p:blipFill>
          <a:blip r:embed="rId3"/>
          <a:stretch>
            <a:fillRect/>
          </a:stretch>
        </p:blipFill>
        <p:spPr>
          <a:xfrm>
            <a:off x="1067462" y="1239186"/>
            <a:ext cx="7225749" cy="3349077"/>
          </a:xfrm>
          <a:prstGeom prst="rect">
            <a:avLst/>
          </a:prstGeom>
        </p:spPr>
      </p:pic>
    </p:spTree>
    <p:extLst>
      <p:ext uri="{BB962C8B-B14F-4D97-AF65-F5344CB8AC3E}">
        <p14:creationId xmlns:p14="http://schemas.microsoft.com/office/powerpoint/2010/main" val="282363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3314DA8-F4F6-DEE9-F0EE-6A4B357EC04C}"/>
              </a:ext>
            </a:extLst>
          </p:cNvPr>
          <p:cNvCxnSpPr>
            <a:cxnSpLocks/>
          </p:cNvCxnSpPr>
          <p:nvPr/>
        </p:nvCxnSpPr>
        <p:spPr>
          <a:xfrm flipH="1">
            <a:off x="414779" y="260817"/>
            <a:ext cx="8417521" cy="0"/>
          </a:xfrm>
          <a:prstGeom prst="line">
            <a:avLst/>
          </a:prstGeom>
          <a:ln w="28575">
            <a:solidFill>
              <a:srgbClr val="304B72"/>
            </a:solidFill>
          </a:ln>
        </p:spPr>
        <p:style>
          <a:lnRef idx="1">
            <a:schemeClr val="accent1"/>
          </a:lnRef>
          <a:fillRef idx="0">
            <a:schemeClr val="accent1"/>
          </a:fillRef>
          <a:effectRef idx="0">
            <a:schemeClr val="accent1"/>
          </a:effectRef>
          <a:fontRef idx="minor">
            <a:schemeClr val="tx1"/>
          </a:fontRef>
        </p:style>
      </p:cxnSp>
      <p:sp>
        <p:nvSpPr>
          <p:cNvPr id="2" name="Google Shape;100;p20">
            <a:extLst>
              <a:ext uri="{FF2B5EF4-FFF2-40B4-BE49-F238E27FC236}">
                <a16:creationId xmlns:a16="http://schemas.microsoft.com/office/drawing/2014/main" id="{8DA18359-8BC9-2BEC-C0FD-BD45BB1E280F}"/>
              </a:ext>
            </a:extLst>
          </p:cNvPr>
          <p:cNvSpPr txBox="1">
            <a:spLocks/>
          </p:cNvSpPr>
          <p:nvPr/>
        </p:nvSpPr>
        <p:spPr>
          <a:xfrm>
            <a:off x="414779" y="362966"/>
            <a:ext cx="8417521" cy="774072"/>
          </a:xfrm>
          <a:prstGeom prst="rect">
            <a:avLst/>
          </a:prstGeom>
          <a:noFill/>
          <a:ln>
            <a:noFill/>
          </a:ln>
        </p:spPr>
        <p:txBody>
          <a:bodyPr spcFirstLastPara="1" wrap="square" lIns="91425" tIns="91425" rIns="91425" bIns="91425" anchor="t" anchorCtr="0">
            <a:normAutofit fontScale="8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r>
              <a:rPr lang="es-ES_tradnl" kern="1200" dirty="0">
                <a:solidFill>
                  <a:srgbClr val="304B72"/>
                </a:solidFill>
                <a:latin typeface="Avenir Book" panose="02000503020000020003" pitchFamily="2" charset="0"/>
                <a:ea typeface="+mn-ea"/>
                <a:cs typeface="+mn-cs"/>
              </a:rPr>
              <a:t>Análisis y Caracterización del Ambiente Atmosférico Durante Heladas </a:t>
            </a:r>
            <a:r>
              <a:rPr lang="es-ES_tradnl" kern="1200" dirty="0" err="1">
                <a:solidFill>
                  <a:srgbClr val="304B72"/>
                </a:solidFill>
                <a:latin typeface="Avenir Book" panose="02000503020000020003" pitchFamily="2" charset="0"/>
                <a:ea typeface="+mn-ea"/>
                <a:cs typeface="+mn-cs"/>
              </a:rPr>
              <a:t>Radiativas</a:t>
            </a:r>
            <a:r>
              <a:rPr lang="es-ES_tradnl" kern="1200" dirty="0">
                <a:solidFill>
                  <a:srgbClr val="304B72"/>
                </a:solidFill>
                <a:latin typeface="Avenir Book" panose="02000503020000020003" pitchFamily="2" charset="0"/>
                <a:ea typeface="+mn-ea"/>
                <a:cs typeface="+mn-cs"/>
              </a:rPr>
              <a:t> en Colombia</a:t>
            </a:r>
          </a:p>
        </p:txBody>
      </p:sp>
      <p:sp>
        <p:nvSpPr>
          <p:cNvPr id="5" name="TextBox 4">
            <a:extLst>
              <a:ext uri="{FF2B5EF4-FFF2-40B4-BE49-F238E27FC236}">
                <a16:creationId xmlns:a16="http://schemas.microsoft.com/office/drawing/2014/main" id="{B0BEDCB9-6B54-2824-DA78-5A4DF8986EDA}"/>
              </a:ext>
            </a:extLst>
          </p:cNvPr>
          <p:cNvSpPr txBox="1"/>
          <p:nvPr/>
        </p:nvSpPr>
        <p:spPr>
          <a:xfrm>
            <a:off x="412258" y="3873543"/>
            <a:ext cx="8417521" cy="830997"/>
          </a:xfrm>
          <a:prstGeom prst="rect">
            <a:avLst/>
          </a:prstGeom>
          <a:noFill/>
        </p:spPr>
        <p:txBody>
          <a:bodyPr wrap="square">
            <a:spAutoFit/>
          </a:bodyPr>
          <a:lstStyle/>
          <a:p>
            <a:pPr algn="r"/>
            <a:r>
              <a:rPr lang="es-ES_tradnl" sz="1200" dirty="0"/>
              <a:t>A través de la helada revisada que pudo ser simulada en WRF, se observa que el modelo tiene dificultades para representar enfriamientos o calentamientos muy abruptos de la temperatura del aire, con lo cual, en orden de mejorar la representación de este tipo de fenómenos meteorológicos, se debe revisar el origen de esta dificultad y entender si esta se debe a factores de resolución, de la física del modelo o de los datos con los cuales este es alimentado.</a:t>
            </a:r>
          </a:p>
        </p:txBody>
      </p:sp>
      <p:pic>
        <p:nvPicPr>
          <p:cNvPr id="7" name="Picture 6">
            <a:extLst>
              <a:ext uri="{FF2B5EF4-FFF2-40B4-BE49-F238E27FC236}">
                <a16:creationId xmlns:a16="http://schemas.microsoft.com/office/drawing/2014/main" id="{AE2E4C70-3716-C377-B266-F8F20BCB4F58}"/>
              </a:ext>
            </a:extLst>
          </p:cNvPr>
          <p:cNvPicPr>
            <a:picLocks noChangeAspect="1"/>
          </p:cNvPicPr>
          <p:nvPr/>
        </p:nvPicPr>
        <p:blipFill>
          <a:blip r:embed="rId3"/>
          <a:stretch>
            <a:fillRect/>
          </a:stretch>
        </p:blipFill>
        <p:spPr>
          <a:xfrm>
            <a:off x="111318" y="1581833"/>
            <a:ext cx="4206240" cy="1979834"/>
          </a:xfrm>
          <a:prstGeom prst="rect">
            <a:avLst/>
          </a:prstGeom>
        </p:spPr>
      </p:pic>
      <p:pic>
        <p:nvPicPr>
          <p:cNvPr id="8" name="Picture 7">
            <a:extLst>
              <a:ext uri="{FF2B5EF4-FFF2-40B4-BE49-F238E27FC236}">
                <a16:creationId xmlns:a16="http://schemas.microsoft.com/office/drawing/2014/main" id="{0F54F586-6EC3-C88D-0CC5-CA887EB295AC}"/>
              </a:ext>
            </a:extLst>
          </p:cNvPr>
          <p:cNvPicPr>
            <a:picLocks noChangeAspect="1"/>
          </p:cNvPicPr>
          <p:nvPr/>
        </p:nvPicPr>
        <p:blipFill>
          <a:blip r:embed="rId4"/>
          <a:stretch>
            <a:fillRect/>
          </a:stretch>
        </p:blipFill>
        <p:spPr>
          <a:xfrm>
            <a:off x="4572000" y="1550306"/>
            <a:ext cx="4206241" cy="2011361"/>
          </a:xfrm>
          <a:prstGeom prst="rect">
            <a:avLst/>
          </a:prstGeom>
        </p:spPr>
      </p:pic>
    </p:spTree>
    <p:extLst>
      <p:ext uri="{BB962C8B-B14F-4D97-AF65-F5344CB8AC3E}">
        <p14:creationId xmlns:p14="http://schemas.microsoft.com/office/powerpoint/2010/main" val="426265920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41733</TotalTime>
  <Words>2280</Words>
  <Application>Microsoft Macintosh PowerPoint</Application>
  <PresentationFormat>On-screen Show (16:9)</PresentationFormat>
  <Paragraphs>202</Paragraphs>
  <Slides>29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Avenir Book</vt:lpstr>
      <vt:lpstr>Verdana</vt:lpstr>
      <vt:lpstr>Simple Light</vt:lpstr>
      <vt:lpstr>PowerPoint Presentation</vt:lpstr>
      <vt:lpstr>PowerPoint Presentation</vt:lpstr>
      <vt:lpstr>Flujo de las componentes del modelo WRF</vt:lpstr>
      <vt:lpstr>PowerPoint Presentation</vt:lpstr>
      <vt:lpstr>Exploración GEOG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mauricio zapata henao</cp:lastModifiedBy>
  <cp:revision>27</cp:revision>
  <dcterms:modified xsi:type="dcterms:W3CDTF">2023-12-13T17:13:15Z</dcterms:modified>
</cp:coreProperties>
</file>