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303" r:id="rId2"/>
    <p:sldId id="265" r:id="rId3"/>
    <p:sldId id="266" r:id="rId4"/>
    <p:sldId id="305" r:id="rId5"/>
    <p:sldId id="267" r:id="rId6"/>
    <p:sldId id="268" r:id="rId7"/>
    <p:sldId id="271" r:id="rId8"/>
    <p:sldId id="272" r:id="rId9"/>
    <p:sldId id="273" r:id="rId10"/>
    <p:sldId id="274" r:id="rId11"/>
    <p:sldId id="275" r:id="rId12"/>
    <p:sldId id="360" r:id="rId13"/>
    <p:sldId id="276" r:id="rId14"/>
    <p:sldId id="277" r:id="rId15"/>
    <p:sldId id="361" r:id="rId16"/>
    <p:sldId id="26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C4306-4149-49C0-B8F0-9C3541DF9ED3}">
  <a:tblStyle styleId="{1C3C4306-4149-49C0-B8F0-9C3541DF9E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93"/>
    <p:restoredTop sz="94471"/>
  </p:normalViewPr>
  <p:slideViewPr>
    <p:cSldViewPr snapToGrid="0">
      <p:cViewPr varScale="1">
        <p:scale>
          <a:sx n="135" d="100"/>
          <a:sy n="135" d="100"/>
        </p:scale>
        <p:origin x="36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d4db5894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d4db5894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bf6d749e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bf6d749e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93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bf6d749e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bf6d749e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bf6d749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bf6d749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bf6d749e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5bf6d749e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597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31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5d4db589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5d4db589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bf7bce8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bf7bce8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bf7bce8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bf7bce8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bf7bce8f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5bf7bce8f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bf7bce8ff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bf7bce8ff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5bf7bce8f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5bf7bce8f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bf7bce8f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bf7bce8f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bf6d749e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bf6d749e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149D5-057F-2366-8CFF-0C0F180E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3B3E7-F9E5-CA5A-E3A6-5044F6038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CE9A7-C7BF-86E6-1804-EEFFEAB5E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E0DF-6C67-2944-9F9D-8E3E9843D6AB}" type="datetime1">
              <a:rPr lang="en-US" smtClean="0"/>
              <a:t>11/21/23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BE11E-C3A5-728F-B1C8-712870DB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DABD8-EB0E-0E86-7C93-E5D64629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88B5D-F48B-BA4A-8ED1-BF6CCD748ECA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8191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GNU/Linux#cite_note-10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s://es.wikipedia.org/wiki/Distribuci%C3%B3n_Linux" TargetMode="External"/><Relationship Id="rId12" Type="http://schemas.openxmlformats.org/officeDocument/2006/relationships/hyperlink" Target="https://es.wikipedia.org/wiki/SUSE_Linu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es.wikipedia.org/wiki/Red_Hat_Enterprise_Linux" TargetMode="External"/><Relationship Id="rId5" Type="http://schemas.openxmlformats.org/officeDocument/2006/relationships/image" Target="../media/image9.png"/><Relationship Id="rId10" Type="http://schemas.openxmlformats.org/officeDocument/2006/relationships/hyperlink" Target="https://es.wikipedia.org/wiki/Ubuntu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s://es.wikipedia.org/wiki/Debian_GNU/Linu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rf-mode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wrf-model/WPS/releases/tag/v4.1" TargetMode="External"/><Relationship Id="rId5" Type="http://schemas.openxmlformats.org/officeDocument/2006/relationships/hyperlink" Target="https://github.com/wrf-model/WRF/releases/tag/v4.1.5" TargetMode="External"/><Relationship Id="rId4" Type="http://schemas.openxmlformats.org/officeDocument/2006/relationships/hyperlink" Target="https://www2.mmm.ucar.edu/wrf/users/download/get_sourc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DC96-18D7-45AB-A2B0-92172F35A26D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64F33-96A4-FE42-F610-5F9D3507DC74}"/>
              </a:ext>
            </a:extLst>
          </p:cNvPr>
          <p:cNvSpPr txBox="1"/>
          <p:nvPr/>
        </p:nvSpPr>
        <p:spPr>
          <a:xfrm>
            <a:off x="452904" y="1786920"/>
            <a:ext cx="82381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4800" dirty="0">
                <a:solidFill>
                  <a:srgbClr val="304B72"/>
                </a:solidFill>
                <a:latin typeface="Avenir Book" panose="02000503020000020003" pitchFamily="2" charset="0"/>
              </a:rPr>
              <a:t>Descarga y Compilación</a:t>
            </a:r>
          </a:p>
          <a:p>
            <a:pPr algn="ctr"/>
            <a:r>
              <a:rPr lang="es-ES_tradnl" sz="4800" dirty="0">
                <a:solidFill>
                  <a:srgbClr val="304B72"/>
                </a:solidFill>
                <a:latin typeface="Avenir Book" panose="02000503020000020003" pitchFamily="2" charset="0"/>
              </a:rPr>
              <a:t>WRF y WPS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1B8AC7-E002-A04E-8C00-C8C1AE913E95}"/>
              </a:ext>
            </a:extLst>
          </p:cNvPr>
          <p:cNvCxnSpPr>
            <a:cxnSpLocks/>
          </p:cNvCxnSpPr>
          <p:nvPr/>
        </p:nvCxnSpPr>
        <p:spPr>
          <a:xfrm flipH="1">
            <a:off x="390801" y="3597907"/>
            <a:ext cx="8528023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092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7074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Jasper - Versión 1.900.1 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1"/>
          </p:nvPr>
        </p:nvSpPr>
        <p:spPr>
          <a:xfrm>
            <a:off x="274175" y="1064671"/>
            <a:ext cx="8520600" cy="19666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/home/mzapata/wrf/workshop/ejemplo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tar xzvf jasper-1.900.1.tar.gz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cd jasper-1.900.1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./configure --prefix=$DIR/grib2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ake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 install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..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5982900" y="2329124"/>
            <a:ext cx="3161100" cy="23693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400" b="1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$DIR/grib2/bin</a:t>
            </a:r>
            <a:endParaRPr sz="1400" b="1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imgcmp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imginfo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jasper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400" b="1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$DIR/grib2/include</a:t>
            </a:r>
            <a:endParaRPr sz="1400" b="1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cp jasper/* .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400" b="1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$DIR/grib2/lib</a:t>
            </a:r>
            <a:endParaRPr sz="1400" b="1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libjasper.a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libjasper.la 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175" y="3031298"/>
            <a:ext cx="5669215" cy="181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93E42AE-476C-02E0-0DFF-67DA81B7EAC6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3B218B5-85C4-4C11-0479-D0D496ED70BB}"/>
              </a:ext>
            </a:extLst>
          </p:cNvPr>
          <p:cNvSpPr txBox="1"/>
          <p:nvPr/>
        </p:nvSpPr>
        <p:spPr>
          <a:xfrm>
            <a:off x="2823328" y="94050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O" dirty="0"/>
              <a:t>https://www.ece.uvic.ca/~frodo/jasper/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752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Compile WRF (30 min aprox)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87" name="Google Shape;187;p32"/>
          <p:cNvSpPr txBox="1">
            <a:spLocks noGrp="1"/>
          </p:cNvSpPr>
          <p:nvPr>
            <p:ph type="body" idx="1"/>
          </p:nvPr>
        </p:nvSpPr>
        <p:spPr>
          <a:xfrm>
            <a:off x="76200" y="1374525"/>
            <a:ext cx="4985994" cy="3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/home/mzapata/wrf/workshop/ejemplo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export PATH=/home/mzapata/wrf/libs/netcdf/bin/:$PATH</a:t>
            </a:r>
            <a:endParaRPr sz="1300" dirty="0">
              <a:solidFill>
                <a:srgbClr val="FF0000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  <a:p>
            <a:pPr marL="0" lv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export PATH=/home/mzapata/wrf/libs/mpich/bin/:$PATH</a:t>
            </a: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1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cp src/WRF-4.1.5.tar.gz .</a:t>
            </a:r>
          </a:p>
          <a:p>
            <a:pPr mar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tar xzvf WRF-4.1.5.tar.gz</a:t>
            </a:r>
          </a:p>
          <a:p>
            <a:pPr mar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cd WRF-4.1.5</a:t>
            </a:r>
          </a:p>
          <a:p>
            <a:pPr mar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./configure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  <a:p>
            <a:pPr mar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34 dmpar - gfortran/gcc 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  <a:p>
            <a:pPr mar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1 Compile for nesting 1 = basic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  <a:p>
            <a:pPr mar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./compile em_real &gt;&amp; log.compile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  <a:p>
            <a:pPr marL="0" indent="0">
              <a:lnSpc>
                <a:spcPct val="125000"/>
              </a:lnSpc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ls main/*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323" y="1038997"/>
            <a:ext cx="4053525" cy="190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6161" y="3073473"/>
            <a:ext cx="4060766" cy="2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23076" y="3489020"/>
            <a:ext cx="4073851" cy="518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981506A-A358-AE4B-F6C4-B0EEEA257903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357DC64-54BF-29CC-3468-876CCA1971AC}"/>
              </a:ext>
            </a:extLst>
          </p:cNvPr>
          <p:cNvSpPr txBox="1"/>
          <p:nvPr/>
        </p:nvSpPr>
        <p:spPr>
          <a:xfrm>
            <a:off x="283197" y="97808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O" dirty="0"/>
              <a:t>https://github.com/wrf-model/WRF/releases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91B1F-079F-51C8-AC70-2D8E0DCDEE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197" y="4332825"/>
            <a:ext cx="4057442" cy="637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69255-3732-5020-11EB-0FF07395F408}"/>
              </a:ext>
            </a:extLst>
          </p:cNvPr>
          <p:cNvSpPr txBox="1"/>
          <p:nvPr/>
        </p:nvSpPr>
        <p:spPr>
          <a:xfrm>
            <a:off x="4855197" y="4066282"/>
            <a:ext cx="41417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Los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sistemas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operativos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GNU/Linux se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encuentran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normalmente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forma de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compendios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conocidos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como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distribuciones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o </a:t>
            </a:r>
            <a:r>
              <a:rPr lang="en-US" sz="1200" b="0" i="1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Distribución Linux"/>
              </a:rPr>
              <a:t>distros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200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/>
              </a:rPr>
              <a:t>10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​ Entre las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más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populares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2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encuentran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 tooltip="Debian GNU/Linux"/>
              </a:rPr>
              <a:t>Debian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 tooltip="Ubuntu"/>
              </a:rPr>
              <a:t>Ubuntu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2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1" tooltip="Red Hat Enterprise Linux"/>
              </a:rPr>
              <a:t>Red Hat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y </a:t>
            </a:r>
            <a:r>
              <a:rPr lang="en-US" sz="1200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 tooltip="SUSE Linux"/>
              </a:rPr>
              <a:t>SUSE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en-CO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7521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Download WRF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981506A-A358-AE4B-F6C4-B0EEEA257903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8DBCB2E-18FF-1B69-B60D-C3EA3C0B8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97203"/>
            <a:ext cx="7772400" cy="34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33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771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Opciones de compilación del modelo WRF</a:t>
            </a:r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1"/>
          </p:nvPr>
        </p:nvSpPr>
        <p:spPr>
          <a:xfrm>
            <a:off x="453000" y="1400263"/>
            <a:ext cx="4119000" cy="3118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em_real (3d real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em_quarter_ss (3d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em_b_wave (3d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em_les (3d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em_heldsuarez (3d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em_tropical_cyclone (3d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em_hill2d_x (2d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em_squall2d_x (2d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em_squall2d_y (2d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em_grav2d_x (2d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em_seabreeze2d_x (2d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em_scm_xy (1d ideal case)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3C37EA1-A38C-8758-304D-C30EEDA94593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Compile WPS (30 min aprox)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202" name="Google Shape;202;p34"/>
          <p:cNvSpPr txBox="1">
            <a:spLocks noGrp="1"/>
          </p:cNvSpPr>
          <p:nvPr>
            <p:ph type="body" idx="1"/>
          </p:nvPr>
        </p:nvSpPr>
        <p:spPr>
          <a:xfrm>
            <a:off x="168425" y="1039353"/>
            <a:ext cx="728630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/home/mzapata/wrf/workshop/ejemplo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cp src/WPS-4.1.tar.gz 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tar xzvf WPS-4.1.tar.gz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export JASPERINC=/home/mzapata/wrf/workshop/ejemplo/libs/grib2/include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export JASPERLIB=/home/mzapata/wrf/workshop/ejemplo/libs/grib2/lib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export WRF_DIR=/home/mzapata/wrf/workshop/ejemplo/WRF-4.1.5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./configure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3 gfortran dmpar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./compile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ls *.exe</a:t>
            </a:r>
            <a:endParaRPr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5582" y="2261084"/>
            <a:ext cx="2063125" cy="262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425" y="3809809"/>
            <a:ext cx="6562313" cy="588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EC4E50-746B-66E6-BF56-1DB0B70C58EA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311700" y="445026"/>
            <a:ext cx="8520600" cy="7074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r">
              <a:buClr>
                <a:schemeClr val="dk1"/>
              </a:buClr>
              <a:buSzPct val="39285"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MOSIT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EC4E50-746B-66E6-BF56-1DB0B70C58EA}"/>
              </a:ext>
            </a:extLst>
          </p:cNvPr>
          <p:cNvCxnSpPr>
            <a:cxnSpLocks/>
          </p:cNvCxnSpPr>
          <p:nvPr/>
        </p:nvCxnSpPr>
        <p:spPr>
          <a:xfrm flipH="1">
            <a:off x="414780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D3E098A-7622-287F-ABFF-5FE31DACC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152476"/>
            <a:ext cx="5829300" cy="36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16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354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NetCDF - Versión 4.7.2 y 4.5.2 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927400"/>
            <a:ext cx="8520600" cy="4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/home/mzapata/wrf/workshop/ejemplo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src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xzvf netcdf-4.7.2.tar.gz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netcdf-4.7.2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./configure --prefix=$DIR/netcdf --disable-dap --disable-netcdf-4 --disable-shared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 install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PATH=$DIR/netcdf/bin:$PATH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NETCDF=$DIR/netcdf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..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LIBS="-lnetcdf -lz"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xzvf netcdf-fortran-4.5.2.tar.gz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netcdf-fortran-4.5.2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./configure --prefix=$DIR/netcdf --disable-dap --disable-netcdf-4 --disable-shared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 install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..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Mostrar que la librería quedo bien instalada en el directorio $DIR/netcdf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75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537751"/>
            <a:ext cx="8520600" cy="6443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r"/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Descarga del modelo WRF 4.1.5 - WPS 4.1 y GEOG 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12" name="Google Shape;112;p22"/>
          <p:cNvSpPr txBox="1"/>
          <p:nvPr/>
        </p:nvSpPr>
        <p:spPr>
          <a:xfrm>
            <a:off x="2042970" y="4155174"/>
            <a:ext cx="64350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300" u="sng" dirty="0">
                <a:solidFill>
                  <a:schemeClr val="hlink"/>
                </a:solidFill>
                <a:hlinkClick r:id="rId3"/>
              </a:rPr>
              <a:t>https://github.com/wrf-model/</a:t>
            </a:r>
            <a:endParaRPr sz="900" dirty="0"/>
          </a:p>
        </p:txBody>
      </p:sp>
      <p:sp>
        <p:nvSpPr>
          <p:cNvPr id="113" name="Google Shape;113;p22"/>
          <p:cNvSpPr txBox="1"/>
          <p:nvPr/>
        </p:nvSpPr>
        <p:spPr>
          <a:xfrm>
            <a:off x="5465400" y="3769499"/>
            <a:ext cx="33669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 b="1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Link de descarga:</a:t>
            </a:r>
            <a:endParaRPr sz="1900" b="1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</p:txBody>
      </p:sp>
      <p:sp>
        <p:nvSpPr>
          <p:cNvPr id="114" name="Google Shape;114;p22"/>
          <p:cNvSpPr txBox="1"/>
          <p:nvPr/>
        </p:nvSpPr>
        <p:spPr>
          <a:xfrm>
            <a:off x="311700" y="1837151"/>
            <a:ext cx="7806900" cy="175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●"/>
            </a:pP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GEOG_WPS </a:t>
            </a:r>
            <a:endParaRPr sz="1900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s" sz="1500" u="sng" dirty="0">
                <a:solidFill>
                  <a:schemeClr val="hlink"/>
                </a:solidFill>
                <a:hlinkClick r:id="rId4"/>
              </a:rPr>
              <a:t>https://www2.mmm.ucar.edu/wrf/users/download/get_source.html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●"/>
            </a:pP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WRF</a:t>
            </a:r>
            <a:r>
              <a:rPr lang="es" sz="1500" dirty="0">
                <a:solidFill>
                  <a:schemeClr val="dk1"/>
                </a:solidFill>
              </a:rPr>
              <a:t>  </a:t>
            </a:r>
            <a:endParaRPr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s" sz="1500" u="sng" dirty="0">
                <a:solidFill>
                  <a:schemeClr val="hlink"/>
                </a:solidFill>
                <a:hlinkClick r:id="rId5"/>
              </a:rPr>
              <a:t>https://github.com/wrf-model/WRF/releases/tag/v4.1.5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WPS</a:t>
            </a:r>
            <a:endParaRPr sz="1900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s" sz="1500" u="sng" dirty="0">
                <a:solidFill>
                  <a:schemeClr val="hlink"/>
                </a:solidFill>
                <a:hlinkClick r:id="rId6"/>
              </a:rPr>
              <a:t>https://github.com/wrf-model/WPS/releases/tag/v4.1</a:t>
            </a:r>
            <a:endParaRPr sz="1500" dirty="0">
              <a:solidFill>
                <a:schemeClr val="dk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F47425B-41EA-BE93-22E4-CFCA27E1E02F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414779" y="467403"/>
            <a:ext cx="8520600" cy="8220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Compilación WRF 4.1.5 - WPS 4.1 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345362" y="1216339"/>
            <a:ext cx="8417521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>
              <a:buClr>
                <a:schemeClr val="dk1"/>
              </a:buClr>
              <a:buSzPts val="1500"/>
              <a:buFont typeface="Courier New"/>
              <a:buChar char="●"/>
            </a:pP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Compiladores </a:t>
            </a:r>
            <a:endParaRPr sz="1900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  <a:p>
            <a:pPr marL="914400" lvl="1" indent="-323850">
              <a:buClr>
                <a:schemeClr val="dk1"/>
              </a:buClr>
              <a:buSzPts val="1500"/>
              <a:buChar char="○"/>
            </a:pP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gcc / gfortran</a:t>
            </a:r>
            <a:endParaRPr sz="1900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●"/>
            </a:pP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Librerías  </a:t>
            </a:r>
            <a:endParaRPr sz="1900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s" sz="1900" b="1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NetCDF</a:t>
            </a: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: Es la unica librerias que siempre es necesaria, todos los componentes del modelo WRF la utilizan para leer o escribir archivos (Version &gt; 3.61, para 4.0 HDF5 es necesaria).</a:t>
            </a:r>
            <a:endParaRPr sz="1900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s-ES_tradnl" sz="1900" b="1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MPI</a:t>
            </a:r>
            <a:r>
              <a:rPr lang="es-ES_tradnl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: Librería para la paralelización de procesos, se requiere que este previamente instalada para la compilación WRF</a:t>
            </a: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.  </a:t>
            </a:r>
            <a:endParaRPr sz="1900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zlib</a:t>
            </a:r>
            <a:endParaRPr sz="1900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libpng</a:t>
            </a:r>
            <a:endParaRPr sz="1900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s" sz="1900" dirty="0">
                <a:solidFill>
                  <a:schemeClr val="dk1"/>
                </a:solidFill>
                <a:highlight>
                  <a:schemeClr val="lt1"/>
                </a:highlight>
                <a:latin typeface="Avenir Book" panose="02000503020000020003" pitchFamily="2" charset="0"/>
                <a:cs typeface="Courier New"/>
              </a:rPr>
              <a:t>jasper</a:t>
            </a:r>
            <a:endParaRPr sz="1900" dirty="0">
              <a:solidFill>
                <a:schemeClr val="dk1"/>
              </a:solidFill>
              <a:highlight>
                <a:schemeClr val="lt1"/>
              </a:highlight>
              <a:latin typeface="Avenir Book" panose="02000503020000020003" pitchFamily="2" charset="0"/>
              <a:cs typeface="Courier New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endParaRPr sz="1500" dirty="0">
              <a:solidFill>
                <a:schemeClr val="dk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9C542B6-976B-036C-E837-CBB9F59E6C6A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56D05D5-9A5C-1463-60E6-D02B686A851F}"/>
              </a:ext>
            </a:extLst>
          </p:cNvPr>
          <p:cNvSpPr/>
          <p:nvPr/>
        </p:nvSpPr>
        <p:spPr>
          <a:xfrm>
            <a:off x="1272619" y="3582186"/>
            <a:ext cx="848412" cy="961534"/>
          </a:xfrm>
          <a:prstGeom prst="rect">
            <a:avLst/>
          </a:prstGeom>
          <a:solidFill>
            <a:srgbClr val="FF0000">
              <a:alpha val="10296"/>
            </a:srgbClr>
          </a:solidFill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907A89-A344-3F50-BE8A-3EFDDA7350E9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 flipV="1">
            <a:off x="2121031" y="4051469"/>
            <a:ext cx="1268018" cy="1148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D6FD53C-AAE3-5451-06D5-118D6C42AC50}"/>
              </a:ext>
            </a:extLst>
          </p:cNvPr>
          <p:cNvSpPr txBox="1"/>
          <p:nvPr/>
        </p:nvSpPr>
        <p:spPr>
          <a:xfrm>
            <a:off x="3389049" y="3728303"/>
            <a:ext cx="3926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dirty="0">
                <a:solidFill>
                  <a:srgbClr val="FF0000"/>
                </a:solidFill>
                <a:latin typeface="Avenir Book" panose="02000503020000020003" pitchFamily="2" charset="0"/>
              </a:rPr>
              <a:t>Leer datos meteorológicos en formato GRIB2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C1E2FD-4B4A-08CB-ED20-95EECF4F7D36}"/>
              </a:ext>
            </a:extLst>
          </p:cNvPr>
          <p:cNvSpPr txBox="1"/>
          <p:nvPr/>
        </p:nvSpPr>
        <p:spPr>
          <a:xfrm>
            <a:off x="772998" y="1982172"/>
            <a:ext cx="4581426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 err="1">
                <a:solidFill>
                  <a:schemeClr val="dk1"/>
                </a:solidFill>
              </a:rPr>
              <a:t>Comandos</a:t>
            </a:r>
            <a:r>
              <a:rPr lang="en-US" sz="1500" dirty="0">
                <a:solidFill>
                  <a:schemeClr val="dk1"/>
                </a:solidFill>
              </a:rPr>
              <a:t> de UNIX 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dirty="0" err="1">
                <a:solidFill>
                  <a:schemeClr val="dk1"/>
                </a:solidFill>
              </a:rPr>
              <a:t>sh</a:t>
            </a:r>
            <a:endParaRPr lang="en-US"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dirty="0" err="1">
                <a:solidFill>
                  <a:schemeClr val="dk1"/>
                </a:solidFill>
              </a:rPr>
              <a:t>csh</a:t>
            </a:r>
            <a:endParaRPr lang="en-US"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dirty="0" err="1">
                <a:solidFill>
                  <a:schemeClr val="dk1"/>
                </a:solidFill>
              </a:rPr>
              <a:t>perl</a:t>
            </a:r>
            <a:endParaRPr lang="en-US" sz="1500" dirty="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m4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time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tar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dirty="0">
                <a:solidFill>
                  <a:schemeClr val="dk1"/>
                </a:solidFill>
              </a:rPr>
              <a:t>make</a:t>
            </a: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en-US" sz="1500" dirty="0" err="1">
                <a:solidFill>
                  <a:schemeClr val="dk1"/>
                </a:solidFill>
              </a:rPr>
              <a:t>gzip</a:t>
            </a:r>
            <a:endParaRPr lang="en-CO" dirty="0"/>
          </a:p>
        </p:txBody>
      </p:sp>
      <p:sp>
        <p:nvSpPr>
          <p:cNvPr id="5" name="Google Shape;119;p23">
            <a:extLst>
              <a:ext uri="{FF2B5EF4-FFF2-40B4-BE49-F238E27FC236}">
                <a16:creationId xmlns:a16="http://schemas.microsoft.com/office/drawing/2014/main" id="{88F9B6FA-5284-F315-F7D0-5F048AB26F6A}"/>
              </a:ext>
            </a:extLst>
          </p:cNvPr>
          <p:cNvSpPr txBox="1">
            <a:spLocks/>
          </p:cNvSpPr>
          <p:nvPr/>
        </p:nvSpPr>
        <p:spPr>
          <a:xfrm>
            <a:off x="414779" y="467403"/>
            <a:ext cx="8520600" cy="82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s-ES_tradnl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Dependencias</a:t>
            </a:r>
            <a:r>
              <a:rPr lang="en-U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de Linux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8D64C8-16BC-2F6E-E6F2-B803809A2154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D3849A-8B0F-7A34-1142-A801679B515E}"/>
              </a:ext>
            </a:extLst>
          </p:cNvPr>
          <p:cNvSpPr txBox="1"/>
          <p:nvPr/>
        </p:nvSpPr>
        <p:spPr>
          <a:xfrm>
            <a:off x="2281287" y="1481922"/>
            <a:ext cx="4581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/home/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usuario</a:t>
            </a:r>
            <a:r>
              <a:rPr lang="en-US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/.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bashrc</a:t>
            </a:r>
            <a:endParaRPr lang="en-C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453931"/>
            <a:ext cx="8520600" cy="630057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Compiladores - Dependencias</a:t>
            </a:r>
            <a:endParaRPr sz="3100"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89650" y="1472000"/>
            <a:ext cx="2875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which gfortran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/usr/bin/gfortran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which cpp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/usr/bin/cpp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which gcc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/usr/bin/gcc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gcc --version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which perl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/usr/bin/perl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which sh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/usr/bin/sh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which csh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/usr/bin/csh</a:t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450" y="1665113"/>
            <a:ext cx="5597150" cy="2826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0831570-D2E0-3BDF-3DB9-FA7DE4E4B0FD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926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Variables de entorno - export y echo 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33" name="Google Shape;133;p25"/>
          <p:cNvSpPr txBox="1">
            <a:spLocks noGrp="1"/>
          </p:cNvSpPr>
          <p:nvPr>
            <p:ph type="body" idx="1"/>
          </p:nvPr>
        </p:nvSpPr>
        <p:spPr>
          <a:xfrm>
            <a:off x="109075" y="1144675"/>
            <a:ext cx="8520600" cy="3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DIR=/home/</a:t>
            </a:r>
            <a:r>
              <a:rPr lang="en-US" sz="13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mzapata</a:t>
            </a: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US" sz="13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wrf</a:t>
            </a: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/workshop/</a:t>
            </a:r>
            <a:r>
              <a:rPr lang="en-US" sz="13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ejemplo</a:t>
            </a: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/libs</a:t>
            </a:r>
          </a:p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CC=</a:t>
            </a:r>
            <a:r>
              <a:rPr lang="en-US" sz="13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gcc</a:t>
            </a:r>
            <a:endParaRPr lang="en-US"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CXX=g++</a:t>
            </a: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FC=</a:t>
            </a:r>
            <a:r>
              <a:rPr lang="en-US" sz="13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gfortran</a:t>
            </a:r>
            <a:endParaRPr lang="en-US"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FCFLAGS=-m64</a:t>
            </a: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F77=</a:t>
            </a:r>
            <a:r>
              <a:rPr lang="en-US" sz="13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gfortran</a:t>
            </a:r>
            <a:endParaRPr lang="en-US"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FFLAGS=-m64</a:t>
            </a: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JASPERLIB=$DIR/grib2/lib</a:t>
            </a: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JASPERINC=$DIR/grib2/include</a:t>
            </a: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LDFLAGS=-L$DIR/grib2/lib</a:t>
            </a: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CPPFLAGS=-I$DIR/grib2/include</a:t>
            </a:r>
          </a:p>
          <a:p>
            <a:pPr marL="152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152400" indent="0">
              <a:lnSpc>
                <a:spcPct val="125000"/>
              </a:lnSpc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export nombre_variable=valor_variable</a:t>
            </a:r>
            <a:endParaRPr sz="1300" dirty="0">
              <a:solidFill>
                <a:srgbClr val="FF0000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  <a:p>
            <a:pPr marL="152400" indent="0">
              <a:lnSpc>
                <a:spcPct val="125000"/>
              </a:lnSpc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setenv nombre_variable valor_variable</a:t>
            </a:r>
            <a:endParaRPr sz="1300" dirty="0">
              <a:solidFill>
                <a:srgbClr val="FF0000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  <a:p>
            <a:pPr marL="152400" indent="0">
              <a:lnSpc>
                <a:spcPct val="125000"/>
              </a:lnSpc>
              <a:buClr>
                <a:schemeClr val="dk1"/>
              </a:buClr>
              <a:buSzPts val="1200"/>
              <a:buNone/>
            </a:pPr>
            <a:r>
              <a:rPr lang="es" sz="1300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echo $nombre_variable -&gt; Retorna el valor_variable  </a:t>
            </a:r>
            <a:endParaRPr sz="1300" dirty="0">
              <a:solidFill>
                <a:srgbClr val="FF0000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8576" y="1555803"/>
            <a:ext cx="3797425" cy="26867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D455CE-F129-CDED-9EF0-07171A22418D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4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mpi - Versión 3.3.2 (20 min aprox) 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56" name="Google Shape;156;p28"/>
          <p:cNvSpPr txBox="1">
            <a:spLocks noGrp="1"/>
          </p:cNvSpPr>
          <p:nvPr>
            <p:ph type="body" idx="1"/>
          </p:nvPr>
        </p:nvSpPr>
        <p:spPr>
          <a:xfrm>
            <a:off x="311700" y="1350331"/>
            <a:ext cx="8520600" cy="3348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/home/mzapata/wrf/workshop/ejemplo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CO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</a:rPr>
              <a:t>which mpif90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CO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</a:rPr>
              <a:t>which </a:t>
            </a:r>
            <a:r>
              <a:rPr lang="en-US" altLang="en-CO" sz="13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</a:rPr>
              <a:t>mpicc</a:t>
            </a:r>
            <a:r>
              <a:rPr lang="en-US" altLang="en-CO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CO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</a:rPr>
              <a:t>which </a:t>
            </a:r>
            <a:r>
              <a:rPr lang="en-US" altLang="en-CO" sz="13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</a:rPr>
              <a:t>mpirun</a:t>
            </a:r>
            <a:r>
              <a:rPr lang="en-US" altLang="en-CO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300" dirty="0">
              <a:highlight>
                <a:srgbClr val="FFFFFF"/>
              </a:highlight>
              <a:ea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xzvf mpich-3.3.2.tar.gz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mpich-3.3.2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./configure --prefix=$DIR/mpich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ake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 install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export PATH=$DIR/mpich/bin:$PATH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..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s" sz="1400" dirty="0">
                <a:solidFill>
                  <a:schemeClr val="dk1"/>
                </a:solidFill>
                <a:highlight>
                  <a:srgbClr val="FFFF00"/>
                </a:highlight>
                <a:latin typeface="Courier New"/>
                <a:ea typeface="Courier New"/>
                <a:cs typeface="Courier New"/>
                <a:sym typeface="Courier New"/>
              </a:rPr>
              <a:t>HABLAR del PATH</a:t>
            </a:r>
            <a:endParaRPr lang="es"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 </a:t>
            </a:r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6661" y="1977655"/>
            <a:ext cx="4480650" cy="13724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F708645-1CC2-7A81-338E-DDC940044F2E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FF09BA4-EEB4-67D9-5F23-901E938CA2BA}"/>
              </a:ext>
            </a:extLst>
          </p:cNvPr>
          <p:cNvSpPr txBox="1"/>
          <p:nvPr/>
        </p:nvSpPr>
        <p:spPr>
          <a:xfrm>
            <a:off x="3955311" y="3697693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es-ES_tradnl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Mostrar que la librería quedo bien instalada en el directorio $DIR/</a:t>
            </a:r>
            <a:r>
              <a:rPr lang="es-ES_tradnl" sz="1400" dirty="0" err="1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mpich</a:t>
            </a:r>
            <a:endParaRPr lang="es-ES_tradnl" sz="1400" dirty="0">
              <a:solidFill>
                <a:schemeClr val="dk1"/>
              </a:solidFill>
              <a:highlight>
                <a:srgbClr val="FFFFFF"/>
              </a:highlight>
              <a:latin typeface="Courier New"/>
              <a:cs typeface="Courier New"/>
              <a:sym typeface="Courier New"/>
            </a:endParaRPr>
          </a:p>
          <a:p>
            <a:pPr marL="0" indent="0" algn="r">
              <a:buClr>
                <a:schemeClr val="dk1"/>
              </a:buClr>
              <a:buSzPts val="1100"/>
              <a:buNone/>
            </a:pPr>
            <a:r>
              <a:rPr lang="es-ES_tradnl" sz="14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cs typeface="Courier New"/>
                <a:sym typeface="Courier New"/>
              </a:rPr>
              <a:t>Mostrar como se ve el PATH antes y después de agregar rutas al PATH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4DF38-18E0-CA82-F44F-2AA05B0F6DC8}"/>
              </a:ext>
            </a:extLst>
          </p:cNvPr>
          <p:cNvSpPr txBox="1"/>
          <p:nvPr/>
        </p:nvSpPr>
        <p:spPr>
          <a:xfrm>
            <a:off x="2568804" y="106589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O" dirty="0"/>
              <a:t>https://www.mpich.org/downloads/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zlib - Versión 1.2.11 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940878"/>
            <a:ext cx="5001175" cy="18912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/home/mzapata/wrf/workshop/ejemplo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" sz="1300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tar xzvf zlib-1.2.11.tar.gz zlib-1.2.11/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</a:t>
            </a: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zlib-1.2.11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./configure --prefix=$DIR/grib2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ake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 install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..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111465"/>
            <a:ext cx="5323556" cy="136484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5832300" y="2722175"/>
            <a:ext cx="3000000" cy="202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3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$DIR/grib2/include/</a:t>
            </a:r>
            <a:endParaRPr sz="13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zconf.h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zlib.h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300" b="1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$DIR/grib2/lib/</a:t>
            </a:r>
            <a:endParaRPr sz="1300" b="1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libz.a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libz.so 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libz.so.1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libz.so.1.2.11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7944015-5E0B-72EA-4EC3-0AD5BD6ED653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311927"/>
            <a:ext cx="8520600" cy="707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algn="r"/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libpng - Versión 1.6.37 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171" name="Google Shape;171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80600" cy="19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/home/mzapata/wrf/workshop/ejemplo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" dirty="0">
              <a:highlight>
                <a:schemeClr val="lt1"/>
              </a:highlight>
              <a:ea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tar xzvf libpng-1.6.37.tar.gz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cd libpng-1.6.37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./configure --prefix=$DIR/grib2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ake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make install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dirty="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cd ..</a:t>
            </a:r>
            <a:endParaRPr sz="1300" dirty="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72" name="Google Shape;1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253937"/>
            <a:ext cx="5523625" cy="108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0"/>
          <p:cNvSpPr txBox="1">
            <a:spLocks noGrp="1"/>
          </p:cNvSpPr>
          <p:nvPr>
            <p:ph type="body" idx="1"/>
          </p:nvPr>
        </p:nvSpPr>
        <p:spPr>
          <a:xfrm>
            <a:off x="5835325" y="1505687"/>
            <a:ext cx="3161100" cy="32034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400" b="1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$DIR/grib2/bin</a:t>
            </a:r>
            <a:endParaRPr sz="1400" b="1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libpng16-config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libpng-config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pngfix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pngfix-itxt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400" b="1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$DIR/grib2/include</a:t>
            </a:r>
            <a:endParaRPr sz="1400" b="1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libpng16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pngconf.h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png.h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pnglibconf.h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●"/>
            </a:pPr>
            <a:r>
              <a:rPr lang="es" sz="1400" b="1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$DIR/grib2/lib</a:t>
            </a:r>
            <a:endParaRPr sz="1400" b="1"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libpng16.a libpng16.la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libpng16.so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libpng16.so.16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urier New"/>
              <a:buChar char="○"/>
            </a:pPr>
            <a:r>
              <a:rPr lang="es" dirty="0">
                <a:solidFill>
                  <a:schemeClr val="dk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………</a:t>
            </a:r>
            <a:endParaRPr dirty="0">
              <a:solidFill>
                <a:schemeClr val="dk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580D32D-6A7F-14CC-6F1B-5B200FC5D267}"/>
              </a:ext>
            </a:extLst>
          </p:cNvPr>
          <p:cNvCxnSpPr>
            <a:cxnSpLocks/>
          </p:cNvCxnSpPr>
          <p:nvPr/>
        </p:nvCxnSpPr>
        <p:spPr>
          <a:xfrm flipH="1">
            <a:off x="414779" y="260817"/>
            <a:ext cx="841752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C97984E-9694-8A14-6DEE-0E7384192C37}"/>
              </a:ext>
            </a:extLst>
          </p:cNvPr>
          <p:cNvSpPr txBox="1"/>
          <p:nvPr/>
        </p:nvSpPr>
        <p:spPr>
          <a:xfrm>
            <a:off x="3073512" y="92792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https://</a:t>
            </a:r>
            <a:r>
              <a:rPr lang="en-US" dirty="0" err="1"/>
              <a:t>download.sourceforge.net</a:t>
            </a:r>
            <a:r>
              <a:rPr lang="en-US" dirty="0"/>
              <a:t>/</a:t>
            </a:r>
            <a:r>
              <a:rPr lang="en-US" dirty="0" err="1"/>
              <a:t>libpng</a:t>
            </a:r>
            <a:r>
              <a:rPr lang="en-US" dirty="0"/>
              <a:t>/</a:t>
            </a:r>
            <a:endParaRPr lang="en-C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33696</TotalTime>
  <Words>1165</Words>
  <Application>Microsoft Macintosh PowerPoint</Application>
  <PresentationFormat>On-screen Show (16:9)</PresentationFormat>
  <Paragraphs>204</Paragraphs>
  <Slides>16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Book</vt:lpstr>
      <vt:lpstr>Consolas</vt:lpstr>
      <vt:lpstr>Courier New</vt:lpstr>
      <vt:lpstr>Simple Light</vt:lpstr>
      <vt:lpstr>PowerPoint Presentation</vt:lpstr>
      <vt:lpstr>Descarga del modelo WRF 4.1.5 - WPS 4.1 y GEOG </vt:lpstr>
      <vt:lpstr>Compilación WRF 4.1.5 - WPS 4.1 </vt:lpstr>
      <vt:lpstr>PowerPoint Presentation</vt:lpstr>
      <vt:lpstr>Compiladores - Dependencias </vt:lpstr>
      <vt:lpstr>Variables de entorno - export y echo </vt:lpstr>
      <vt:lpstr>mpi - Versión 3.3.2 (20 min aprox) </vt:lpstr>
      <vt:lpstr>zlib - Versión 1.2.11 </vt:lpstr>
      <vt:lpstr>libpng - Versión 1.6.37 </vt:lpstr>
      <vt:lpstr>Jasper - Versión 1.900.1 </vt:lpstr>
      <vt:lpstr>Compile WRF (30 min aprox)</vt:lpstr>
      <vt:lpstr>Download WRF</vt:lpstr>
      <vt:lpstr>Opciones de compilación del modelo WRF</vt:lpstr>
      <vt:lpstr>Compile WPS (30 min aprox)</vt:lpstr>
      <vt:lpstr>WRF MOSIT</vt:lpstr>
      <vt:lpstr>NetCDF - Versión 4.7.2 y 4.5.2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mauricio zapata henao</cp:lastModifiedBy>
  <cp:revision>21</cp:revision>
  <dcterms:modified xsi:type="dcterms:W3CDTF">2023-11-21T20:27:17Z</dcterms:modified>
</cp:coreProperties>
</file>