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19"/>
  </p:notesMasterIdLst>
  <p:sldIdLst>
    <p:sldId id="256" r:id="rId3"/>
    <p:sldId id="257" r:id="rId4"/>
    <p:sldId id="267" r:id="rId5"/>
    <p:sldId id="268" r:id="rId6"/>
    <p:sldId id="260" r:id="rId7"/>
    <p:sldId id="262" r:id="rId8"/>
    <p:sldId id="263" r:id="rId9"/>
    <p:sldId id="264" r:id="rId10"/>
    <p:sldId id="269" r:id="rId11"/>
    <p:sldId id="266" r:id="rId12"/>
    <p:sldId id="270" r:id="rId13"/>
    <p:sldId id="271" r:id="rId14"/>
    <p:sldId id="258" r:id="rId15"/>
    <p:sldId id="259" r:id="rId16"/>
    <p:sldId id="272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EE4E38-7688-43F0-8DD0-F14F8C5B38B7}">
  <a:tblStyle styleId="{E4EE4E38-7688-43F0-8DD0-F14F8C5B38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>
        <p:scale>
          <a:sx n="127" d="100"/>
          <a:sy n="127" d="100"/>
        </p:scale>
        <p:origin x="-16" y="4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c12cd3603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g11c12cd360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c12cd3603_6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11c12cd3603_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2f40b8858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g12f40b8858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2f40b8858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g12f40b8858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203487262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g1203487262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0348726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120348726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f40b8858d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12f40b8858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c12cd3603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11c12cd3603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d7ee8f95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d7ee8f95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68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d7ee8f95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d7ee8f95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34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d7ee8f95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d7ee8f95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d7ee8f95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d7ee8f95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d7ee8f95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d7ee8f95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d7ee8f95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d7ee8f95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d8cd64c99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d8cd64c99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ctrTitle"/>
          </p:nvPr>
        </p:nvSpPr>
        <p:spPr>
          <a:xfrm>
            <a:off x="1656566" y="2188923"/>
            <a:ext cx="6460299" cy="11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656566" y="3337062"/>
            <a:ext cx="6460299" cy="79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28650" y="600271"/>
            <a:ext cx="6570684" cy="44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1944666" y="600271"/>
            <a:ext cx="6570684" cy="44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/>
        </p:nvSpPr>
        <p:spPr>
          <a:xfrm>
            <a:off x="1547549" y="1425192"/>
            <a:ext cx="6609860" cy="23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Resumen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primera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temporada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lluvias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2022 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pronósticos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temporada</a:t>
            </a:r>
            <a:r>
              <a:rPr lang="en" sz="2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JJA</a:t>
            </a:r>
            <a:endParaRPr sz="29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Junio </a:t>
            </a:r>
            <a:r>
              <a:rPr lang="en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n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2022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ctrTitle"/>
          </p:nvPr>
        </p:nvSpPr>
        <p:spPr>
          <a:xfrm>
            <a:off x="1656566" y="2188923"/>
            <a:ext cx="6460299" cy="11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buSzPts val="4000"/>
            </a:pPr>
            <a:r>
              <a:rPr lang="en-US" dirty="0" err="1">
                <a:solidFill>
                  <a:schemeClr val="bg1"/>
                </a:solidFill>
              </a:rPr>
              <a:t>Monitoreo</a:t>
            </a:r>
            <a:r>
              <a:rPr lang="en-US" dirty="0">
                <a:solidFill>
                  <a:schemeClr val="bg1"/>
                </a:solidFill>
              </a:rPr>
              <a:t> Río </a:t>
            </a:r>
            <a:r>
              <a:rPr lang="en-US" dirty="0" err="1">
                <a:solidFill>
                  <a:schemeClr val="bg1"/>
                </a:solidFill>
              </a:rPr>
              <a:t>Aburrá</a:t>
            </a:r>
            <a:r>
              <a:rPr lang="en-US" dirty="0">
                <a:solidFill>
                  <a:schemeClr val="bg1"/>
                </a:solidFill>
              </a:rPr>
              <a:t> Medellín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2EFAA6-B0BB-21FD-894C-120517CC4B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sz="1800" dirty="0"/>
              <a:t>Proyecto SIATA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571500" y="543121"/>
            <a:ext cx="6570675" cy="44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625" b="1">
                <a:solidFill>
                  <a:srgbClr val="0E1022"/>
                </a:solidFill>
                <a:latin typeface="Avenir"/>
                <a:ea typeface="Avenir"/>
                <a:cs typeface="Avenir"/>
                <a:sym typeface="Avenir"/>
              </a:rPr>
              <a:t>Monitoreo hidrológico</a:t>
            </a:r>
            <a:endParaRPr/>
          </a:p>
        </p:txBody>
      </p:sp>
      <p:pic>
        <p:nvPicPr>
          <p:cNvPr id="27" name="Google Shape;2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75" y="1531463"/>
            <a:ext cx="8715523" cy="303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12" y="883678"/>
            <a:ext cx="2850398" cy="278096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457200" y="3722063"/>
            <a:ext cx="2222100" cy="13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275">
                <a:latin typeface="Avenir"/>
                <a:ea typeface="Avenir"/>
                <a:cs typeface="Avenir"/>
                <a:sym typeface="Avenir"/>
              </a:rPr>
              <a:t>- 15 estaciones de nivel</a:t>
            </a:r>
            <a:endParaRPr sz="1275">
              <a:latin typeface="Avenir"/>
              <a:ea typeface="Avenir"/>
              <a:cs typeface="Avenir"/>
              <a:sym typeface="Avenir"/>
            </a:endParaRPr>
          </a:p>
          <a:p>
            <a:pPr algn="ctr"/>
            <a:br>
              <a:rPr lang="en-US" sz="1275">
                <a:latin typeface="Avenir"/>
                <a:ea typeface="Avenir"/>
                <a:cs typeface="Avenir"/>
                <a:sym typeface="Avenir"/>
              </a:rPr>
            </a:br>
            <a:r>
              <a:rPr lang="en-US" sz="1275">
                <a:latin typeface="Avenir"/>
                <a:ea typeface="Avenir"/>
                <a:cs typeface="Avenir"/>
                <a:sym typeface="Avenir"/>
              </a:rPr>
              <a:t>- 7 estaciones de velocidad superficial</a:t>
            </a:r>
            <a:endParaRPr sz="1275">
              <a:latin typeface="Avenir"/>
              <a:ea typeface="Avenir"/>
              <a:cs typeface="Avenir"/>
              <a:sym typeface="Avenir"/>
            </a:endParaRPr>
          </a:p>
          <a:p>
            <a:pPr algn="ctr"/>
            <a:endParaRPr sz="1275">
              <a:latin typeface="Avenir"/>
              <a:ea typeface="Avenir"/>
              <a:cs typeface="Avenir"/>
              <a:sym typeface="Avenir"/>
            </a:endParaRPr>
          </a:p>
          <a:p>
            <a:pPr algn="ctr"/>
            <a:r>
              <a:rPr lang="en-US" sz="1275">
                <a:latin typeface="Avenir"/>
                <a:ea typeface="Avenir"/>
                <a:cs typeface="Avenir"/>
                <a:sym typeface="Avenir"/>
              </a:rPr>
              <a:t>- 6 cámaras de video</a:t>
            </a:r>
            <a:endParaRPr sz="1275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" name="Google Shape;3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138" y="871388"/>
            <a:ext cx="1871005" cy="415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9386" y="1026271"/>
            <a:ext cx="2678024" cy="227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9612" y="3364444"/>
            <a:ext cx="2221988" cy="1664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14350" y="371671"/>
            <a:ext cx="6570675" cy="44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625" b="1">
                <a:solidFill>
                  <a:srgbClr val="0E1022"/>
                </a:solidFill>
                <a:latin typeface="Avenir"/>
                <a:ea typeface="Avenir"/>
                <a:cs typeface="Avenir"/>
                <a:sym typeface="Avenir"/>
              </a:rPr>
              <a:t>Monitoreo hidrológico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"/>
          <p:cNvPicPr preferRelativeResize="0"/>
          <p:nvPr/>
        </p:nvPicPr>
        <p:blipFill rotWithShape="1">
          <a:blip r:embed="rId3">
            <a:alphaModFix/>
          </a:blip>
          <a:srcRect r="50934"/>
          <a:stretch/>
        </p:blipFill>
        <p:spPr>
          <a:xfrm>
            <a:off x="130631" y="3045412"/>
            <a:ext cx="2380736" cy="205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038" y="814238"/>
            <a:ext cx="1436666" cy="212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38" y="1077075"/>
            <a:ext cx="3230325" cy="16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/>
        </p:nvSpPr>
        <p:spPr>
          <a:xfrm>
            <a:off x="1728994" y="1859531"/>
            <a:ext cx="286875" cy="3000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endParaRPr sz="1050"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71500" y="257371"/>
            <a:ext cx="6570675" cy="44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625" b="1">
                <a:solidFill>
                  <a:srgbClr val="0E1022"/>
                </a:solidFill>
                <a:latin typeface="Avenir"/>
                <a:ea typeface="Avenir"/>
                <a:cs typeface="Avenir"/>
                <a:sym typeface="Avenir"/>
              </a:rPr>
              <a:t>Curvas de estimación de caudales</a:t>
            </a:r>
            <a:endParaRPr/>
          </a:p>
        </p:txBody>
      </p:sp>
      <p:pic>
        <p:nvPicPr>
          <p:cNvPr id="47" name="Google Shape;4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56" y="814238"/>
            <a:ext cx="2439020" cy="22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4987" y="2997557"/>
            <a:ext cx="3796293" cy="200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0000" y="3072131"/>
            <a:ext cx="1404019" cy="191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514350" y="371671"/>
            <a:ext cx="6570675" cy="44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625" b="1">
                <a:solidFill>
                  <a:srgbClr val="0E1022"/>
                </a:solidFill>
                <a:latin typeface="Avenir"/>
                <a:ea typeface="Avenir"/>
                <a:cs typeface="Avenir"/>
                <a:sym typeface="Avenir"/>
              </a:rPr>
              <a:t>Casos de estudio</a:t>
            </a:r>
            <a:endParaRPr/>
          </a:p>
        </p:txBody>
      </p:sp>
      <p:pic>
        <p:nvPicPr>
          <p:cNvPr id="55" name="Google Shape;5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669" y="766969"/>
            <a:ext cx="4540444" cy="18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" y="2988262"/>
            <a:ext cx="4316925" cy="211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2625" y="2891419"/>
            <a:ext cx="3529050" cy="217494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/>
          <p:nvPr/>
        </p:nvSpPr>
        <p:spPr>
          <a:xfrm>
            <a:off x="317925" y="2643094"/>
            <a:ext cx="321952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050" b="1">
                <a:latin typeface="Avenir"/>
                <a:ea typeface="Avenir"/>
                <a:cs typeface="Avenir"/>
                <a:sym typeface="Avenir"/>
              </a:rPr>
              <a:t>Hatillo Barbosa - Barrio Santa Marta - Marzo 2022</a:t>
            </a:r>
            <a:endParaRPr sz="105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9" name="Google Shape;59;p10"/>
          <p:cNvSpPr txBox="1"/>
          <p:nvPr/>
        </p:nvSpPr>
        <p:spPr>
          <a:xfrm>
            <a:off x="260775" y="928594"/>
            <a:ext cx="238387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050" b="1">
                <a:latin typeface="Avenir"/>
                <a:ea typeface="Avenir"/>
                <a:cs typeface="Avenir"/>
                <a:sym typeface="Avenir"/>
              </a:rPr>
              <a:t>Estación Metro Acevedo - Juni 2022</a:t>
            </a:r>
            <a:endParaRPr sz="1050" b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026263"/>
            <a:ext cx="3193800" cy="382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9113" y="1026263"/>
            <a:ext cx="2545153" cy="186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719" y="2999110"/>
            <a:ext cx="2548511" cy="189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6">
            <a:alphaModFix/>
          </a:blip>
          <a:srcRect l="8693" r="11548" b="24161"/>
          <a:stretch/>
        </p:blipFill>
        <p:spPr>
          <a:xfrm>
            <a:off x="6250556" y="1170900"/>
            <a:ext cx="2545143" cy="173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7">
            <a:alphaModFix/>
          </a:blip>
          <a:srcRect t="17911" b="26891"/>
          <a:stretch/>
        </p:blipFill>
        <p:spPr>
          <a:xfrm>
            <a:off x="6821606" y="3003525"/>
            <a:ext cx="1630262" cy="199966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514350" y="371671"/>
            <a:ext cx="6570675" cy="44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625" b="1">
                <a:solidFill>
                  <a:srgbClr val="0E1022"/>
                </a:solidFill>
                <a:latin typeface="Avenir"/>
                <a:ea typeface="Avenir"/>
                <a:cs typeface="Avenir"/>
                <a:sym typeface="Avenir"/>
              </a:rPr>
              <a:t>Monitoreo hidrológico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/>
          <p:nvPr/>
        </p:nvSpPr>
        <p:spPr>
          <a:xfrm>
            <a:off x="222500" y="267325"/>
            <a:ext cx="1749000" cy="84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972" y="142100"/>
            <a:ext cx="8721101" cy="485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2781600" y="197900"/>
            <a:ext cx="61854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200" b="1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Acumulados lluvia 2022 </a:t>
            </a:r>
            <a:endParaRPr sz="2200" b="1">
              <a:solidFill>
                <a:srgbClr val="0B53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5440125" y="484400"/>
            <a:ext cx="3631500" cy="384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Porcentaje con respecto a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834600" y="1188720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000" b="1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Enero </a:t>
            </a:r>
            <a:endParaRPr sz="2000" b="1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2256600" y="292100"/>
            <a:ext cx="2960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C458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Gris →  cercano a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Azul → por encima de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 t="11175" b="10996"/>
          <a:stretch/>
        </p:blipFill>
        <p:spPr>
          <a:xfrm>
            <a:off x="71775" y="1645920"/>
            <a:ext cx="2709825" cy="300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4">
            <a:alphaModFix/>
          </a:blip>
          <a:srcRect t="10673" b="10783"/>
          <a:stretch/>
        </p:blipFill>
        <p:spPr>
          <a:xfrm>
            <a:off x="2730300" y="1646962"/>
            <a:ext cx="2709825" cy="303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512138" y="1190275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000" b="1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Febrero </a:t>
            </a:r>
            <a:endParaRPr sz="2000" b="1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6347438" y="1190275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000" b="1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Marzo </a:t>
            </a:r>
            <a:endParaRPr sz="2000" b="1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5">
            <a:alphaModFix/>
          </a:blip>
          <a:srcRect t="11573" b="10276"/>
          <a:stretch/>
        </p:blipFill>
        <p:spPr>
          <a:xfrm>
            <a:off x="5592525" y="1645920"/>
            <a:ext cx="2706625" cy="3035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39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2781600" y="197900"/>
            <a:ext cx="61854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200" b="1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Acumulados lluvia 2022 </a:t>
            </a:r>
            <a:endParaRPr sz="2200" b="1">
              <a:solidFill>
                <a:srgbClr val="0B53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5440125" y="484400"/>
            <a:ext cx="3631500" cy="384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Porcentaje con respecto a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834600" y="1188720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000" b="1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Abril </a:t>
            </a:r>
            <a:endParaRPr sz="2000" b="1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2256600" y="292100"/>
            <a:ext cx="2960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C458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Gris →  cercano a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Azul → por encima de la climatología</a:t>
            </a:r>
            <a:endParaRPr sz="1300" b="0" i="0" u="none" strike="noStrike" cap="none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512138" y="1190275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Mayo </a:t>
            </a:r>
            <a:endParaRPr sz="2000" b="1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t="11277" b="10895"/>
          <a:stretch/>
        </p:blipFill>
        <p:spPr>
          <a:xfrm>
            <a:off x="192288" y="1645920"/>
            <a:ext cx="2706625" cy="303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B6BB12-7DD3-BF2E-9800-7A397ED51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 b="11285"/>
          <a:stretch/>
        </p:blipFill>
        <p:spPr bwMode="auto">
          <a:xfrm>
            <a:off x="3114286" y="1646927"/>
            <a:ext cx="2760014" cy="30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C8BADC-3395-6DEC-3335-B1DBA8679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 b="9418"/>
          <a:stretch/>
        </p:blipFill>
        <p:spPr bwMode="auto">
          <a:xfrm>
            <a:off x="6089673" y="1655223"/>
            <a:ext cx="2724945" cy="3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1;p29">
            <a:extLst>
              <a:ext uri="{FF2B5EF4-FFF2-40B4-BE49-F238E27FC236}">
                <a16:creationId xmlns:a16="http://schemas.microsoft.com/office/drawing/2014/main" id="{5FFEF002-D44A-94BE-0EC6-8D00F96A1EBE}"/>
              </a:ext>
            </a:extLst>
          </p:cNvPr>
          <p:cNvSpPr txBox="1">
            <a:spLocks/>
          </p:cNvSpPr>
          <p:nvPr/>
        </p:nvSpPr>
        <p:spPr>
          <a:xfrm>
            <a:off x="6741145" y="1188720"/>
            <a:ext cx="142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E1022"/>
              </a:buClr>
              <a:buSzPts val="2700"/>
            </a:pPr>
            <a:r>
              <a:rPr lang="es-CO" sz="2000" b="1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Junio (28) </a:t>
            </a:r>
          </a:p>
        </p:txBody>
      </p:sp>
    </p:spTree>
    <p:extLst>
      <p:ext uri="{BB962C8B-B14F-4D97-AF65-F5344CB8AC3E}">
        <p14:creationId xmlns:p14="http://schemas.microsoft.com/office/powerpoint/2010/main" val="148258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2249466" y="219271"/>
            <a:ext cx="6570600" cy="44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Por </a:t>
            </a:r>
            <a:r>
              <a:rPr lang="en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qué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hemos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tenido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tantas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lluvias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b="1" dirty="0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1"/>
          <p:cNvSpPr txBox="1"/>
          <p:nvPr/>
        </p:nvSpPr>
        <p:spPr>
          <a:xfrm>
            <a:off x="2030900" y="661775"/>
            <a:ext cx="33945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venir"/>
                <a:ea typeface="Avenir"/>
                <a:cs typeface="Avenir"/>
                <a:sym typeface="Avenir"/>
              </a:rPr>
              <a:t>Condiciones La Niña desde oct de 2020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F4215A-24A8-1B36-4E9E-FE7F55818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62317" y="1040709"/>
            <a:ext cx="4348236" cy="204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2CA3821-7C10-5A05-A256-4CE286F60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10" y="2882600"/>
            <a:ext cx="4032250" cy="2476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EB9998-0257-FA9F-BEB1-6C6956BF0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38" y="510881"/>
            <a:ext cx="3645494" cy="45484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944666" y="219271"/>
            <a:ext cx="6570600" cy="44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Monitoreo</a:t>
            </a:r>
            <a:r>
              <a:rPr lang="en" sz="2200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del </a:t>
            </a:r>
            <a:r>
              <a:rPr lang="en" sz="2200" b="1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río</a:t>
            </a:r>
            <a:r>
              <a:rPr lang="en" sz="2200" b="1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y quebradas</a:t>
            </a:r>
            <a:endParaRPr sz="2200" b="1" dirty="0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0549"/>
            <a:ext cx="2945001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2225" y="1191328"/>
            <a:ext cx="2865151" cy="235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750" y="1112400"/>
            <a:ext cx="2944999" cy="242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1944741" y="185246"/>
            <a:ext cx="6570600" cy="44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Avenir"/>
                <a:ea typeface="Avenir"/>
                <a:cs typeface="Avenir"/>
                <a:sym typeface="Avenir"/>
              </a:rPr>
              <a:t>Sobrevuelos VANT</a:t>
            </a:r>
            <a:endParaRPr sz="22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1944750" y="731850"/>
            <a:ext cx="1639500" cy="44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2018-11-26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6" name="Google Shape;126;p24"/>
          <p:cNvSpPr txBox="1"/>
          <p:nvPr/>
        </p:nvSpPr>
        <p:spPr>
          <a:xfrm>
            <a:off x="7085400" y="627750"/>
            <a:ext cx="136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2022-04-01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00" y="1278451"/>
            <a:ext cx="3864426" cy="37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426" y="1280238"/>
            <a:ext cx="3867912" cy="372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2249466" y="219271"/>
            <a:ext cx="6570600" cy="44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Que nos muestran los pronósticos?</a:t>
            </a:r>
            <a:endParaRPr b="1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2030900" y="661775"/>
            <a:ext cx="33945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Condiciones La Niña desde oct de 2020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5425400" y="1533837"/>
            <a:ext cx="2636400" cy="166196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-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Probabilidad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del 52% de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continuar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con La Niña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en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jul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-sept.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/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-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Probabilidad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58-59%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el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resto del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año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7E4F9B-336C-2F05-42B0-DAA5F7AB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6" y="1199479"/>
            <a:ext cx="4847411" cy="38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2781600" y="197900"/>
            <a:ext cx="61854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200" b="1" dirty="0" err="1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Pronósticos</a:t>
            </a:r>
            <a:r>
              <a:rPr lang="en" sz="2200" b="1" dirty="0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200" b="1" dirty="0" err="1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temporada</a:t>
            </a:r>
            <a:r>
              <a:rPr lang="en" sz="2200" b="1" dirty="0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200" b="1" dirty="0">
              <a:solidFill>
                <a:srgbClr val="0B5394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2700"/>
              <a:buFont typeface="Arial"/>
              <a:buNone/>
            </a:pPr>
            <a:r>
              <a:rPr lang="en" sz="2200" b="1" dirty="0">
                <a:solidFill>
                  <a:srgbClr val="0B5394"/>
                </a:solidFill>
                <a:latin typeface="Avenir"/>
                <a:ea typeface="Avenir"/>
                <a:cs typeface="Avenir"/>
                <a:sym typeface="Avenir"/>
              </a:rPr>
              <a:t>Jun-Jul-Ago (JJA) </a:t>
            </a:r>
            <a:endParaRPr sz="2200" b="1" dirty="0">
              <a:solidFill>
                <a:srgbClr val="0B53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2246925" y="124400"/>
            <a:ext cx="3193200" cy="831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Temporada JJA por encima de los valores típicos de lluvias, con una probabilidad &gt;60-70%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F4854A-66B4-5C2C-AAFF-CBA28E0C5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5" y="1172007"/>
            <a:ext cx="4178648" cy="39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6;p25">
            <a:extLst>
              <a:ext uri="{FF2B5EF4-FFF2-40B4-BE49-F238E27FC236}">
                <a16:creationId xmlns:a16="http://schemas.microsoft.com/office/drawing/2014/main" id="{A1F881F7-7D04-11F3-7621-56F096F97D39}"/>
              </a:ext>
            </a:extLst>
          </p:cNvPr>
          <p:cNvSpPr txBox="1"/>
          <p:nvPr/>
        </p:nvSpPr>
        <p:spPr>
          <a:xfrm>
            <a:off x="5440125" y="1894672"/>
            <a:ext cx="3065457" cy="67707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-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Probabilidad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&gt;70% de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lluvias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por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encima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del </a:t>
            </a:r>
            <a:r>
              <a:rPr lang="en" sz="1600" dirty="0" err="1">
                <a:solidFill>
                  <a:schemeClr val="accent1">
                    <a:lumMod val="75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promedio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891079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211</Words>
  <Application>Microsoft Macintosh PowerPoint</Application>
  <PresentationFormat>Presentación en pantalla (16:9)</PresentationFormat>
  <Paragraphs>47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Avenir</vt:lpstr>
      <vt:lpstr>Calibri</vt:lpstr>
      <vt:lpstr>Simple Light</vt:lpstr>
      <vt:lpstr>Tema de Office</vt:lpstr>
      <vt:lpstr>Presentación de PowerPoint</vt:lpstr>
      <vt:lpstr>Presentación de PowerPoint</vt:lpstr>
      <vt:lpstr>Acumulados lluvia 2022 </vt:lpstr>
      <vt:lpstr>Acumulados lluvia 2022 </vt:lpstr>
      <vt:lpstr>Por qué hemos tenido tantas lluvias?</vt:lpstr>
      <vt:lpstr>Monitoreo del río y quebradas</vt:lpstr>
      <vt:lpstr>Sobrevuelos VANT</vt:lpstr>
      <vt:lpstr>Que nos muestran los pronósticos?</vt:lpstr>
      <vt:lpstr>Pronósticos temporada  Jun-Jul-Ago (JJA) </vt:lpstr>
      <vt:lpstr>Presentación de PowerPoint</vt:lpstr>
      <vt:lpstr>Monitoreo Río Aburrá Medellín</vt:lpstr>
      <vt:lpstr>Monitoreo hidrológico</vt:lpstr>
      <vt:lpstr>Monitoreo hidrológico</vt:lpstr>
      <vt:lpstr>Curvas de estimación de caudales</vt:lpstr>
      <vt:lpstr>Casos de estudio</vt:lpstr>
      <vt:lpstr>Monitoreo hidrológico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lina.ceballos@siata.gov.co</cp:lastModifiedBy>
  <cp:revision>5</cp:revision>
  <dcterms:modified xsi:type="dcterms:W3CDTF">2022-06-29T19:15:28Z</dcterms:modified>
</cp:coreProperties>
</file>