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  <p:sldMasterId id="2147483661" r:id="rId3"/>
  </p:sldMasterIdLst>
  <p:notesMasterIdLst>
    <p:notesMasterId r:id="rId27"/>
  </p:notesMasterIdLst>
  <p:sldIdLst>
    <p:sldId id="256" r:id="rId4"/>
    <p:sldId id="266" r:id="rId5"/>
    <p:sldId id="283" r:id="rId6"/>
    <p:sldId id="286" r:id="rId7"/>
    <p:sldId id="285" r:id="rId8"/>
    <p:sldId id="284" r:id="rId9"/>
    <p:sldId id="277" r:id="rId10"/>
    <p:sldId id="272" r:id="rId11"/>
    <p:sldId id="287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88" r:id="rId22"/>
    <p:sldId id="267" r:id="rId23"/>
    <p:sldId id="268" r:id="rId24"/>
    <p:sldId id="269" r:id="rId25"/>
    <p:sldId id="273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IpkyyjHD1lyq1SXBhd/bWnKWk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49F"/>
    <a:srgbClr val="7CB72A"/>
    <a:srgbClr val="ACB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94709"/>
  </p:normalViewPr>
  <p:slideViewPr>
    <p:cSldViewPr snapToGrid="0">
      <p:cViewPr varScale="1">
        <p:scale>
          <a:sx n="94" d="100"/>
          <a:sy n="94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36281833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g136281833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f7f27a2811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gf7f27a2811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12ee11e90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g112ee11e908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f7f27a2811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gf7f27a2811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2ee11e908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112ee11e908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5a571c7b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145a571c7b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45a571c7b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145a571c7b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5a571c7b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145a571c7b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5a571c7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45a571c7b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5a571c7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45a571c7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6b522d19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136b522d19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5a571c7b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145a571c7b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5a571c7b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45a571c7b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5a571c7b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145a571c7b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6b522d19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136b522d19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078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6b522d19b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36b522d19b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2ac24399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42ac24399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4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6b522d19b_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36b522d19b_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6b522d19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136b522d19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53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6b522d19b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136b522d19b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f7f27a2811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" name="Google Shape;31;gf7f27a2811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5"/>
          <p:cNvSpPr txBox="1">
            <a:spLocks noGrp="1"/>
          </p:cNvSpPr>
          <p:nvPr>
            <p:ph type="ctrTitle"/>
          </p:nvPr>
        </p:nvSpPr>
        <p:spPr>
          <a:xfrm>
            <a:off x="1958235" y="3620022"/>
            <a:ext cx="7235869" cy="153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subTitle" idx="1"/>
          </p:nvPr>
        </p:nvSpPr>
        <p:spPr>
          <a:xfrm>
            <a:off x="1958234" y="5150874"/>
            <a:ext cx="7235869" cy="106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 1">
  <p:cSld name="1_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36b522d19b_1_50"/>
          <p:cNvSpPr txBox="1">
            <a:spLocks noGrp="1"/>
          </p:cNvSpPr>
          <p:nvPr>
            <p:ph type="title"/>
          </p:nvPr>
        </p:nvSpPr>
        <p:spPr>
          <a:xfrm>
            <a:off x="838200" y="800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g136b522d19b_1_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36b522d19b_1_184"/>
          <p:cNvSpPr txBox="1">
            <a:spLocks noGrp="1"/>
          </p:cNvSpPr>
          <p:nvPr>
            <p:ph type="ctrTitle"/>
          </p:nvPr>
        </p:nvSpPr>
        <p:spPr>
          <a:xfrm>
            <a:off x="2208755" y="2918564"/>
            <a:ext cx="8613600" cy="1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36b522d19b_1_184"/>
          <p:cNvSpPr txBox="1">
            <a:spLocks noGrp="1"/>
          </p:cNvSpPr>
          <p:nvPr>
            <p:ph type="subTitle" idx="1"/>
          </p:nvPr>
        </p:nvSpPr>
        <p:spPr>
          <a:xfrm>
            <a:off x="2208755" y="4449416"/>
            <a:ext cx="86136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36b522d19b_1_187"/>
          <p:cNvSpPr txBox="1">
            <a:spLocks noGrp="1"/>
          </p:cNvSpPr>
          <p:nvPr>
            <p:ph type="title"/>
          </p:nvPr>
        </p:nvSpPr>
        <p:spPr>
          <a:xfrm>
            <a:off x="2592888" y="800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g136b522d19b_1_1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36b522d19b_1_190"/>
          <p:cNvSpPr txBox="1">
            <a:spLocks noGrp="1"/>
          </p:cNvSpPr>
          <p:nvPr>
            <p:ph type="title"/>
          </p:nvPr>
        </p:nvSpPr>
        <p:spPr>
          <a:xfrm>
            <a:off x="838200" y="800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g136b522d19b_1_1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2592888" y="800361"/>
            <a:ext cx="8760912" cy="59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2693772" y="365125"/>
            <a:ext cx="8660027" cy="103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E77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4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Imagen con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9788" y="1161535"/>
            <a:ext cx="3932237" cy="139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2E77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9788" y="2644345"/>
            <a:ext cx="3932237" cy="364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36b522d19b_1_40"/>
          <p:cNvSpPr txBox="1">
            <a:spLocks noGrp="1"/>
          </p:cNvSpPr>
          <p:nvPr>
            <p:ph type="ctrTitle"/>
          </p:nvPr>
        </p:nvSpPr>
        <p:spPr>
          <a:xfrm>
            <a:off x="2208755" y="2918564"/>
            <a:ext cx="8613600" cy="15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g136b522d19b_1_40"/>
          <p:cNvSpPr txBox="1">
            <a:spLocks noGrp="1"/>
          </p:cNvSpPr>
          <p:nvPr>
            <p:ph type="subTitle" idx="1"/>
          </p:nvPr>
        </p:nvSpPr>
        <p:spPr>
          <a:xfrm>
            <a:off x="2208755" y="4449416"/>
            <a:ext cx="86136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36b522d19b_1_43"/>
          <p:cNvSpPr txBox="1">
            <a:spLocks noGrp="1"/>
          </p:cNvSpPr>
          <p:nvPr>
            <p:ph type="title"/>
          </p:nvPr>
        </p:nvSpPr>
        <p:spPr>
          <a:xfrm>
            <a:off x="838200" y="800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136b522d19b_1_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36b522d19b_1_46"/>
          <p:cNvSpPr txBox="1">
            <a:spLocks noGrp="1"/>
          </p:cNvSpPr>
          <p:nvPr>
            <p:ph type="title"/>
          </p:nvPr>
        </p:nvSpPr>
        <p:spPr>
          <a:xfrm>
            <a:off x="2592888" y="800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g136b522d19b_1_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2349241" y="3110567"/>
            <a:ext cx="8507946" cy="1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n-US" sz="3200" b="1" dirty="0" err="1"/>
              <a:t>Condiciones</a:t>
            </a:r>
            <a:r>
              <a:rPr lang="en-US" sz="3200" b="1" dirty="0"/>
              <a:t> </a:t>
            </a:r>
            <a:r>
              <a:rPr lang="en-US" sz="3200" b="1" dirty="0" err="1"/>
              <a:t>hidroclimáticas</a:t>
            </a:r>
            <a:r>
              <a:rPr lang="en-US" sz="3200" b="1" dirty="0"/>
              <a:t> y </a:t>
            </a:r>
            <a:r>
              <a:rPr lang="en-US" sz="3200" b="1" dirty="0" err="1"/>
              <a:t>pronósticos</a:t>
            </a:r>
            <a:r>
              <a:rPr lang="en-US" sz="3200" b="1" dirty="0"/>
              <a:t> </a:t>
            </a:r>
            <a:r>
              <a:rPr lang="en-US" sz="3200" b="1" dirty="0" err="1"/>
              <a:t>segunda</a:t>
            </a:r>
            <a:r>
              <a:rPr lang="en-US" sz="3200" b="1" dirty="0"/>
              <a:t> </a:t>
            </a:r>
            <a:r>
              <a:rPr lang="en-US" sz="3200" b="1" dirty="0" err="1"/>
              <a:t>temporada</a:t>
            </a:r>
            <a:r>
              <a:rPr lang="en-US" sz="3200" b="1" dirty="0"/>
              <a:t> de </a:t>
            </a:r>
            <a:r>
              <a:rPr lang="en-US" sz="3200" b="1" dirty="0" err="1"/>
              <a:t>lluvias</a:t>
            </a:r>
            <a:br>
              <a:rPr lang="en-US" sz="3200" b="1" dirty="0"/>
            </a:br>
            <a:r>
              <a:rPr lang="en-US" sz="3200" b="1" dirty="0"/>
              <a:t>Sep-Oct-Nov 2022</a:t>
            </a:r>
            <a:endParaRPr sz="3200" b="1" dirty="0">
              <a:solidFill>
                <a:srgbClr val="09202E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36281833e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000" y="1080000"/>
            <a:ext cx="86364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g136281833e6_0_0"/>
          <p:cNvSpPr txBox="1"/>
          <p:nvPr/>
        </p:nvSpPr>
        <p:spPr>
          <a:xfrm>
            <a:off x="239979" y="4162567"/>
            <a:ext cx="3086212" cy="151423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73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Buenos Aires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López y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Gallinaza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200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873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Santa Marta - Río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Aburrá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200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873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 Primavera - Río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Aburrá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50221ED-960E-0E4D-B130-CCF618795120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AE42C6E9-57D0-1D4A-9732-14BEFEEC9C0A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EB1C6BC-9E43-3C4A-B003-AD74A7FCC747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3CA8368-DF04-F847-9798-F6CB73AFA83F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B4F8AF47-082F-4D44-A7E9-5F176273E810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026D1A9-52FE-AD43-9D30-ADCCC25CE85E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EBF276F3-543B-324A-8C13-72A9ABEAC88B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09D2DF-73C5-114E-81EF-CAC747001312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f7f27a2811_1_11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11" y="1088916"/>
            <a:ext cx="8833848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f7f27a2811_1_115"/>
          <p:cNvSpPr txBox="1"/>
          <p:nvPr/>
        </p:nvSpPr>
        <p:spPr>
          <a:xfrm>
            <a:off x="185979" y="4381995"/>
            <a:ext cx="2925355" cy="101534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5880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Jamundí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El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Salado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0EB605A-B370-E142-9138-C1D7566CEB86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F9E24DFC-45A8-794D-BA6E-C81E6832125B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44ED7D5-8A24-5840-B19C-236B7B32EB48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1D7DA7E-5404-6D40-8DC7-396A2AD298B2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3A9F27ED-A24B-B542-8C58-5F1CB00D0B68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7B1BB23-AB95-C749-B9CE-B29767A86D4E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2BEDC8-1715-FB40-8916-88C4E7396F31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84F1CD-5CC9-A246-8B5D-3C9C341FCB7B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2ee11e908_4_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753" y="306254"/>
            <a:ext cx="8640000" cy="655174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112ee11e908_4_0"/>
          <p:cNvSpPr txBox="1"/>
          <p:nvPr/>
        </p:nvSpPr>
        <p:spPr>
          <a:xfrm>
            <a:off x="272992" y="4328987"/>
            <a:ext cx="3135225" cy="121876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58800" lvl="0" indent="-4572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Guadalajara - Río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Aburrá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914400" lvl="0" indent="-4572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 Asunción - Río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Aburrá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914400" lvl="0" indent="-4572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Las Vegas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Piedras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Blancas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6D943D0-FA56-0F4B-81FF-44BD5075C137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19F99D1-7F89-9145-8CEF-B2B7657EE4BF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D2CAA21-9E16-6D45-BD2E-5A6F81AEFAE6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B18B24D-4988-F743-B3F2-40223DF1B9A6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FD8AEE7-50DD-314F-92A0-9E33189905B0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D427352-112B-3A47-82FA-4627BBB6674C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372D0D43-E787-C94E-9587-804B300DF5C9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321423-210B-634B-BDBA-4DDB66FFCF35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f7f27a2811_1_12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895" y="1416903"/>
            <a:ext cx="8297363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f7f27a2811_1_125"/>
          <p:cNvSpPr txBox="1"/>
          <p:nvPr/>
        </p:nvSpPr>
        <p:spPr>
          <a:xfrm>
            <a:off x="210766" y="3929965"/>
            <a:ext cx="3337082" cy="190818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El Cafetal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Loca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8001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Espíritu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Santo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El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Hato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8001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Potrerito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Ortega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8001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Hato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Viejo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Avelina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8001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José Antonio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Galán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Madera y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Montañita</a:t>
            </a: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1804774-66C6-C14A-BE87-AECF3796DF40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099CA1A-1106-FC4A-97E4-145FFAEA752E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95C4838-7CE0-6C40-9129-E915961B2047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6BEA8F2-F828-0243-A9A2-5EB1F5C675D9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E88AAAC-E178-D44E-BD4B-D1E409DE5C40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DE72035-62C1-DE42-A2A8-E22418613C6F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37535F69-348B-554B-B730-7498FE53E83E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346E5D-70AB-F84E-AD56-C80D91B0BAA9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112ee11e908_1_10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544" y="1413518"/>
            <a:ext cx="8218062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112ee11e908_1_108"/>
          <p:cNvSpPr txBox="1"/>
          <p:nvPr/>
        </p:nvSpPr>
        <p:spPr>
          <a:xfrm>
            <a:off x="94887" y="3807607"/>
            <a:ext cx="3798607" cy="264684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El Paraíso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Doña María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7429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Las Playas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Doña María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Santa Rita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Doña María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Pesebre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Iguaná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7429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Santa Lucía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Santa Elena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7429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Playitas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Picacha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742950" lvl="0" indent="-2857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Violetas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Picacha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CBFB05A-1BF8-C140-88BA-1231E969D9FC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02497A0-9B29-F84C-AB1D-B103C34EB2C1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9D6C275-44B2-F04D-BDC3-FD7E1E7ED351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7E932F9-8090-D442-9864-40E2837E67C3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DC48893-D409-8C40-AA73-B5BAFC142977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A3F8EDC-7565-E541-881B-114282BE932C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92E7BE-AA61-DC44-92F9-6DF03A0BA4C4}"/>
              </a:ext>
            </a:extLst>
          </p:cNvPr>
          <p:cNvSpPr txBox="1"/>
          <p:nvPr/>
        </p:nvSpPr>
        <p:spPr>
          <a:xfrm>
            <a:off x="550028" y="2333853"/>
            <a:ext cx="78674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290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A55F2C-3E84-6E4A-942F-3BEB3BD68780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145a571c7b1_0_2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138" y="1198185"/>
            <a:ext cx="8264138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145a571c7b1_0_24"/>
          <p:cNvSpPr txBox="1"/>
          <p:nvPr/>
        </p:nvSpPr>
        <p:spPr>
          <a:xfrm>
            <a:off x="157345" y="4185808"/>
            <a:ext cx="3286499" cy="151423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anta María 1 -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Harenala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573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Villa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Lía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Doña María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5FD8906-F5E5-B147-88EE-839A9EAD9F2B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38D008F-09D0-434E-B7E2-1139144FD685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4474793-26AE-DC4B-8BB5-4134143E8392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59ECA9B-97BF-EC45-9F7B-C6636E3837DD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06B64B9-6C35-0B49-B212-A9BCDE774341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AEE0C09-A642-B943-8D62-8E670B63C5A7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1E942E-B6AA-1D4A-B5C8-9663F51A9342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6CAD5A9-9F70-D94F-8EE8-51BFFD68BF2E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145a571c7b1_0_1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3693" y="1234379"/>
            <a:ext cx="8304038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145a571c7b1_0_12"/>
          <p:cNvSpPr txBox="1"/>
          <p:nvPr/>
        </p:nvSpPr>
        <p:spPr>
          <a:xfrm>
            <a:off x="344269" y="4550586"/>
            <a:ext cx="2779639" cy="627834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Remanso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Ayurá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C47FBB9-A89C-724E-9162-0E324319836B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808D68E-7E63-B649-A9C1-4B105EE9EF23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4C88F7D-D474-AD44-8780-FE0787FBE9C7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36EFDCC-1BC3-234F-86BA-94F92727C8BD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980EC00-FB0B-D94A-81F0-8369FD33A385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835D4BA-29B0-804D-86D8-8977CC938FC2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8E0165-3B1D-1D45-BC93-22034787BFA3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F82F56-2AA1-6442-B707-2A4C46D3F2F9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145a571c7b1_0_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000" y="1080000"/>
            <a:ext cx="8391806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45a571c7b1_0_4"/>
          <p:cNvSpPr txBox="1"/>
          <p:nvPr/>
        </p:nvSpPr>
        <p:spPr>
          <a:xfrm>
            <a:off x="246723" y="4020028"/>
            <a:ext cx="3042743" cy="173583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Playas Placer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Doctora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200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Plebiscito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Sabanetica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y San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Alejo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C5D23FF-BEB1-494C-9BC4-FE9A46EF87D7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1204D97-8AED-9D40-8E7B-2543480ADF48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0DD6571-E245-C345-AD31-1D216D4FA060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05CEE06-04EA-0041-B437-B981C3F70DA7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F9A626E-C4DE-9649-B4CA-D7E9EF4EC8D3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D8A51A0-E054-7343-A4A7-06C869CA5BCB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2B7779-FA6C-DF4E-B4A6-59B278DAAB5B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8ACFDB-8AEA-E043-9294-3F9AA8E265DA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145a571c7b1_0_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869" y="1449175"/>
            <a:ext cx="8277406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145a571c7b1_0_8"/>
          <p:cNvSpPr txBox="1"/>
          <p:nvPr/>
        </p:nvSpPr>
        <p:spPr>
          <a:xfrm>
            <a:off x="268165" y="4337793"/>
            <a:ext cx="3334704" cy="107103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 Raya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Raya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200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La Inmaculada - Río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Aburrá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B8AD376-9E07-5042-8065-F84D9BF20B66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315C6F2-E7DE-404B-BF09-3608C78774F4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3365CF8-4A1B-6840-AAA2-F7BEE9D21B22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869A738-6D82-0140-B918-561EF6FE6221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2AAAA65-18F0-514F-B589-033F6B6F4BC9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C582FFD-E060-6243-A302-0AB84A4BFB3B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47AACD79-23DB-F440-8E9F-C62BCF5A3A5A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45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3D46E7-4467-7747-AFB8-185E9354C9AB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45a571c7b1_0_1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823" y="1536553"/>
            <a:ext cx="8264170" cy="5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45a571c7b1_0_15"/>
          <p:cNvSpPr txBox="1"/>
          <p:nvPr/>
        </p:nvSpPr>
        <p:spPr>
          <a:xfrm>
            <a:off x="75616" y="4324955"/>
            <a:ext cx="3384823" cy="129263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Andalucía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Corrala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2573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77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Mandalay -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Qda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 La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Chuscala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F2A3C8F-96D4-2147-8C4A-9CFBF2C49FC4}"/>
              </a:ext>
            </a:extLst>
          </p:cNvPr>
          <p:cNvGrpSpPr/>
          <p:nvPr/>
        </p:nvGrpSpPr>
        <p:grpSpPr>
          <a:xfrm>
            <a:off x="1635035" y="2333853"/>
            <a:ext cx="1260000" cy="1260000"/>
            <a:chOff x="1635035" y="2333853"/>
            <a:chExt cx="1260000" cy="1260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CDB13A4-9359-F542-9070-0B094F2E6C0D}"/>
                </a:ext>
              </a:extLst>
            </p:cNvPr>
            <p:cNvSpPr/>
            <p:nvPr/>
          </p:nvSpPr>
          <p:spPr>
            <a:xfrm>
              <a:off x="1635035" y="2333853"/>
              <a:ext cx="1260000" cy="1260000"/>
            </a:xfrm>
            <a:prstGeom prst="ellipse">
              <a:avLst/>
            </a:prstGeom>
            <a:solidFill>
              <a:srgbClr val="7C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CE9B8B0-3722-594B-927E-EB07535C332F}"/>
                </a:ext>
              </a:extLst>
            </p:cNvPr>
            <p:cNvSpPr txBox="1"/>
            <p:nvPr/>
          </p:nvSpPr>
          <p:spPr>
            <a:xfrm>
              <a:off x="1696777" y="2476616"/>
              <a:ext cx="11033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SATCs</a:t>
              </a:r>
              <a:endPara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16D1043-D4E2-B847-BCD3-F18CCE58FD2C}"/>
              </a:ext>
            </a:extLst>
          </p:cNvPr>
          <p:cNvGrpSpPr/>
          <p:nvPr/>
        </p:nvGrpSpPr>
        <p:grpSpPr>
          <a:xfrm>
            <a:off x="344269" y="1661098"/>
            <a:ext cx="1260000" cy="1260000"/>
            <a:chOff x="2089941" y="1791727"/>
            <a:chExt cx="1260000" cy="12600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8214287-FB29-7041-96D9-70844BC285C5}"/>
                </a:ext>
              </a:extLst>
            </p:cNvPr>
            <p:cNvSpPr/>
            <p:nvPr/>
          </p:nvSpPr>
          <p:spPr>
            <a:xfrm>
              <a:off x="2089941" y="1791727"/>
              <a:ext cx="1260000" cy="1260000"/>
            </a:xfrm>
            <a:prstGeom prst="ellipse">
              <a:avLst/>
            </a:prstGeom>
            <a:solidFill>
              <a:srgbClr val="B4C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69BF4F9-7520-AC41-8FCB-CF4DDF1CF4DD}"/>
                </a:ext>
              </a:extLst>
            </p:cNvPr>
            <p:cNvSpPr txBox="1"/>
            <p:nvPr/>
          </p:nvSpPr>
          <p:spPr>
            <a:xfrm>
              <a:off x="2137418" y="1863108"/>
              <a:ext cx="110330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Total sensores 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3E2AFEC9-180E-9341-8FFE-0C9F84AE16B1}"/>
              </a:ext>
            </a:extLst>
          </p:cNvPr>
          <p:cNvSpPr txBox="1"/>
          <p:nvPr/>
        </p:nvSpPr>
        <p:spPr>
          <a:xfrm>
            <a:off x="550028" y="2333853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813474-3866-364E-A3E5-F794358722A3}"/>
              </a:ext>
            </a:extLst>
          </p:cNvPr>
          <p:cNvSpPr txBox="1"/>
          <p:nvPr/>
        </p:nvSpPr>
        <p:spPr>
          <a:xfrm>
            <a:off x="1855059" y="2939522"/>
            <a:ext cx="78674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9;p23">
            <a:extLst>
              <a:ext uri="{FF2B5EF4-FFF2-40B4-BE49-F238E27FC236}">
                <a16:creationId xmlns:a16="http://schemas.microsoft.com/office/drawing/2014/main" id="{03374779-F376-B64C-8517-245F724D18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69" y="824391"/>
            <a:ext cx="9403965" cy="5232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145a571c7b1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850" y="247404"/>
            <a:ext cx="9121247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45a571c7b1_0_20"/>
          <p:cNvSpPr txBox="1"/>
          <p:nvPr/>
        </p:nvSpPr>
        <p:spPr>
          <a:xfrm>
            <a:off x="4503739" y="354279"/>
            <a:ext cx="608904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Activaciones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SATC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instalación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g145a571c7b1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2788" y="0"/>
            <a:ext cx="1224250" cy="12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A96CFD6-9BDD-D74A-879D-5D6ED8EFB9AF}"/>
              </a:ext>
            </a:extLst>
          </p:cNvPr>
          <p:cNvSpPr/>
          <p:nvPr/>
        </p:nvSpPr>
        <p:spPr>
          <a:xfrm>
            <a:off x="3265714" y="4310743"/>
            <a:ext cx="8551324" cy="254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5a571c7b1_0_73"/>
          <p:cNvSpPr txBox="1"/>
          <p:nvPr/>
        </p:nvSpPr>
        <p:spPr>
          <a:xfrm>
            <a:off x="5526781" y="406440"/>
            <a:ext cx="6134151" cy="11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Total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activaciones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SATC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agosto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 de 2021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 la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fecha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1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145a571c7b1_0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550" y="3559525"/>
            <a:ext cx="2619149" cy="293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6B1397F-7D44-992F-C745-E6EA5AE27FC8}"/>
              </a:ext>
            </a:extLst>
          </p:cNvPr>
          <p:cNvGrpSpPr/>
          <p:nvPr/>
        </p:nvGrpSpPr>
        <p:grpSpPr>
          <a:xfrm>
            <a:off x="3349918" y="1909239"/>
            <a:ext cx="7772400" cy="4242678"/>
            <a:chOff x="3349918" y="1909239"/>
            <a:chExt cx="7772400" cy="424267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8B41CC1-F340-CBB6-E756-7BA08C2E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9918" y="1909239"/>
              <a:ext cx="7772400" cy="4242678"/>
            </a:xfrm>
            <a:prstGeom prst="rect">
              <a:avLst/>
            </a:prstGeom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294077DD-DE9A-AEAE-0DAC-A9E4A20B5296}"/>
                </a:ext>
              </a:extLst>
            </p:cNvPr>
            <p:cNvSpPr>
              <a:spLocks/>
            </p:cNvSpPr>
            <p:nvPr/>
          </p:nvSpPr>
          <p:spPr>
            <a:xfrm>
              <a:off x="9446102" y="303990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7</a:t>
              </a: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77F60EF-A06B-EF12-F612-67885955783F}"/>
                </a:ext>
              </a:extLst>
            </p:cNvPr>
            <p:cNvSpPr>
              <a:spLocks/>
            </p:cNvSpPr>
            <p:nvPr/>
          </p:nvSpPr>
          <p:spPr>
            <a:xfrm>
              <a:off x="7707634" y="303990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10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2CB2759-6DB1-5205-7970-4ECDB7BA8F19}"/>
                </a:ext>
              </a:extLst>
            </p:cNvPr>
            <p:cNvSpPr>
              <a:spLocks/>
            </p:cNvSpPr>
            <p:nvPr/>
          </p:nvSpPr>
          <p:spPr>
            <a:xfrm>
              <a:off x="5826000" y="4174947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2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D10E275-2706-BFB3-FD21-3EC1F4920A1B}"/>
                </a:ext>
              </a:extLst>
            </p:cNvPr>
            <p:cNvSpPr>
              <a:spLocks/>
            </p:cNvSpPr>
            <p:nvPr/>
          </p:nvSpPr>
          <p:spPr>
            <a:xfrm>
              <a:off x="4153045" y="5348654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26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9D2C421F-790A-34AF-A992-D8A858507C88}"/>
                </a:ext>
              </a:extLst>
            </p:cNvPr>
            <p:cNvSpPr>
              <a:spLocks/>
            </p:cNvSpPr>
            <p:nvPr/>
          </p:nvSpPr>
          <p:spPr>
            <a:xfrm>
              <a:off x="4986781" y="4488812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3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25778A1-5138-5286-B413-45A42D16E70C}"/>
                </a:ext>
              </a:extLst>
            </p:cNvPr>
            <p:cNvSpPr>
              <a:spLocks/>
            </p:cNvSpPr>
            <p:nvPr/>
          </p:nvSpPr>
          <p:spPr>
            <a:xfrm>
              <a:off x="5286000" y="5348654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3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F082DCAC-4CE2-92D6-1E46-39D212C6D1E8}"/>
                </a:ext>
              </a:extLst>
            </p:cNvPr>
            <p:cNvSpPr>
              <a:spLocks/>
            </p:cNvSpPr>
            <p:nvPr/>
          </p:nvSpPr>
          <p:spPr>
            <a:xfrm>
              <a:off x="4417562" y="4714947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5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30DB694-9021-ACC7-701E-982834BF2C38}"/>
                </a:ext>
              </a:extLst>
            </p:cNvPr>
            <p:cNvSpPr>
              <a:spLocks/>
            </p:cNvSpPr>
            <p:nvPr/>
          </p:nvSpPr>
          <p:spPr>
            <a:xfrm>
              <a:off x="3848343" y="4815391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5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145a571c7b1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088" y="3707875"/>
            <a:ext cx="2508075" cy="2813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33E16832-0B90-4FD8-2D3E-066075A562D6}"/>
              </a:ext>
            </a:extLst>
          </p:cNvPr>
          <p:cNvGrpSpPr/>
          <p:nvPr/>
        </p:nvGrpSpPr>
        <p:grpSpPr>
          <a:xfrm>
            <a:off x="6790519" y="245078"/>
            <a:ext cx="5080000" cy="6413500"/>
            <a:chOff x="6790519" y="245078"/>
            <a:chExt cx="5080000" cy="64135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CB1C4BC-126D-DFAD-8C89-CF8A298E2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519" y="245078"/>
              <a:ext cx="5080000" cy="6413500"/>
            </a:xfrm>
            <a:prstGeom prst="rect">
              <a:avLst/>
            </a:prstGeom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B5C56BA0-C6C4-FF38-053A-AE795706CD27}"/>
                </a:ext>
              </a:extLst>
            </p:cNvPr>
            <p:cNvSpPr>
              <a:spLocks/>
            </p:cNvSpPr>
            <p:nvPr/>
          </p:nvSpPr>
          <p:spPr>
            <a:xfrm>
              <a:off x="7808372" y="3039908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1</a:t>
              </a: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E12530CC-EAF7-E52A-B433-AAA49CB2CB36}"/>
                </a:ext>
              </a:extLst>
            </p:cNvPr>
            <p:cNvSpPr>
              <a:spLocks/>
            </p:cNvSpPr>
            <p:nvPr/>
          </p:nvSpPr>
          <p:spPr>
            <a:xfrm>
              <a:off x="7861811" y="3520592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1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A7C3837-6516-7777-AA61-FBDF03A4E64F}"/>
                </a:ext>
              </a:extLst>
            </p:cNvPr>
            <p:cNvSpPr>
              <a:spLocks/>
            </p:cNvSpPr>
            <p:nvPr/>
          </p:nvSpPr>
          <p:spPr>
            <a:xfrm>
              <a:off x="8846727" y="3440978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dirty="0"/>
                <a:t>1</a:t>
              </a: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D4BFCE73-42F0-7627-46CC-E3EBD4D91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9443" y="1941998"/>
              <a:ext cx="504000" cy="50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/>
                <a:t>14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FE5D6B2-DFF7-5972-1AB4-83707B7E6084}"/>
                </a:ext>
              </a:extLst>
            </p:cNvPr>
            <p:cNvSpPr>
              <a:spLocks/>
            </p:cNvSpPr>
            <p:nvPr/>
          </p:nvSpPr>
          <p:spPr>
            <a:xfrm>
              <a:off x="8018758" y="1766850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/>
                <a:t>8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629EE78-F41F-0040-2D18-7ED029B711DD}"/>
                </a:ext>
              </a:extLst>
            </p:cNvPr>
            <p:cNvSpPr>
              <a:spLocks/>
            </p:cNvSpPr>
            <p:nvPr/>
          </p:nvSpPr>
          <p:spPr>
            <a:xfrm>
              <a:off x="7707134" y="1578056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/>
                <a:t>4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A3C7813-0AD0-58CD-F399-D88E71EA1A44}"/>
                </a:ext>
              </a:extLst>
            </p:cNvPr>
            <p:cNvSpPr>
              <a:spLocks/>
            </p:cNvSpPr>
            <p:nvPr/>
          </p:nvSpPr>
          <p:spPr>
            <a:xfrm>
              <a:off x="10534502" y="1334669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/>
                <a:t>1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6D7B74E-A005-733B-9867-3B48D4B83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5571" y="447560"/>
              <a:ext cx="504000" cy="50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/>
                <a:t>15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"/>
          <p:cNvSpPr/>
          <p:nvPr/>
        </p:nvSpPr>
        <p:spPr>
          <a:xfrm>
            <a:off x="2786925" y="4684700"/>
            <a:ext cx="6107100" cy="83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6b522d19b_1_29"/>
          <p:cNvSpPr txBox="1">
            <a:spLocks noGrp="1"/>
          </p:cNvSpPr>
          <p:nvPr>
            <p:ph type="title"/>
          </p:nvPr>
        </p:nvSpPr>
        <p:spPr>
          <a:xfrm>
            <a:off x="548825" y="293986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</a:pPr>
            <a:r>
              <a:rPr lang="en-US" dirty="0" err="1">
                <a:solidFill>
                  <a:srgbClr val="31538F"/>
                </a:solidFill>
              </a:rPr>
              <a:t>Contexto</a:t>
            </a:r>
            <a:r>
              <a:rPr lang="en-US" dirty="0">
                <a:solidFill>
                  <a:srgbClr val="31538F"/>
                </a:solidFill>
              </a:rPr>
              <a:t> </a:t>
            </a:r>
            <a:r>
              <a:rPr lang="en-US" dirty="0" err="1">
                <a:solidFill>
                  <a:srgbClr val="31538F"/>
                </a:solidFill>
              </a:rPr>
              <a:t>climático</a:t>
            </a:r>
            <a:endParaRPr dirty="0">
              <a:solidFill>
                <a:srgbClr val="31538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</a:pPr>
            <a:endParaRPr b="1" dirty="0">
              <a:solidFill>
                <a:srgbClr val="31538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5" name="Google Shape;155;g136b522d19b_1_29"/>
          <p:cNvPicPr preferRelativeResize="0"/>
          <p:nvPr/>
        </p:nvPicPr>
        <p:blipFill rotWithShape="1">
          <a:blip r:embed="rId3">
            <a:alphaModFix/>
          </a:blip>
          <a:srcRect b="17430"/>
          <a:stretch/>
        </p:blipFill>
        <p:spPr>
          <a:xfrm>
            <a:off x="108501" y="2226675"/>
            <a:ext cx="5939449" cy="356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136b522d19b_1_29"/>
          <p:cNvPicPr preferRelativeResize="0"/>
          <p:nvPr/>
        </p:nvPicPr>
        <p:blipFill rotWithShape="1">
          <a:blip r:embed="rId4">
            <a:alphaModFix/>
          </a:blip>
          <a:srcRect b="7079"/>
          <a:stretch/>
        </p:blipFill>
        <p:spPr>
          <a:xfrm>
            <a:off x="6464986" y="3194754"/>
            <a:ext cx="5583825" cy="17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36b522d19b_1_29"/>
          <p:cNvPicPr preferRelativeResize="0"/>
          <p:nvPr/>
        </p:nvPicPr>
        <p:blipFill rotWithShape="1">
          <a:blip r:embed="rId5">
            <a:alphaModFix/>
          </a:blip>
          <a:srcRect b="6591"/>
          <a:stretch/>
        </p:blipFill>
        <p:spPr>
          <a:xfrm>
            <a:off x="6605900" y="1422924"/>
            <a:ext cx="5301998" cy="177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36b522d19b_1_29"/>
          <p:cNvSpPr txBox="1"/>
          <p:nvPr/>
        </p:nvSpPr>
        <p:spPr>
          <a:xfrm>
            <a:off x="406250" y="1010425"/>
            <a:ext cx="62784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</a:rPr>
              <a:t>Es </a:t>
            </a:r>
            <a:r>
              <a:rPr lang="en-US" sz="2100" dirty="0" err="1">
                <a:solidFill>
                  <a:schemeClr val="dk1"/>
                </a:solidFill>
              </a:rPr>
              <a:t>importante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cómo</a:t>
            </a:r>
            <a:r>
              <a:rPr lang="en-US" sz="2100" dirty="0">
                <a:solidFill>
                  <a:schemeClr val="dk1"/>
                </a:solidFill>
              </a:rPr>
              <a:t> se </a:t>
            </a:r>
            <a:r>
              <a:rPr lang="en-US" sz="2100" dirty="0" err="1">
                <a:solidFill>
                  <a:schemeClr val="dk1"/>
                </a:solidFill>
              </a:rPr>
              <a:t>distribuye</a:t>
            </a:r>
            <a:r>
              <a:rPr lang="en-US" sz="2100" dirty="0">
                <a:solidFill>
                  <a:schemeClr val="dk1"/>
                </a:solidFill>
              </a:rPr>
              <a:t> la </a:t>
            </a:r>
            <a:r>
              <a:rPr lang="en-US" sz="2100" dirty="0" err="1">
                <a:solidFill>
                  <a:schemeClr val="dk1"/>
                </a:solidFill>
              </a:rPr>
              <a:t>precipitación</a:t>
            </a:r>
            <a:r>
              <a:rPr lang="en-US" sz="2100" dirty="0">
                <a:solidFill>
                  <a:schemeClr val="dk1"/>
                </a:solidFill>
              </a:rPr>
              <a:t> a lo largo del </a:t>
            </a:r>
            <a:r>
              <a:rPr lang="en-US" sz="2100" dirty="0" err="1">
                <a:solidFill>
                  <a:schemeClr val="dk1"/>
                </a:solidFill>
              </a:rPr>
              <a:t>año</a:t>
            </a:r>
            <a:r>
              <a:rPr lang="en-US" sz="2100" dirty="0">
                <a:solidFill>
                  <a:schemeClr val="dk1"/>
                </a:solidFill>
              </a:rPr>
              <a:t> y </a:t>
            </a:r>
            <a:r>
              <a:rPr lang="en-US" sz="2100" u="sng" dirty="0" err="1">
                <a:solidFill>
                  <a:schemeClr val="dk1"/>
                </a:solidFill>
              </a:rPr>
              <a:t>durante</a:t>
            </a:r>
            <a:r>
              <a:rPr lang="en-US" sz="2100" u="sng" dirty="0">
                <a:solidFill>
                  <a:schemeClr val="dk1"/>
                </a:solidFill>
              </a:rPr>
              <a:t> el día</a:t>
            </a:r>
            <a:r>
              <a:rPr lang="en-US" sz="2100" dirty="0">
                <a:solidFill>
                  <a:schemeClr val="dk1"/>
                </a:solidFill>
              </a:rPr>
              <a:t> → </a:t>
            </a:r>
            <a:r>
              <a:rPr lang="en-US" sz="2100" dirty="0" err="1">
                <a:solidFill>
                  <a:schemeClr val="dk1"/>
                </a:solidFill>
              </a:rPr>
              <a:t>Ciclo</a:t>
            </a:r>
            <a:r>
              <a:rPr lang="en-US" sz="2100" dirty="0">
                <a:solidFill>
                  <a:schemeClr val="dk1"/>
                </a:solidFill>
              </a:rPr>
              <a:t> </a:t>
            </a:r>
            <a:r>
              <a:rPr lang="en-US" sz="2100" dirty="0" err="1">
                <a:solidFill>
                  <a:schemeClr val="dk1"/>
                </a:solidFill>
              </a:rPr>
              <a:t>diurno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</a:endParaRPr>
          </a:p>
        </p:txBody>
      </p:sp>
      <p:sp>
        <p:nvSpPr>
          <p:cNvPr id="159" name="Google Shape;159;g136b522d19b_1_29"/>
          <p:cNvSpPr txBox="1"/>
          <p:nvPr/>
        </p:nvSpPr>
        <p:spPr>
          <a:xfrm>
            <a:off x="548825" y="5787850"/>
            <a:ext cx="397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434343"/>
                </a:solidFill>
              </a:rPr>
              <a:t>* Datos estaciones red pluviométrica EPM</a:t>
            </a:r>
            <a:endParaRPr sz="1300">
              <a:solidFill>
                <a:srgbClr val="434343"/>
              </a:solidFill>
            </a:endParaRPr>
          </a:p>
        </p:txBody>
      </p:sp>
      <p:sp>
        <p:nvSpPr>
          <p:cNvPr id="160" name="Google Shape;160;g136b522d19b_1_29"/>
          <p:cNvSpPr txBox="1"/>
          <p:nvPr/>
        </p:nvSpPr>
        <p:spPr>
          <a:xfrm>
            <a:off x="548825" y="6371564"/>
            <a:ext cx="4636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434343"/>
                </a:solidFill>
              </a:rPr>
              <a:t>* </a:t>
            </a:r>
            <a:r>
              <a:rPr lang="en-US" sz="1300" dirty="0" err="1">
                <a:solidFill>
                  <a:srgbClr val="434343"/>
                </a:solidFill>
              </a:rPr>
              <a:t>Datos</a:t>
            </a:r>
            <a:r>
              <a:rPr lang="en-US" sz="1300" dirty="0">
                <a:solidFill>
                  <a:srgbClr val="434343"/>
                </a:solidFill>
              </a:rPr>
              <a:t> </a:t>
            </a:r>
            <a:r>
              <a:rPr lang="en-US" sz="1300" dirty="0" err="1">
                <a:solidFill>
                  <a:srgbClr val="434343"/>
                </a:solidFill>
              </a:rPr>
              <a:t>derivados</a:t>
            </a:r>
            <a:r>
              <a:rPr lang="en-US" sz="1300" dirty="0">
                <a:solidFill>
                  <a:srgbClr val="434343"/>
                </a:solidFill>
              </a:rPr>
              <a:t> del radar </a:t>
            </a:r>
            <a:r>
              <a:rPr lang="en-US" sz="1300" dirty="0" err="1">
                <a:solidFill>
                  <a:srgbClr val="434343"/>
                </a:solidFill>
              </a:rPr>
              <a:t>meteorológico</a:t>
            </a:r>
            <a:endParaRPr sz="1300" dirty="0">
              <a:solidFill>
                <a:srgbClr val="434343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722B4A-04B5-044B-81D3-A992A3FD0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/>
          <a:stretch/>
        </p:blipFill>
        <p:spPr bwMode="auto">
          <a:xfrm>
            <a:off x="6684650" y="5091742"/>
            <a:ext cx="5301999" cy="17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0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6b522d19b_1_96"/>
          <p:cNvSpPr txBox="1">
            <a:spLocks noGrp="1"/>
          </p:cNvSpPr>
          <p:nvPr>
            <p:ph type="title"/>
          </p:nvPr>
        </p:nvSpPr>
        <p:spPr>
          <a:xfrm>
            <a:off x="3708800" y="263867"/>
            <a:ext cx="82473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2900" dirty="0" err="1">
                <a:solidFill>
                  <a:srgbClr val="0B5394"/>
                </a:solidFill>
                <a:latin typeface="Avenir Book" panose="02000503020000020003" pitchFamily="2" charset="0"/>
              </a:rPr>
              <a:t>Acumulados</a:t>
            </a:r>
            <a:r>
              <a:rPr lang="en-US" sz="2900" dirty="0">
                <a:solidFill>
                  <a:srgbClr val="0B5394"/>
                </a:solidFill>
                <a:latin typeface="Avenir Book" panose="02000503020000020003" pitchFamily="2" charset="0"/>
              </a:rPr>
              <a:t> </a:t>
            </a:r>
            <a:r>
              <a:rPr lang="en-US" sz="2900" dirty="0" err="1">
                <a:solidFill>
                  <a:srgbClr val="0B5394"/>
                </a:solidFill>
                <a:latin typeface="Avenir Book" panose="02000503020000020003" pitchFamily="2" charset="0"/>
              </a:rPr>
              <a:t>lluvia</a:t>
            </a:r>
            <a:r>
              <a:rPr lang="en-US" sz="2900" dirty="0">
                <a:solidFill>
                  <a:srgbClr val="0B5394"/>
                </a:solidFill>
                <a:latin typeface="Avenir Book" panose="02000503020000020003" pitchFamily="2" charset="0"/>
              </a:rPr>
              <a:t> 2022 </a:t>
            </a:r>
            <a:endParaRPr sz="2900" dirty="0">
              <a:solidFill>
                <a:srgbClr val="0B5394"/>
              </a:solidFill>
              <a:latin typeface="Avenir Book" panose="02000503020000020003" pitchFamily="2" charset="0"/>
            </a:endParaRPr>
          </a:p>
        </p:txBody>
      </p:sp>
      <p:sp>
        <p:nvSpPr>
          <p:cNvPr id="166" name="Google Shape;166;g136b522d19b_1_96"/>
          <p:cNvSpPr txBox="1"/>
          <p:nvPr/>
        </p:nvSpPr>
        <p:spPr>
          <a:xfrm>
            <a:off x="7253500" y="645867"/>
            <a:ext cx="4842000" cy="50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 dirty="0" err="1">
                <a:solidFill>
                  <a:srgbClr val="434343"/>
                </a:solidFill>
                <a:latin typeface="Avenir Book" panose="02000503020000020003" pitchFamily="2" charset="0"/>
              </a:rPr>
              <a:t>Porcentaje</a:t>
            </a:r>
            <a:r>
              <a:rPr lang="en-US" sz="1700" i="0" u="none" strike="noStrike" cap="none" dirty="0">
                <a:solidFill>
                  <a:srgbClr val="434343"/>
                </a:solidFill>
                <a:latin typeface="Avenir Book" panose="02000503020000020003" pitchFamily="2" charset="0"/>
              </a:rPr>
              <a:t> con </a:t>
            </a:r>
            <a:r>
              <a:rPr lang="en-US" sz="1700" i="0" u="none" strike="noStrike" cap="none" dirty="0" err="1">
                <a:solidFill>
                  <a:srgbClr val="434343"/>
                </a:solidFill>
                <a:latin typeface="Avenir Book" panose="02000503020000020003" pitchFamily="2" charset="0"/>
              </a:rPr>
              <a:t>respecto</a:t>
            </a:r>
            <a:r>
              <a:rPr lang="en-US" sz="1700" i="0" u="none" strike="noStrike" cap="none" dirty="0">
                <a:solidFill>
                  <a:srgbClr val="434343"/>
                </a:solidFill>
                <a:latin typeface="Avenir Book" panose="02000503020000020003" pitchFamily="2" charset="0"/>
              </a:rPr>
              <a:t> a la </a:t>
            </a:r>
            <a:r>
              <a:rPr lang="en-US" sz="1700" i="0" u="none" strike="noStrike" cap="none" dirty="0" err="1">
                <a:solidFill>
                  <a:srgbClr val="434343"/>
                </a:solidFill>
                <a:latin typeface="Avenir Book" panose="02000503020000020003" pitchFamily="2" charset="0"/>
              </a:rPr>
              <a:t>climatología</a:t>
            </a:r>
            <a:endParaRPr sz="1700" i="0" u="none" strike="noStrike" cap="none" dirty="0">
              <a:solidFill>
                <a:srgbClr val="434343"/>
              </a:solidFill>
              <a:latin typeface="Avenir Book" panose="02000503020000020003" pitchFamily="2" charset="0"/>
            </a:endParaRPr>
          </a:p>
        </p:txBody>
      </p:sp>
      <p:sp>
        <p:nvSpPr>
          <p:cNvPr id="167" name="Google Shape;167;g136b522d19b_1_96"/>
          <p:cNvSpPr txBox="1">
            <a:spLocks noGrp="1"/>
          </p:cNvSpPr>
          <p:nvPr>
            <p:ph type="title"/>
          </p:nvPr>
        </p:nvSpPr>
        <p:spPr>
          <a:xfrm>
            <a:off x="286764" y="1464761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8" name="Google Shape;168;g136b522d19b_1_96"/>
          <p:cNvSpPr txBox="1"/>
          <p:nvPr/>
        </p:nvSpPr>
        <p:spPr>
          <a:xfrm>
            <a:off x="3008800" y="389467"/>
            <a:ext cx="3946800" cy="76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C458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>
                <a:solidFill>
                  <a:srgbClr val="434343"/>
                </a:solidFill>
              </a:rPr>
              <a:t>Gris →  cercano a la climatología</a:t>
            </a:r>
            <a:endParaRPr sz="1700" i="0" u="none" strike="noStrike" cap="none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>
                <a:solidFill>
                  <a:srgbClr val="434343"/>
                </a:solidFill>
              </a:rPr>
              <a:t>Azul → por encima de la climatología</a:t>
            </a:r>
            <a:endParaRPr sz="1700" i="0" u="none" strike="noStrike" cap="none">
              <a:solidFill>
                <a:srgbClr val="434343"/>
              </a:solidFill>
            </a:endParaRPr>
          </a:p>
        </p:txBody>
      </p:sp>
      <p:pic>
        <p:nvPicPr>
          <p:cNvPr id="169" name="Google Shape;169;g136b522d19b_1_9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1175" b="10996"/>
          <a:stretch/>
        </p:blipFill>
        <p:spPr>
          <a:xfrm>
            <a:off x="345077" y="1645933"/>
            <a:ext cx="2556108" cy="28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36b522d19b_1_96"/>
          <p:cNvPicPr preferRelativeResize="0"/>
          <p:nvPr/>
        </p:nvPicPr>
        <p:blipFill rotWithShape="1">
          <a:blip r:embed="rId4">
            <a:alphaModFix/>
          </a:blip>
          <a:srcRect t="10673" b="10783"/>
          <a:stretch/>
        </p:blipFill>
        <p:spPr>
          <a:xfrm>
            <a:off x="3258177" y="1650075"/>
            <a:ext cx="2529170" cy="283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36b522d19b_1_96"/>
          <p:cNvSpPr txBox="1">
            <a:spLocks noGrp="1"/>
          </p:cNvSpPr>
          <p:nvPr>
            <p:ph type="title"/>
          </p:nvPr>
        </p:nvSpPr>
        <p:spPr>
          <a:xfrm>
            <a:off x="3147715" y="1464761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1600" dirty="0" err="1">
                <a:solidFill>
                  <a:srgbClr val="434343"/>
                </a:solidFill>
              </a:rPr>
              <a:t>Febrero</a:t>
            </a:r>
            <a:r>
              <a:rPr lang="en-US" sz="1600" dirty="0">
                <a:solidFill>
                  <a:srgbClr val="434343"/>
                </a:solidFill>
              </a:rPr>
              <a:t> </a:t>
            </a:r>
            <a:endParaRPr sz="1600" dirty="0">
              <a:solidFill>
                <a:srgbClr val="434343"/>
              </a:solidFill>
            </a:endParaRPr>
          </a:p>
        </p:txBody>
      </p:sp>
      <p:sp>
        <p:nvSpPr>
          <p:cNvPr id="172" name="Google Shape;172;g136b522d19b_1_96"/>
          <p:cNvSpPr txBox="1">
            <a:spLocks noGrp="1"/>
          </p:cNvSpPr>
          <p:nvPr>
            <p:ph type="title"/>
          </p:nvPr>
        </p:nvSpPr>
        <p:spPr>
          <a:xfrm>
            <a:off x="6185827" y="1464761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1600" dirty="0" err="1">
                <a:solidFill>
                  <a:srgbClr val="434343"/>
                </a:solidFill>
              </a:rPr>
              <a:t>Marzo</a:t>
            </a:r>
            <a:r>
              <a:rPr lang="en-US" sz="1600" dirty="0">
                <a:solidFill>
                  <a:srgbClr val="434343"/>
                </a:solidFill>
              </a:rPr>
              <a:t> </a:t>
            </a:r>
            <a:endParaRPr sz="1600" dirty="0">
              <a:solidFill>
                <a:srgbClr val="434343"/>
              </a:solidFill>
            </a:endParaRPr>
          </a:p>
        </p:txBody>
      </p:sp>
      <p:pic>
        <p:nvPicPr>
          <p:cNvPr id="173" name="Google Shape;173;g136b522d19b_1_96"/>
          <p:cNvPicPr preferRelativeResize="0"/>
          <p:nvPr/>
        </p:nvPicPr>
        <p:blipFill rotWithShape="1">
          <a:blip r:embed="rId5">
            <a:alphaModFix/>
          </a:blip>
          <a:srcRect t="11576" b="12064"/>
          <a:stretch/>
        </p:blipFill>
        <p:spPr>
          <a:xfrm>
            <a:off x="6186451" y="1716616"/>
            <a:ext cx="2526177" cy="276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136b522d19b_1_96"/>
          <p:cNvPicPr preferRelativeResize="0"/>
          <p:nvPr/>
        </p:nvPicPr>
        <p:blipFill rotWithShape="1">
          <a:blip r:embed="rId5">
            <a:alphaModFix/>
          </a:blip>
          <a:srcRect t="88114" r="40465" b="-667"/>
          <a:stretch/>
        </p:blipFill>
        <p:spPr>
          <a:xfrm>
            <a:off x="8717934" y="5945742"/>
            <a:ext cx="2577475" cy="78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g136b522d19b_1_109">
            <a:extLst>
              <a:ext uri="{FF2B5EF4-FFF2-40B4-BE49-F238E27FC236}">
                <a16:creationId xmlns:a16="http://schemas.microsoft.com/office/drawing/2014/main" id="{31DB0E40-9A11-C13E-55DA-62B32CEFCD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1277" b="10895"/>
          <a:stretch/>
        </p:blipFill>
        <p:spPr>
          <a:xfrm>
            <a:off x="9058672" y="1645933"/>
            <a:ext cx="2526185" cy="283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;g136b522d19b_1_109">
            <a:extLst>
              <a:ext uri="{FF2B5EF4-FFF2-40B4-BE49-F238E27FC236}">
                <a16:creationId xmlns:a16="http://schemas.microsoft.com/office/drawing/2014/main" id="{CA14F513-FE8E-70D2-C717-269BE823ADD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11678" b="11285"/>
          <a:stretch/>
        </p:blipFill>
        <p:spPr>
          <a:xfrm>
            <a:off x="837516" y="4025521"/>
            <a:ext cx="2576013" cy="283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6;g136b522d19b_1_109">
            <a:extLst>
              <a:ext uri="{FF2B5EF4-FFF2-40B4-BE49-F238E27FC236}">
                <a16:creationId xmlns:a16="http://schemas.microsoft.com/office/drawing/2014/main" id="{EC0A360F-D7ED-76E6-339C-F951328BF1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11166" b="9411"/>
          <a:stretch/>
        </p:blipFill>
        <p:spPr>
          <a:xfrm>
            <a:off x="3812633" y="4069670"/>
            <a:ext cx="2543283" cy="283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1;g136b522d19b_1_109">
            <a:extLst>
              <a:ext uri="{FF2B5EF4-FFF2-40B4-BE49-F238E27FC236}">
                <a16:creationId xmlns:a16="http://schemas.microsoft.com/office/drawing/2014/main" id="{7378B449-E94F-226C-B94E-6D7B8F0747CC}"/>
              </a:ext>
            </a:extLst>
          </p:cNvPr>
          <p:cNvSpPr txBox="1">
            <a:spLocks/>
          </p:cNvSpPr>
          <p:nvPr/>
        </p:nvSpPr>
        <p:spPr>
          <a:xfrm>
            <a:off x="9058672" y="1459966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E1022"/>
              </a:buClr>
              <a:buSzPts val="3600"/>
            </a:pPr>
            <a:r>
              <a:rPr lang="en-US" sz="1600" dirty="0">
                <a:solidFill>
                  <a:srgbClr val="434343"/>
                </a:solidFill>
              </a:rPr>
              <a:t>Abril </a:t>
            </a:r>
          </a:p>
        </p:txBody>
      </p:sp>
      <p:sp>
        <p:nvSpPr>
          <p:cNvPr id="11" name="Google Shape;183;g136b522d19b_1_109">
            <a:extLst>
              <a:ext uri="{FF2B5EF4-FFF2-40B4-BE49-F238E27FC236}">
                <a16:creationId xmlns:a16="http://schemas.microsoft.com/office/drawing/2014/main" id="{810B4419-299C-259F-BAA7-7DF104EF8CFF}"/>
              </a:ext>
            </a:extLst>
          </p:cNvPr>
          <p:cNvSpPr txBox="1">
            <a:spLocks/>
          </p:cNvSpPr>
          <p:nvPr/>
        </p:nvSpPr>
        <p:spPr>
          <a:xfrm>
            <a:off x="1128450" y="4025521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02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920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E1022"/>
              </a:buClr>
              <a:buSzPts val="3600"/>
            </a:pPr>
            <a:r>
              <a:rPr lang="en-US" sz="1600" dirty="0">
                <a:solidFill>
                  <a:srgbClr val="434343"/>
                </a:solidFill>
              </a:rPr>
              <a:t>Mayo </a:t>
            </a:r>
          </a:p>
        </p:txBody>
      </p:sp>
      <p:sp>
        <p:nvSpPr>
          <p:cNvPr id="12" name="Google Shape;187;g136b522d19b_1_109">
            <a:extLst>
              <a:ext uri="{FF2B5EF4-FFF2-40B4-BE49-F238E27FC236}">
                <a16:creationId xmlns:a16="http://schemas.microsoft.com/office/drawing/2014/main" id="{C616B129-9C7B-4B95-80D4-533D9EF2A739}"/>
              </a:ext>
            </a:extLst>
          </p:cNvPr>
          <p:cNvSpPr txBox="1"/>
          <p:nvPr/>
        </p:nvSpPr>
        <p:spPr>
          <a:xfrm>
            <a:off x="4125074" y="4022823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1600" i="0" u="none" strike="noStrike" cap="none" dirty="0">
                <a:solidFill>
                  <a:srgbClr val="434343"/>
                </a:solidFill>
              </a:rPr>
              <a:t>Junio</a:t>
            </a:r>
            <a:endParaRPr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9A0B72-BAC4-9CCA-039D-CEFD603CB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b="11524"/>
          <a:stretch/>
        </p:blipFill>
        <p:spPr bwMode="auto">
          <a:xfrm>
            <a:off x="6732619" y="3973039"/>
            <a:ext cx="2424236" cy="28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7;g136b522d19b_1_109">
            <a:extLst>
              <a:ext uri="{FF2B5EF4-FFF2-40B4-BE49-F238E27FC236}">
                <a16:creationId xmlns:a16="http://schemas.microsoft.com/office/drawing/2014/main" id="{23A0A60B-94B1-4AA3-9D19-C32CF1810351}"/>
              </a:ext>
            </a:extLst>
          </p:cNvPr>
          <p:cNvSpPr txBox="1"/>
          <p:nvPr/>
        </p:nvSpPr>
        <p:spPr>
          <a:xfrm>
            <a:off x="7064377" y="3977834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1600" i="0" u="none" strike="noStrike" cap="none" dirty="0">
                <a:solidFill>
                  <a:srgbClr val="434343"/>
                </a:solidFill>
              </a:rPr>
              <a:t>Julio</a:t>
            </a:r>
            <a:endParaRPr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42ac24399b_1_7"/>
          <p:cNvSpPr txBox="1">
            <a:spLocks noGrp="1"/>
          </p:cNvSpPr>
          <p:nvPr>
            <p:ph type="title"/>
          </p:nvPr>
        </p:nvSpPr>
        <p:spPr>
          <a:xfrm>
            <a:off x="4752474" y="110084"/>
            <a:ext cx="6999821" cy="59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Avenir"/>
                <a:cs typeface="Arial" panose="020B0604020202020204" pitchFamily="34" charset="0"/>
                <a:sym typeface="Avenir"/>
              </a:rPr>
              <a:t>Fenómeno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Avenir"/>
                <a:cs typeface="Arial" panose="020B0604020202020204" pitchFamily="34" charset="0"/>
                <a:sym typeface="Avenir"/>
              </a:rPr>
              <a:t> El Niño –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Avenir"/>
                <a:cs typeface="Arial" panose="020B0604020202020204" pitchFamily="34" charset="0"/>
                <a:sym typeface="Avenir"/>
              </a:rPr>
              <a:t>Oscilación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  <a:ea typeface="Avenir"/>
                <a:cs typeface="Arial" panose="020B0604020202020204" pitchFamily="34" charset="0"/>
                <a:sym typeface="Avenir"/>
              </a:rPr>
              <a:t> del Sur</a:t>
            </a:r>
            <a:endParaRPr b="1" dirty="0">
              <a:solidFill>
                <a:schemeClr val="accent1">
                  <a:lumMod val="75000"/>
                </a:schemeClr>
              </a:solidFill>
              <a:latin typeface="Avenir Book" panose="02000503020000020003" pitchFamily="2" charset="0"/>
              <a:ea typeface="Avenir"/>
              <a:cs typeface="Arial" panose="020B0604020202020204" pitchFamily="34" charset="0"/>
              <a:sym typeface="Avenir"/>
            </a:endParaRPr>
          </a:p>
        </p:txBody>
      </p:sp>
      <p:sp>
        <p:nvSpPr>
          <p:cNvPr id="58" name="Google Shape;58;g142ac24399b_1_7"/>
          <p:cNvSpPr txBox="1"/>
          <p:nvPr/>
        </p:nvSpPr>
        <p:spPr>
          <a:xfrm>
            <a:off x="9010670" y="1782064"/>
            <a:ext cx="3009530" cy="1107965"/>
          </a:xfrm>
          <a:prstGeom prst="rect">
            <a:avLst/>
          </a:prstGeom>
          <a:solidFill>
            <a:schemeClr val="lt1"/>
          </a:solidFill>
          <a:ln w="12700">
            <a:solidFill>
              <a:schemeClr val="accent1">
                <a:lumMod val="5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</a:pPr>
            <a:r>
              <a:rPr lang="es-ES" sz="2000" dirty="0">
                <a:latin typeface="Avenir"/>
                <a:ea typeface="Avenir"/>
                <a:cs typeface="Avenir"/>
                <a:sym typeface="Avenir"/>
              </a:rPr>
              <a:t>Ocurre cada 3-7 años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</a:pPr>
            <a:r>
              <a:rPr lang="es-ES" sz="2000" dirty="0">
                <a:latin typeface="Avenir"/>
                <a:ea typeface="Avenir"/>
                <a:cs typeface="Avenir"/>
                <a:sym typeface="Avenir"/>
              </a:rPr>
              <a:t>Fase +: El Niño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</a:pPr>
            <a:r>
              <a:rPr lang="es-ES" sz="2000" dirty="0">
                <a:latin typeface="Avenir"/>
                <a:ea typeface="Avenir"/>
                <a:cs typeface="Avenir"/>
                <a:sym typeface="Avenir"/>
              </a:rPr>
              <a:t>Fase - : La Niña</a:t>
            </a:r>
            <a:endParaRPr sz="2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" name="Google Shape;61;g142ac24399b_1_7"/>
          <p:cNvSpPr/>
          <p:nvPr/>
        </p:nvSpPr>
        <p:spPr>
          <a:xfrm>
            <a:off x="341072" y="4778095"/>
            <a:ext cx="5070600" cy="352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Baigun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(2015)</a:t>
            </a:r>
            <a:endParaRPr sz="1200" b="1" dirty="0"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34D6F4-0F97-79F3-932F-9511B842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6" y="1582561"/>
            <a:ext cx="7954818" cy="46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6b522d19b_1_175"/>
          <p:cNvSpPr txBox="1">
            <a:spLocks noGrp="1"/>
          </p:cNvSpPr>
          <p:nvPr>
            <p:ph type="title"/>
          </p:nvPr>
        </p:nvSpPr>
        <p:spPr>
          <a:xfrm>
            <a:off x="2999288" y="292361"/>
            <a:ext cx="87609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¿Por </a:t>
            </a:r>
            <a:r>
              <a:rPr lang="en-US" dirty="0" err="1">
                <a:solidFill>
                  <a:srgbClr val="2F5496"/>
                </a:solidFill>
                <a:latin typeface="Avenir Book" panose="02000503020000020003" pitchFamily="2" charset="0"/>
              </a:rPr>
              <a:t>qué</a:t>
            </a: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2F5496"/>
                </a:solidFill>
                <a:latin typeface="Avenir Book" panose="02000503020000020003" pitchFamily="2" charset="0"/>
              </a:rPr>
              <a:t>hemos</a:t>
            </a: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2F5496"/>
                </a:solidFill>
                <a:latin typeface="Avenir Book" panose="02000503020000020003" pitchFamily="2" charset="0"/>
              </a:rPr>
              <a:t>tenido</a:t>
            </a: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2F5496"/>
                </a:solidFill>
                <a:latin typeface="Avenir Book" panose="02000503020000020003" pitchFamily="2" charset="0"/>
              </a:rPr>
              <a:t>tantas</a:t>
            </a: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2F5496"/>
                </a:solidFill>
                <a:latin typeface="Avenir Book" panose="02000503020000020003" pitchFamily="2" charset="0"/>
              </a:rPr>
              <a:t>lluvias</a:t>
            </a:r>
            <a:r>
              <a:rPr lang="en-US" dirty="0">
                <a:solidFill>
                  <a:srgbClr val="2F5496"/>
                </a:solidFill>
                <a:latin typeface="Avenir Book" panose="02000503020000020003" pitchFamily="2" charset="0"/>
              </a:rPr>
              <a:t>?</a:t>
            </a:r>
            <a:endParaRPr dirty="0">
              <a:solidFill>
                <a:srgbClr val="2F5496"/>
              </a:solidFill>
              <a:latin typeface="Avenir Book" panose="02000503020000020003" pitchFamily="2" charset="0"/>
            </a:endParaRPr>
          </a:p>
        </p:txBody>
      </p:sp>
      <p:pic>
        <p:nvPicPr>
          <p:cNvPr id="257" name="Google Shape;257;g136b522d19b_1_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251" y="882375"/>
            <a:ext cx="4818727" cy="59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36b522d19b_1_175"/>
          <p:cNvSpPr txBox="1"/>
          <p:nvPr/>
        </p:nvSpPr>
        <p:spPr>
          <a:xfrm>
            <a:off x="2707875" y="882375"/>
            <a:ext cx="4700400" cy="53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i="0" u="none" strike="noStrike" cap="none">
                <a:solidFill>
                  <a:srgbClr val="000000"/>
                </a:solidFill>
                <a:latin typeface="Avenir Book" panose="02000503020000020003" pitchFamily="2" charset="0"/>
              </a:rPr>
              <a:t>Condiciones La Niña desde oct de 2020</a:t>
            </a:r>
            <a:endParaRPr sz="1900" i="0" u="none" strike="noStrike" cap="none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pic>
        <p:nvPicPr>
          <p:cNvPr id="260" name="Google Shape;260;g136b522d19b_1_175"/>
          <p:cNvPicPr preferRelativeResize="0"/>
          <p:nvPr/>
        </p:nvPicPr>
        <p:blipFill rotWithShape="1">
          <a:blip r:embed="rId4">
            <a:alphaModFix/>
          </a:blip>
          <a:srcRect t="2827" b="20544"/>
          <a:stretch/>
        </p:blipFill>
        <p:spPr>
          <a:xfrm>
            <a:off x="682925" y="1549987"/>
            <a:ext cx="6050099" cy="25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5C00712-C62A-904C-86C9-4627D1A54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82924" y="4009033"/>
            <a:ext cx="6050099" cy="284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6b522d19b_1_109"/>
          <p:cNvSpPr txBox="1">
            <a:spLocks noGrp="1"/>
          </p:cNvSpPr>
          <p:nvPr>
            <p:ph type="title"/>
          </p:nvPr>
        </p:nvSpPr>
        <p:spPr>
          <a:xfrm>
            <a:off x="3708800" y="263867"/>
            <a:ext cx="82473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2900">
                <a:solidFill>
                  <a:srgbClr val="0B5394"/>
                </a:solidFill>
              </a:rPr>
              <a:t>Acumulados lluvia 2022 </a:t>
            </a:r>
            <a:endParaRPr sz="2900">
              <a:solidFill>
                <a:srgbClr val="0B5394"/>
              </a:solidFill>
            </a:endParaRPr>
          </a:p>
        </p:txBody>
      </p:sp>
      <p:sp>
        <p:nvSpPr>
          <p:cNvPr id="180" name="Google Shape;180;g136b522d19b_1_109"/>
          <p:cNvSpPr txBox="1"/>
          <p:nvPr/>
        </p:nvSpPr>
        <p:spPr>
          <a:xfrm>
            <a:off x="7253500" y="645867"/>
            <a:ext cx="4842000" cy="50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>
                <a:solidFill>
                  <a:srgbClr val="434343"/>
                </a:solidFill>
              </a:rPr>
              <a:t>Porcentaje con respecto a la climatología</a:t>
            </a:r>
            <a:endParaRPr sz="1700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182" name="Google Shape;182;g136b522d19b_1_109"/>
          <p:cNvSpPr txBox="1"/>
          <p:nvPr/>
        </p:nvSpPr>
        <p:spPr>
          <a:xfrm>
            <a:off x="3008800" y="389467"/>
            <a:ext cx="3946800" cy="76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C458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>
                <a:solidFill>
                  <a:srgbClr val="434343"/>
                </a:solidFill>
              </a:rPr>
              <a:t>Gris →  cercano a la climatología</a:t>
            </a:r>
            <a:endParaRPr sz="1700" i="0" u="none" strike="noStrike" cap="none"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i="0" u="none" strike="noStrike" cap="none">
                <a:solidFill>
                  <a:srgbClr val="434343"/>
                </a:solidFill>
              </a:rPr>
              <a:t>Azul → por encima de la climatología</a:t>
            </a:r>
            <a:endParaRPr sz="1700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187" name="Google Shape;187;g136b522d19b_1_109"/>
          <p:cNvSpPr txBox="1"/>
          <p:nvPr/>
        </p:nvSpPr>
        <p:spPr>
          <a:xfrm>
            <a:off x="3321855" y="1696429"/>
            <a:ext cx="1896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sz="2000" i="0" u="none" strike="noStrike" cap="none" dirty="0">
                <a:solidFill>
                  <a:srgbClr val="434343"/>
                </a:solidFill>
              </a:rPr>
              <a:t>Agosto (17)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0BBE1B-F5DD-3147-9EA6-90FEDD411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b="9878"/>
          <a:stretch/>
        </p:blipFill>
        <p:spPr bwMode="auto">
          <a:xfrm>
            <a:off x="2653714" y="2160000"/>
            <a:ext cx="3580025" cy="40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0EB861B-F2CE-A549-9DB0-053686882CB9}"/>
              </a:ext>
            </a:extLst>
          </p:cNvPr>
          <p:cNvGrpSpPr/>
          <p:nvPr/>
        </p:nvGrpSpPr>
        <p:grpSpPr>
          <a:xfrm>
            <a:off x="6613714" y="1638000"/>
            <a:ext cx="4166543" cy="5160867"/>
            <a:chOff x="7895065" y="1638674"/>
            <a:chExt cx="4166543" cy="516086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51EB99F6-626B-3F44-9406-B90EAE64C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9"/>
            <a:stretch/>
          </p:blipFill>
          <p:spPr bwMode="auto">
            <a:xfrm>
              <a:off x="7895065" y="2209729"/>
              <a:ext cx="3558869" cy="458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195;g136b522d19b_1_122">
              <a:extLst>
                <a:ext uri="{FF2B5EF4-FFF2-40B4-BE49-F238E27FC236}">
                  <a16:creationId xmlns:a16="http://schemas.microsoft.com/office/drawing/2014/main" id="{93AD63D8-BC3B-8247-A509-DD0601D5F363}"/>
                </a:ext>
              </a:extLst>
            </p:cNvPr>
            <p:cNvSpPr txBox="1"/>
            <p:nvPr/>
          </p:nvSpPr>
          <p:spPr>
            <a:xfrm>
              <a:off x="8114808" y="1638674"/>
              <a:ext cx="3946800" cy="553957"/>
            </a:xfrm>
            <a:prstGeom prst="rect">
              <a:avLst/>
            </a:prstGeom>
            <a:solidFill>
              <a:schemeClr val="lt1"/>
            </a:solidFill>
            <a:ln w="9525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s-ES" sz="2000" i="0" u="none" strike="noStrike" cap="none" dirty="0">
                  <a:solidFill>
                    <a:schemeClr val="tx1"/>
                  </a:solidFill>
                </a:rPr>
                <a:t>Anual 2022</a:t>
              </a:r>
              <a:endParaRPr sz="2000" i="0" u="none" strike="noStrike" cap="none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Google Shape;195;g136b522d19b_1_122">
            <a:extLst>
              <a:ext uri="{FF2B5EF4-FFF2-40B4-BE49-F238E27FC236}">
                <a16:creationId xmlns:a16="http://schemas.microsoft.com/office/drawing/2014/main" id="{64EE73E0-9483-C042-BA8B-CF4375CF699F}"/>
              </a:ext>
            </a:extLst>
          </p:cNvPr>
          <p:cNvSpPr txBox="1"/>
          <p:nvPr/>
        </p:nvSpPr>
        <p:spPr>
          <a:xfrm>
            <a:off x="8562105" y="4708734"/>
            <a:ext cx="2644476" cy="15542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1" algn="ctr">
              <a:buSzPts val="1700"/>
            </a:pPr>
            <a:r>
              <a:rPr lang="es-ES" sz="1700" i="0" u="none" strike="noStrike" cap="none" dirty="0">
                <a:solidFill>
                  <a:schemeClr val="tx2">
                    <a:lumMod val="25000"/>
                  </a:schemeClr>
                </a:solidFill>
              </a:rPr>
              <a:t>En lo corrido del año </a:t>
            </a:r>
            <a:r>
              <a:rPr lang="es-ES" sz="1700" i="0" u="none" strike="noStrike" cap="none" dirty="0">
                <a:solidFill>
                  <a:schemeClr val="tx2">
                    <a:lumMod val="25000"/>
                  </a:schemeClr>
                </a:solidFill>
                <a:sym typeface="Wingdings" pitchFamily="2" charset="2"/>
              </a:rPr>
              <a:t>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ES" sz="1700" dirty="0">
                <a:solidFill>
                  <a:schemeClr val="tx2">
                    <a:lumMod val="25000"/>
                  </a:schemeClr>
                </a:solidFill>
                <a:sym typeface="Wingdings" pitchFamily="2" charset="2"/>
              </a:rPr>
              <a:t>Acumulados superiores en un 30-80% de lo que ocurre en un año “normal”</a:t>
            </a:r>
            <a:endParaRPr sz="1700" i="0" u="none" strike="noStrike" cap="none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6b522d19b_1_140"/>
          <p:cNvSpPr txBox="1">
            <a:spLocks noGrp="1"/>
          </p:cNvSpPr>
          <p:nvPr>
            <p:ph type="title"/>
          </p:nvPr>
        </p:nvSpPr>
        <p:spPr>
          <a:xfrm>
            <a:off x="3708800" y="263867"/>
            <a:ext cx="82473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dirty="0" err="1">
                <a:solidFill>
                  <a:srgbClr val="0B5394"/>
                </a:solidFill>
              </a:rPr>
              <a:t>Pronósticos</a:t>
            </a:r>
            <a:r>
              <a:rPr lang="en-US" dirty="0">
                <a:solidFill>
                  <a:srgbClr val="0B5394"/>
                </a:solidFill>
              </a:rPr>
              <a:t> </a:t>
            </a:r>
            <a:r>
              <a:rPr lang="en-US" dirty="0" err="1">
                <a:solidFill>
                  <a:srgbClr val="0B5394"/>
                </a:solidFill>
              </a:rPr>
              <a:t>temporada</a:t>
            </a:r>
            <a:r>
              <a:rPr lang="en-US" dirty="0">
                <a:solidFill>
                  <a:srgbClr val="0B5394"/>
                </a:solidFill>
              </a:rPr>
              <a:t> </a:t>
            </a:r>
            <a:endParaRPr dirty="0">
              <a:solidFill>
                <a:srgbClr val="0B5394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1022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0B5394"/>
                </a:solidFill>
              </a:rPr>
              <a:t>Sep-Oct-Nov (SON) </a:t>
            </a:r>
            <a:endParaRPr dirty="0">
              <a:solidFill>
                <a:srgbClr val="0B5394"/>
              </a:solidFill>
            </a:endParaRPr>
          </a:p>
        </p:txBody>
      </p:sp>
      <p:sp>
        <p:nvSpPr>
          <p:cNvPr id="243" name="Google Shape;243;g136b522d19b_1_140"/>
          <p:cNvSpPr txBox="1"/>
          <p:nvPr/>
        </p:nvSpPr>
        <p:spPr>
          <a:xfrm>
            <a:off x="2995900" y="165867"/>
            <a:ext cx="4257600" cy="112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i="0" u="none" strike="noStrike" cap="none" dirty="0" err="1">
                <a:solidFill>
                  <a:srgbClr val="000000"/>
                </a:solidFill>
              </a:rPr>
              <a:t>Temporada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</a:t>
            </a:r>
            <a:r>
              <a:rPr lang="en-US" sz="1900" dirty="0"/>
              <a:t>SON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por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encima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de los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valores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típicos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de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lluvias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, con una </a:t>
            </a:r>
            <a:r>
              <a:rPr lang="en-US" sz="1900" i="0" u="none" strike="noStrike" cap="none" dirty="0" err="1">
                <a:solidFill>
                  <a:srgbClr val="000000"/>
                </a:solidFill>
              </a:rPr>
              <a:t>probabilidad</a:t>
            </a:r>
            <a:r>
              <a:rPr lang="en-US" sz="1900" i="0" u="none" strike="noStrike" cap="none" dirty="0">
                <a:solidFill>
                  <a:srgbClr val="000000"/>
                </a:solidFill>
              </a:rPr>
              <a:t> &gt;50-60%</a:t>
            </a:r>
            <a:endParaRPr sz="19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5" name="Google Shape;245;g136b522d19b_1_140"/>
          <p:cNvSpPr txBox="1"/>
          <p:nvPr/>
        </p:nvSpPr>
        <p:spPr>
          <a:xfrm>
            <a:off x="7868900" y="5408879"/>
            <a:ext cx="4087200" cy="88327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>
                <a:solidFill>
                  <a:srgbClr val="2F5496"/>
                </a:solidFill>
              </a:rPr>
              <a:t>Probabilidad</a:t>
            </a:r>
            <a:r>
              <a:rPr lang="en-US" sz="1800" dirty="0">
                <a:solidFill>
                  <a:srgbClr val="2F5496"/>
                </a:solidFill>
              </a:rPr>
              <a:t> 80% de </a:t>
            </a:r>
            <a:r>
              <a:rPr lang="en-US" sz="1800" dirty="0" err="1">
                <a:solidFill>
                  <a:srgbClr val="2F5496"/>
                </a:solidFill>
              </a:rPr>
              <a:t>continuar</a:t>
            </a:r>
            <a:r>
              <a:rPr lang="en-US" sz="1800" dirty="0">
                <a:solidFill>
                  <a:srgbClr val="2F5496"/>
                </a:solidFill>
              </a:rPr>
              <a:t> con La Niña el resto del </a:t>
            </a:r>
            <a:r>
              <a:rPr lang="en-US" sz="1800" dirty="0" err="1">
                <a:solidFill>
                  <a:srgbClr val="2F5496"/>
                </a:solidFill>
              </a:rPr>
              <a:t>año</a:t>
            </a:r>
            <a:r>
              <a:rPr lang="en-US" sz="1800" dirty="0">
                <a:solidFill>
                  <a:srgbClr val="2F5496"/>
                </a:solidFill>
              </a:rPr>
              <a:t>.</a:t>
            </a:r>
            <a:endParaRPr sz="2100" dirty="0">
              <a:solidFill>
                <a:srgbClr val="2F54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478AF7-77FD-8D4D-A8A6-1A16D3D9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1"/>
          <a:stretch/>
        </p:blipFill>
        <p:spPr bwMode="auto">
          <a:xfrm>
            <a:off x="344350" y="1246907"/>
            <a:ext cx="6921500" cy="56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E0A77D8-6B2F-8542-A700-37C2F65E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87" y="1507494"/>
            <a:ext cx="4664013" cy="368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f7f27a2811_1_50"/>
          <p:cNvSpPr txBox="1">
            <a:spLocks noGrp="1"/>
          </p:cNvSpPr>
          <p:nvPr>
            <p:ph type="subTitle" idx="1"/>
          </p:nvPr>
        </p:nvSpPr>
        <p:spPr>
          <a:xfrm>
            <a:off x="2330427" y="3440875"/>
            <a:ext cx="72360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Instrumentación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apoyos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por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municipio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activación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de SATC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territorio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3200" b="1" dirty="0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3200" b="1" dirty="0" err="1">
                <a:solidFill>
                  <a:srgbClr val="262626"/>
                </a:solidFill>
                <a:latin typeface="+mj-lt"/>
                <a:ea typeface="Calibri"/>
                <a:cs typeface="Calibri"/>
                <a:sym typeface="Calibri"/>
              </a:rPr>
              <a:t>Entidad</a:t>
            </a:r>
            <a:endParaRPr sz="3200" b="1" dirty="0">
              <a:latin typeface="+mj-lt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02694B5-6466-5C4F-9497-30B7D9F1062D}"/>
              </a:ext>
            </a:extLst>
          </p:cNvPr>
          <p:cNvSpPr/>
          <p:nvPr/>
        </p:nvSpPr>
        <p:spPr>
          <a:xfrm>
            <a:off x="3288199" y="866899"/>
            <a:ext cx="1260000" cy="1260000"/>
          </a:xfrm>
          <a:prstGeom prst="ellipse">
            <a:avLst/>
          </a:prstGeom>
          <a:solidFill>
            <a:srgbClr val="B4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488</Words>
  <Application>Microsoft Macintosh PowerPoint</Application>
  <PresentationFormat>Panorámica</PresentationFormat>
  <Paragraphs>146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Avenir</vt:lpstr>
      <vt:lpstr>Avenir Book</vt:lpstr>
      <vt:lpstr>Calibri</vt:lpstr>
      <vt:lpstr>Tema de Office</vt:lpstr>
      <vt:lpstr>Tema de Office</vt:lpstr>
      <vt:lpstr>Tema de Office</vt:lpstr>
      <vt:lpstr>Condiciones hidroclimáticas y pronósticos segunda temporada de lluvias Sep-Oct-Nov 2022</vt:lpstr>
      <vt:lpstr>Presentación de PowerPoint</vt:lpstr>
      <vt:lpstr>Contexto climático </vt:lpstr>
      <vt:lpstr>Acumulados lluvia 2022 </vt:lpstr>
      <vt:lpstr>Fenómeno El Niño – Oscilación del Sur</vt:lpstr>
      <vt:lpstr>¿Por qué hemos tenido tantas lluvias?</vt:lpstr>
      <vt:lpstr>Acumulados lluvia 2022 </vt:lpstr>
      <vt:lpstr>Pronósticos temporada  Sep-Oct-Nov (SON)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Apoyo a la emergencia por movimiento en masa en San Antonio de Prado  Condiciones hidroclimáticas y pronósticos</dc:title>
  <dc:creator>HORUS</dc:creator>
  <cp:lastModifiedBy>lina.ceballos@siata.gov.co</cp:lastModifiedBy>
  <cp:revision>13</cp:revision>
  <dcterms:modified xsi:type="dcterms:W3CDTF">2022-08-19T01:49:33Z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0x010100BD3AFF9119737F4086A9E335A5385CD3</vt:lpwstr>
  </property>
</Properties>
</file>