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6858000" cx="9144000"/>
  <p:notesSz cx="6858000" cy="9144000"/>
  <p:embeddedFontLst>
    <p:embeddedFont>
      <p:font typeface="Palatino Linotype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PalatinoLinotype-bold.fntdata"/><Relationship Id="rId52" Type="http://schemas.openxmlformats.org/officeDocument/2006/relationships/font" Target="fonts/PalatinoLinotype-regular.fntdata"/><Relationship Id="rId11" Type="http://schemas.openxmlformats.org/officeDocument/2006/relationships/slide" Target="slides/slide6.xml"/><Relationship Id="rId55" Type="http://schemas.openxmlformats.org/officeDocument/2006/relationships/font" Target="fonts/PalatinoLinotype-boldItalic.fntdata"/><Relationship Id="rId10" Type="http://schemas.openxmlformats.org/officeDocument/2006/relationships/slide" Target="slides/slide5.xml"/><Relationship Id="rId54" Type="http://schemas.openxmlformats.org/officeDocument/2006/relationships/font" Target="fonts/PalatinoLinotype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f3feefdf2_0_223:notes"/>
          <p:cNvSpPr txBox="1"/>
          <p:nvPr/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2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g5f3feefdf2_0_223:notes"/>
          <p:cNvSpPr/>
          <p:nvPr>
            <p:ph idx="2" type="sldImg"/>
          </p:nvPr>
        </p:nvSpPr>
        <p:spPr>
          <a:xfrm>
            <a:off x="1143000" y="1295280"/>
            <a:ext cx="45717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5f3feefdf2_0_223:notes"/>
          <p:cNvSpPr txBox="1"/>
          <p:nvPr>
            <p:ph idx="1" type="body"/>
          </p:nvPr>
        </p:nvSpPr>
        <p:spPr>
          <a:xfrm>
            <a:off x="954000" y="5089680"/>
            <a:ext cx="5032200" cy="25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f3feefdf2_0_233:notes"/>
          <p:cNvSpPr txBox="1"/>
          <p:nvPr/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2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g5f3feefdf2_0_233:notes"/>
          <p:cNvSpPr/>
          <p:nvPr>
            <p:ph idx="2" type="sldImg"/>
          </p:nvPr>
        </p:nvSpPr>
        <p:spPr>
          <a:xfrm>
            <a:off x="1143000" y="1295280"/>
            <a:ext cx="45717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g5f3feefdf2_0_233:notes"/>
          <p:cNvSpPr txBox="1"/>
          <p:nvPr>
            <p:ph idx="1" type="body"/>
          </p:nvPr>
        </p:nvSpPr>
        <p:spPr>
          <a:xfrm>
            <a:off x="954000" y="5089680"/>
            <a:ext cx="5032200" cy="25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f3feefdf2_0_243:notes"/>
          <p:cNvSpPr txBox="1"/>
          <p:nvPr/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2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g5f3feefdf2_0_243:notes"/>
          <p:cNvSpPr/>
          <p:nvPr>
            <p:ph idx="2" type="sldImg"/>
          </p:nvPr>
        </p:nvSpPr>
        <p:spPr>
          <a:xfrm>
            <a:off x="1143000" y="1295280"/>
            <a:ext cx="45717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g5f3feefdf2_0_243:notes"/>
          <p:cNvSpPr txBox="1"/>
          <p:nvPr>
            <p:ph idx="1" type="body"/>
          </p:nvPr>
        </p:nvSpPr>
        <p:spPr>
          <a:xfrm>
            <a:off x="954000" y="5089680"/>
            <a:ext cx="5032200" cy="25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f3feefdf2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5f3feefdf2_0_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f3feefdf2_0_3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5f3feefdf2_0_30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f3feefdf2_0_3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5f3feefdf2_0_3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f3feefdf2_0_3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5f3feefdf2_0_3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3da7c2d8f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33da7c2d8f_1_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3da7c2d8f_1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33da7c2d8f_1_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3da7c2d8f_1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3da7c2d8f_1_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c76ab06d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dc76ab06d_0_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f3feefdf2_0_3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5f3feefdf2_0_3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3da7c2d8f_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33da7c2d8f_1_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3da7c2d8f_1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33da7c2d8f_1_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3da7c2d8f_1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33da7c2d8f_1_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3da7c2d8f_1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33da7c2d8f_1_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3da7c2d8f_1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33da7c2d8f_1_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3da7c2d8f_1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33da7c2d8f_1_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3da7c2d8f_1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33da7c2d8f_1_8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3da7c2d8f_1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33da7c2d8f_1_10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3da7c2d8f_1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33da7c2d8f_1_10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f3feefdf2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5f3feefdf2_0_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3da7c2d8f_1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33da7c2d8f_1_1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3da7c2d8f_1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33da7c2d8f_1_1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3da7c2d8f_1_1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33da7c2d8f_1_1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3da7c2d8f_1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33da7c2d8f_1_1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3da7c2d8f_1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33da7c2d8f_1_1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3da7c2d8f_1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3da7c2d8f_1_1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3da7c2d8f_1_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33da7c2d8f_1_17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3da7c2d8f_1_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33da7c2d8f_1_18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3da7c2d8f_1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33da7c2d8f_1_19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3da7c2d8f_1_2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33da7c2d8f_1_20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f3feefdf2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5f3feefdf2_0_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3da7c2d8f_1_2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33da7c2d8f_1_2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3da7c2d8f_1_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33da7c2d8f_1_2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3da7c2d8f_1_2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33da7c2d8f_1_2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3da7c2d8f_1_2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33da7c2d8f_1_2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3da7c2d8f_1_2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33da7c2d8f_1_2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475380c1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a475380c1c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475380c1c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a475380c1c_0_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f3feefdf2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5f3feefdf2_0_19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f3feefdf2_0_90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5f3feefdf2_0_90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f3feefdf2_0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5f3feefdf2_0_1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f3feefdf2_0_2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5f3feefdf2_0_2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f3feefdf2_0_214:notes"/>
          <p:cNvSpPr txBox="1"/>
          <p:nvPr/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2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g5f3feefdf2_0_214:notes"/>
          <p:cNvSpPr/>
          <p:nvPr>
            <p:ph idx="2" type="sldImg"/>
          </p:nvPr>
        </p:nvSpPr>
        <p:spPr>
          <a:xfrm>
            <a:off x="1143000" y="1295280"/>
            <a:ext cx="45717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7" name="Google Shape;227;g5f3feefdf2_0_214:notes"/>
          <p:cNvSpPr txBox="1"/>
          <p:nvPr>
            <p:ph idx="1" type="body"/>
          </p:nvPr>
        </p:nvSpPr>
        <p:spPr>
          <a:xfrm>
            <a:off x="954000" y="5089680"/>
            <a:ext cx="5032200" cy="25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5"/>
          <p:cNvSpPr txBox="1"/>
          <p:nvPr>
            <p:ph idx="1" type="subTitle"/>
          </p:nvPr>
        </p:nvSpPr>
        <p:spPr>
          <a:xfrm>
            <a:off x="628560" y="1825560"/>
            <a:ext cx="78864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628560" y="1825560"/>
            <a:ext cx="78864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628560" y="1825560"/>
            <a:ext cx="38484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2" type="body"/>
          </p:nvPr>
        </p:nvSpPr>
        <p:spPr>
          <a:xfrm>
            <a:off x="4669920" y="1825560"/>
            <a:ext cx="38484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idx="1" type="subTitle"/>
          </p:nvPr>
        </p:nvSpPr>
        <p:spPr>
          <a:xfrm>
            <a:off x="628560" y="365040"/>
            <a:ext cx="7886400" cy="61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628560" y="1825560"/>
            <a:ext cx="3848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2" type="body"/>
          </p:nvPr>
        </p:nvSpPr>
        <p:spPr>
          <a:xfrm>
            <a:off x="4669920" y="1825560"/>
            <a:ext cx="38484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3" type="body"/>
          </p:nvPr>
        </p:nvSpPr>
        <p:spPr>
          <a:xfrm>
            <a:off x="628560" y="4098240"/>
            <a:ext cx="3848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628560" y="1825560"/>
            <a:ext cx="38484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2" type="body"/>
          </p:nvPr>
        </p:nvSpPr>
        <p:spPr>
          <a:xfrm>
            <a:off x="4669920" y="1825560"/>
            <a:ext cx="3848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3" type="body"/>
          </p:nvPr>
        </p:nvSpPr>
        <p:spPr>
          <a:xfrm>
            <a:off x="4669920" y="4098240"/>
            <a:ext cx="3848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628560" y="1825560"/>
            <a:ext cx="3848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2" type="body"/>
          </p:nvPr>
        </p:nvSpPr>
        <p:spPr>
          <a:xfrm>
            <a:off x="4669920" y="1825560"/>
            <a:ext cx="3848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3" type="body"/>
          </p:nvPr>
        </p:nvSpPr>
        <p:spPr>
          <a:xfrm>
            <a:off x="628560" y="4098240"/>
            <a:ext cx="7886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628560" y="1825560"/>
            <a:ext cx="7886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2" type="body"/>
          </p:nvPr>
        </p:nvSpPr>
        <p:spPr>
          <a:xfrm>
            <a:off x="628560" y="4098240"/>
            <a:ext cx="7886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628560" y="1825560"/>
            <a:ext cx="3848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4"/>
          <p:cNvSpPr txBox="1"/>
          <p:nvPr>
            <p:ph idx="2" type="body"/>
          </p:nvPr>
        </p:nvSpPr>
        <p:spPr>
          <a:xfrm>
            <a:off x="4669920" y="1825560"/>
            <a:ext cx="3848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4"/>
          <p:cNvSpPr txBox="1"/>
          <p:nvPr>
            <p:ph idx="3" type="body"/>
          </p:nvPr>
        </p:nvSpPr>
        <p:spPr>
          <a:xfrm>
            <a:off x="628560" y="4098240"/>
            <a:ext cx="3848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4"/>
          <p:cNvSpPr txBox="1"/>
          <p:nvPr>
            <p:ph idx="4" type="body"/>
          </p:nvPr>
        </p:nvSpPr>
        <p:spPr>
          <a:xfrm>
            <a:off x="4669920" y="4098240"/>
            <a:ext cx="38484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5"/>
          <p:cNvSpPr txBox="1"/>
          <p:nvPr>
            <p:ph idx="1" type="body"/>
          </p:nvPr>
        </p:nvSpPr>
        <p:spPr>
          <a:xfrm>
            <a:off x="628560" y="1825560"/>
            <a:ext cx="25392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5"/>
          <p:cNvSpPr txBox="1"/>
          <p:nvPr>
            <p:ph idx="2" type="body"/>
          </p:nvPr>
        </p:nvSpPr>
        <p:spPr>
          <a:xfrm>
            <a:off x="3295080" y="1825560"/>
            <a:ext cx="25392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5"/>
          <p:cNvSpPr txBox="1"/>
          <p:nvPr>
            <p:ph idx="3" type="body"/>
          </p:nvPr>
        </p:nvSpPr>
        <p:spPr>
          <a:xfrm>
            <a:off x="5961240" y="1825560"/>
            <a:ext cx="25392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5"/>
          <p:cNvSpPr txBox="1"/>
          <p:nvPr>
            <p:ph idx="4" type="body"/>
          </p:nvPr>
        </p:nvSpPr>
        <p:spPr>
          <a:xfrm>
            <a:off x="628560" y="4098240"/>
            <a:ext cx="25392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5"/>
          <p:cNvSpPr txBox="1"/>
          <p:nvPr>
            <p:ph idx="5" type="body"/>
          </p:nvPr>
        </p:nvSpPr>
        <p:spPr>
          <a:xfrm>
            <a:off x="3295080" y="4098240"/>
            <a:ext cx="25392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5"/>
          <p:cNvSpPr txBox="1"/>
          <p:nvPr>
            <p:ph idx="6" type="body"/>
          </p:nvPr>
        </p:nvSpPr>
        <p:spPr>
          <a:xfrm>
            <a:off x="5961240" y="4098240"/>
            <a:ext cx="25392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628560" y="365040"/>
            <a:ext cx="7886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628560" y="1825560"/>
            <a:ext cx="78864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628560" y="6356520"/>
            <a:ext cx="2057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3029040" y="6356520"/>
            <a:ext cx="30858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6458040" y="6356520"/>
            <a:ext cx="2057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hyperlink" Target="http://drive.google.com/file/d/1vpKfaeU9e9DDEn3lVqqCffYGoRHB3gdQ/view" TargetMode="External"/><Relationship Id="rId5" Type="http://schemas.openxmlformats.org/officeDocument/2006/relationships/image" Target="../media/image21.jpg"/><Relationship Id="rId6" Type="http://schemas.openxmlformats.org/officeDocument/2006/relationships/hyperlink" Target="http://drive.google.com/file/d/1ESc2Z2xC93yvh3YnPGQSFhGx5GVbiyA8/view" TargetMode="External"/><Relationship Id="rId7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Relationship Id="rId4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34.png"/><Relationship Id="rId5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Relationship Id="rId4" Type="http://schemas.openxmlformats.org/officeDocument/2006/relationships/image" Target="../media/image43.png"/><Relationship Id="rId5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Relationship Id="rId4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Relationship Id="rId4" Type="http://schemas.openxmlformats.org/officeDocument/2006/relationships/image" Target="../media/image5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Relationship Id="rId4" Type="http://schemas.openxmlformats.org/officeDocument/2006/relationships/image" Target="../media/image4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5.png"/><Relationship Id="rId4" Type="http://schemas.openxmlformats.org/officeDocument/2006/relationships/image" Target="../media/image5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5.png"/><Relationship Id="rId4" Type="http://schemas.openxmlformats.org/officeDocument/2006/relationships/image" Target="../media/image56.png"/><Relationship Id="rId5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5.png"/><Relationship Id="rId4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5.png"/><Relationship Id="rId4" Type="http://schemas.openxmlformats.org/officeDocument/2006/relationships/image" Target="../media/image5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/>
          <p:nvPr/>
        </p:nvSpPr>
        <p:spPr>
          <a:xfrm>
            <a:off x="4750130" y="5652655"/>
            <a:ext cx="3550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/>
          <p:nvPr/>
        </p:nvSpPr>
        <p:spPr>
          <a:xfrm>
            <a:off x="6458040" y="6356520"/>
            <a:ext cx="2057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350" strike="noStrike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sz="135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35"/>
          <p:cNvSpPr txBox="1"/>
          <p:nvPr/>
        </p:nvSpPr>
        <p:spPr>
          <a:xfrm>
            <a:off x="758160" y="878040"/>
            <a:ext cx="7452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46A79"/>
                </a:solidFill>
                <a:latin typeface="Avenir"/>
                <a:ea typeface="Avenir"/>
                <a:cs typeface="Avenir"/>
                <a:sym typeface="Avenir"/>
              </a:rPr>
              <a:t>Archivos nivel 0</a:t>
            </a:r>
            <a:endParaRPr b="0" sz="2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5"/>
          <p:cNvSpPr txBox="1"/>
          <p:nvPr/>
        </p:nvSpPr>
        <p:spPr>
          <a:xfrm>
            <a:off x="394920" y="1485720"/>
            <a:ext cx="3372000" cy="4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24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Contienen todos los datos “brutos”, sin procesar,  medidos por el radiómetro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240" lvl="0" marL="228600" marR="0" rtl="0" algn="l">
              <a:lnSpc>
                <a:spcPct val="110000"/>
              </a:lnSpc>
              <a:spcBef>
                <a:spcPts val="1621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Estos datos pueden ser utilizados para reprocesar con calibraciones alternativas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240" lvl="0" marL="228600" marR="0" rtl="0" algn="l">
              <a:lnSpc>
                <a:spcPct val="110000"/>
              </a:lnSpc>
              <a:spcBef>
                <a:spcPts val="1621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Contienen: voltajes, mediciones de radiación de cuerpo negro, mediciones GPS, mediciones meteorológicas en superficie.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6049800"/>
            <a:ext cx="6850798" cy="80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320"/>
            <a:ext cx="9143637" cy="5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44880" y="1791000"/>
            <a:ext cx="5025600" cy="3745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/>
          <p:nvPr/>
        </p:nvSpPr>
        <p:spPr>
          <a:xfrm>
            <a:off x="6458040" y="6356520"/>
            <a:ext cx="2057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350" strike="noStrike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sz="135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758160" y="878040"/>
            <a:ext cx="7452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46A79"/>
                </a:solidFill>
                <a:latin typeface="Avenir"/>
                <a:ea typeface="Avenir"/>
                <a:cs typeface="Avenir"/>
                <a:sym typeface="Avenir"/>
              </a:rPr>
              <a:t>Archivos nivel 1</a:t>
            </a:r>
            <a:endParaRPr b="0" sz="2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6"/>
          <p:cNvSpPr txBox="1"/>
          <p:nvPr/>
        </p:nvSpPr>
        <p:spPr>
          <a:xfrm>
            <a:off x="394920" y="1485720"/>
            <a:ext cx="3372000" cy="4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24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Contienen la temperatura de brillo en tiempo real para cada uno de los canales especificados en el archivo de configuración, además de la información meteorológica en superficie.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240" lvl="0" marL="228600" marR="0" rtl="0" algn="l">
              <a:lnSpc>
                <a:spcPct val="110000"/>
              </a:lnSpc>
              <a:spcBef>
                <a:spcPts val="1621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Poducidos con la información de voltajes de los archivos de nivel 0 y la información de calibración en el archivo de configuración.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6049800"/>
            <a:ext cx="6850798" cy="80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320"/>
            <a:ext cx="9143637" cy="5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5760" y="1635840"/>
            <a:ext cx="5316480" cy="403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/>
        </p:nvSpPr>
        <p:spPr>
          <a:xfrm>
            <a:off x="6458040" y="6356520"/>
            <a:ext cx="2057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350" strike="noStrike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sz="135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758160" y="878040"/>
            <a:ext cx="7452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46A79"/>
                </a:solidFill>
                <a:latin typeface="Avenir"/>
                <a:ea typeface="Avenir"/>
                <a:cs typeface="Avenir"/>
                <a:sym typeface="Avenir"/>
              </a:rPr>
              <a:t>Archivos nivel 2</a:t>
            </a:r>
            <a:endParaRPr b="0" sz="2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7"/>
          <p:cNvSpPr txBox="1"/>
          <p:nvPr/>
        </p:nvSpPr>
        <p:spPr>
          <a:xfrm>
            <a:off x="394920" y="1485720"/>
            <a:ext cx="3372000" cy="4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24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Contienen la información meteorológica en superficie, además de la informaicón del perfil, incluyento, Temperatura, humedad relativa, densidad de vapor de agua y densidad de agua líquida.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240" lvl="0" marL="228600" marR="0" rtl="0" algn="l">
              <a:lnSpc>
                <a:spcPct val="110000"/>
              </a:lnSpc>
              <a:spcBef>
                <a:spcPts val="1621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Poducidos con la información de los datos de nivel 1 y la red neuronal.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6049800"/>
            <a:ext cx="6850798" cy="80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320"/>
            <a:ext cx="9143637" cy="5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81960" y="1516320"/>
            <a:ext cx="4951800" cy="365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8"/>
          <p:cNvPicPr preferRelativeResize="0"/>
          <p:nvPr/>
        </p:nvPicPr>
        <p:blipFill rotWithShape="1">
          <a:blip r:embed="rId4">
            <a:alphaModFix/>
          </a:blip>
          <a:srcRect b="6380" l="9053" r="15753" t="9557"/>
          <a:stretch/>
        </p:blipFill>
        <p:spPr>
          <a:xfrm>
            <a:off x="1603513" y="607925"/>
            <a:ext cx="5936973" cy="51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9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Radiómetro Microondas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279" name="Google Shape;279;p39"/>
          <p:cNvSpPr txBox="1"/>
          <p:nvPr/>
        </p:nvSpPr>
        <p:spPr>
          <a:xfrm>
            <a:off x="272525" y="1618650"/>
            <a:ext cx="8394300" cy="30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Perfilador termodinámico microondas pasivo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Genera un “sondeo” del perfil atmosférico cada tres minutos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Cada perfil se construye a partir de mediciones en el zenith y en diferentes ángulos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Portable, fácil de instalar, operar y mantener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0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Estructura Vertical de la Atmósfera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286" name="Google Shape;286;p40"/>
          <p:cNvSpPr txBox="1"/>
          <p:nvPr/>
        </p:nvSpPr>
        <p:spPr>
          <a:xfrm>
            <a:off x="272525" y="1313850"/>
            <a:ext cx="8394300" cy="43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La medición de la termodinámica de la atmósfera en la cerca a la superficie, en donde ocurren la mayoría de procesos moduladores de la meteorología local es muy importante para el pronóstico del tiempo.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El radiómetro microondas se convierte en una herramienta muy valiosa, dada su alta resolución temporal.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Además, tiene potencial para ser implementado en modelos numéricos de pronóstico.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1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Estructura Vertical de la Atmósfera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293" name="Google Shape;29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8875" y="1262475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Estructura Vertical de la Atmósfera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300" name="Google Shape;30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5038" y="1353437"/>
            <a:ext cx="5493000" cy="415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3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Estructura Vertical de la Atmósfera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307" name="Google Shape;30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0525" y="3788900"/>
            <a:ext cx="571500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475" y="1449975"/>
            <a:ext cx="3829074" cy="215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0425" y="1262475"/>
            <a:ext cx="3829075" cy="23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4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Qué define el movimiento vertical?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316" name="Google Shape;31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Radiómetro Microondas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6225" y="2710852"/>
            <a:ext cx="4009025" cy="249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/>
          <p:nvPr/>
        </p:nvSpPr>
        <p:spPr>
          <a:xfrm>
            <a:off x="213450" y="1834550"/>
            <a:ext cx="86604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Sensor </a:t>
            </a:r>
            <a:r>
              <a:rPr b="1" lang="en-US" sz="1600">
                <a:solidFill>
                  <a:srgbClr val="FFFFFF"/>
                </a:solidFill>
              </a:rPr>
              <a:t>pasivo </a:t>
            </a:r>
            <a:r>
              <a:rPr lang="en-US" sz="1600">
                <a:solidFill>
                  <a:srgbClr val="FFFFFF"/>
                </a:solidFill>
              </a:rPr>
              <a:t>que mide la energía emitida en longitudes de onda desde milímetros hasta centímetros (frecuencias de 20 a 60 GHz), conocidas como </a:t>
            </a:r>
            <a:r>
              <a:rPr b="1" lang="en-US" sz="1600">
                <a:solidFill>
                  <a:srgbClr val="FFFFFF"/>
                </a:solidFill>
              </a:rPr>
              <a:t>microondas.</a:t>
            </a:r>
            <a:endParaRPr b="1"/>
          </a:p>
        </p:txBody>
      </p:sp>
      <p:sp>
        <p:nvSpPr>
          <p:cNvPr id="152" name="Google Shape;152;p27"/>
          <p:cNvSpPr txBox="1"/>
          <p:nvPr/>
        </p:nvSpPr>
        <p:spPr>
          <a:xfrm>
            <a:off x="899250" y="3282350"/>
            <a:ext cx="35079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Buenos para medir la radiación electromagnética térmica emitida por gases atmosféricos.</a:t>
            </a:r>
            <a:endParaRPr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5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Estructura Vertical de la Atmósfera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323" name="Google Shape;323;p45" title="stable_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250" y="187105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 title="unstable_1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3550" y="187105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6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Estabilidad atmosférica.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331" name="Google Shape;331;p46"/>
          <p:cNvSpPr txBox="1"/>
          <p:nvPr/>
        </p:nvSpPr>
        <p:spPr>
          <a:xfrm>
            <a:off x="1541400" y="1422825"/>
            <a:ext cx="30969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Estable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32" name="Google Shape;332;p46"/>
          <p:cNvSpPr txBox="1"/>
          <p:nvPr/>
        </p:nvSpPr>
        <p:spPr>
          <a:xfrm>
            <a:off x="4589400" y="1422825"/>
            <a:ext cx="30969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Inestable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33" name="Google Shape;33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3200" y="2166325"/>
            <a:ext cx="3096900" cy="21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6400" y="2074278"/>
            <a:ext cx="2584600" cy="350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7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Estabilidad atmosférica.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341" name="Google Shape;34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625" y="1732725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7"/>
          <p:cNvSpPr txBox="1"/>
          <p:nvPr/>
        </p:nvSpPr>
        <p:spPr>
          <a:xfrm>
            <a:off x="4589400" y="1422825"/>
            <a:ext cx="44352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Lapse Rate: Cambio de la temperatura con la altura.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43" name="Google Shape;34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0447" y="2280022"/>
            <a:ext cx="4113124" cy="30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8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Estabilidad atmosférica.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350" name="Google Shape;35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8050" y="3242013"/>
            <a:ext cx="6238875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8050" y="1823800"/>
            <a:ext cx="6238875" cy="1240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9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Ambiente inestable y seco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358" name="Google Shape;35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6250" y="1609725"/>
            <a:ext cx="47625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0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Ambiente </a:t>
            </a:r>
            <a:r>
              <a:rPr b="1" i="1" lang="en-US" sz="3600">
                <a:solidFill>
                  <a:srgbClr val="FFFFFF"/>
                </a:solidFill>
              </a:rPr>
              <a:t>estable</a:t>
            </a:r>
            <a:r>
              <a:rPr b="1" i="1" lang="en-US" sz="3600">
                <a:solidFill>
                  <a:srgbClr val="FFFFFF"/>
                </a:solidFill>
              </a:rPr>
              <a:t> y seco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365" name="Google Shape;36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50" y="1762125"/>
            <a:ext cx="47625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1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Ambiente inestable y húmedo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372" name="Google Shape;37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5125" y="1209675"/>
            <a:ext cx="3333750" cy="443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2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Ambiente estable y húmedo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379" name="Google Shape;37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50" y="1762125"/>
            <a:ext cx="47625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3397" y="1017297"/>
            <a:ext cx="6689226" cy="44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550" y="1720938"/>
            <a:ext cx="4057650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6113" y="1554263"/>
            <a:ext cx="4371975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4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Radiómetro Microondas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225" y="627675"/>
            <a:ext cx="7172574" cy="516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5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400" name="Google Shape;40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912" y="1610338"/>
            <a:ext cx="4391025" cy="38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6800" y="1594151"/>
            <a:ext cx="4624600" cy="3928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6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408" name="Google Shape;40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88" y="1329775"/>
            <a:ext cx="4448175" cy="40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6"/>
          <p:cNvSpPr txBox="1"/>
          <p:nvPr/>
        </p:nvSpPr>
        <p:spPr>
          <a:xfrm>
            <a:off x="4589400" y="1422825"/>
            <a:ext cx="4435200" cy="17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Gramos de agua requeridos para saturar un kilogramo de aire seco a determinada presión y temperatura.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7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416" name="Google Shape;41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750" y="1262475"/>
            <a:ext cx="4035063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1275" y="1262475"/>
            <a:ext cx="47625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50" y="1524000"/>
            <a:ext cx="47625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8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9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431" name="Google Shape;43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326" y="1405500"/>
            <a:ext cx="5121325" cy="404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9"/>
          <p:cNvSpPr txBox="1"/>
          <p:nvPr/>
        </p:nvSpPr>
        <p:spPr>
          <a:xfrm>
            <a:off x="6172200" y="1422825"/>
            <a:ext cx="2852400" cy="14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Presión, Temperatura, Temperatura del punto de rocío?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0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439" name="Google Shape;439;p60"/>
          <p:cNvSpPr txBox="1"/>
          <p:nvPr/>
        </p:nvSpPr>
        <p:spPr>
          <a:xfrm>
            <a:off x="5595725" y="1422825"/>
            <a:ext cx="3429000" cy="30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Saturation Mixing Ratio: máxima cantidad de vapor de agua que una parcela puede tener hasta antes de saturarse. (g/kg)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40" name="Google Shape;44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050" y="1805388"/>
            <a:ext cx="4819650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0"/>
          <p:cNvSpPr txBox="1"/>
          <p:nvPr/>
        </p:nvSpPr>
        <p:spPr>
          <a:xfrm>
            <a:off x="1364975" y="4750900"/>
            <a:ext cx="3429000" cy="9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superficie, 850 hPa, 700 hPa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1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448" name="Google Shape;448;p61"/>
          <p:cNvSpPr txBox="1"/>
          <p:nvPr/>
        </p:nvSpPr>
        <p:spPr>
          <a:xfrm>
            <a:off x="5595725" y="1422825"/>
            <a:ext cx="3429000" cy="30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Mixing Ratio: cantidad de vapor de agua sobre masa de aire seco. (g/kg)</a:t>
            </a:r>
            <a:endParaRPr b="1" i="1" sz="2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Humedad Relativa???</a:t>
            </a:r>
            <a:endParaRPr b="1" i="1" sz="2400">
              <a:solidFill>
                <a:srgbClr val="FFFFFF"/>
              </a:solidFill>
            </a:endParaRPr>
          </a:p>
        </p:txBody>
      </p:sp>
      <p:pic>
        <p:nvPicPr>
          <p:cNvPr id="449" name="Google Shape;44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050" y="1805388"/>
            <a:ext cx="4819650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1"/>
          <p:cNvSpPr txBox="1"/>
          <p:nvPr/>
        </p:nvSpPr>
        <p:spPr>
          <a:xfrm>
            <a:off x="1364975" y="4750900"/>
            <a:ext cx="3429000" cy="9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superficie, 850 hPa, 700 hPa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2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457" name="Google Shape;457;p62"/>
          <p:cNvSpPr txBox="1"/>
          <p:nvPr/>
        </p:nvSpPr>
        <p:spPr>
          <a:xfrm>
            <a:off x="5595725" y="1422825"/>
            <a:ext cx="3429000" cy="30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Temperatura potencial</a:t>
            </a:r>
            <a:r>
              <a:rPr b="1" i="1" lang="en-US" sz="2400">
                <a:solidFill>
                  <a:srgbClr val="FFFFFF"/>
                </a:solidFill>
              </a:rPr>
              <a:t>:</a:t>
            </a:r>
            <a:endParaRPr b="1" i="1" sz="2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FFFF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Temperatura que tendría una parcela si se lleva a superficie de manera adiabática seca.</a:t>
            </a:r>
            <a:endParaRPr b="1" i="1" sz="2400">
              <a:solidFill>
                <a:srgbClr val="FFFFFF"/>
              </a:solidFill>
            </a:endParaRPr>
          </a:p>
        </p:txBody>
      </p:sp>
      <p:pic>
        <p:nvPicPr>
          <p:cNvPr id="458" name="Google Shape;45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250" y="1642850"/>
            <a:ext cx="42862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3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465" name="Google Shape;465;p63"/>
          <p:cNvSpPr txBox="1"/>
          <p:nvPr/>
        </p:nvSpPr>
        <p:spPr>
          <a:xfrm>
            <a:off x="5595725" y="1422825"/>
            <a:ext cx="3429000" cy="30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Nivel al que las parcelas se saturan cuando se elevan de manera adiabática seca.</a:t>
            </a:r>
            <a:endParaRPr b="1" i="1" sz="2400">
              <a:solidFill>
                <a:srgbClr val="FFFFFF"/>
              </a:solidFill>
            </a:endParaRPr>
          </a:p>
        </p:txBody>
      </p:sp>
      <p:pic>
        <p:nvPicPr>
          <p:cNvPr id="466" name="Google Shape;46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288" y="1529800"/>
            <a:ext cx="4029075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4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473" name="Google Shape;473;p64"/>
          <p:cNvSpPr txBox="1"/>
          <p:nvPr/>
        </p:nvSpPr>
        <p:spPr>
          <a:xfrm>
            <a:off x="5595725" y="1422825"/>
            <a:ext cx="3429000" cy="30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Level of free convection:</a:t>
            </a:r>
            <a:endParaRPr b="1" i="1" sz="2400">
              <a:solidFill>
                <a:srgbClr val="FFFF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FFFFFF"/>
              </a:solidFill>
            </a:endParaRPr>
          </a:p>
        </p:txBody>
      </p:sp>
      <p:pic>
        <p:nvPicPr>
          <p:cNvPr id="474" name="Google Shape;47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7050" y="1561650"/>
            <a:ext cx="3333750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Radiómetro Microondas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5500" y="1746988"/>
            <a:ext cx="4906375" cy="29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591550"/>
            <a:ext cx="3771900" cy="32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5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481" name="Google Shape;48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3125" y="1381125"/>
            <a:ext cx="4857750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6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488" name="Google Shape;48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975" y="1390650"/>
            <a:ext cx="4972050" cy="40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7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495" name="Google Shape;49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038" y="1366838"/>
            <a:ext cx="5153025" cy="412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68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SkewT - logP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502" name="Google Shape;50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1688" y="1438275"/>
            <a:ext cx="5000625" cy="39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9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Pronóstico</a:t>
            </a:r>
            <a:r>
              <a:rPr b="1" i="1" lang="en-US" sz="3600">
                <a:solidFill>
                  <a:srgbClr val="FFFFFF"/>
                </a:solidFill>
              </a:rPr>
              <a:t>! - Convección</a:t>
            </a:r>
            <a:endParaRPr b="1" i="1" sz="36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</a:rPr>
              <a:t>Tormentas de masas de aire.</a:t>
            </a:r>
            <a:endParaRPr b="1" i="1" sz="2400">
              <a:solidFill>
                <a:srgbClr val="FFFFFF"/>
              </a:solidFill>
            </a:endParaRPr>
          </a:p>
        </p:txBody>
      </p:sp>
      <p:sp>
        <p:nvSpPr>
          <p:cNvPr id="509" name="Google Shape;509;p69"/>
          <p:cNvSpPr txBox="1"/>
          <p:nvPr/>
        </p:nvSpPr>
        <p:spPr>
          <a:xfrm>
            <a:off x="5893900" y="1789250"/>
            <a:ext cx="3429000" cy="30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FFFFFF"/>
                </a:solidFill>
              </a:rPr>
              <a:t>Cumulonimbus que se forman por calentamiento cerca de la superficie. Capa límite húmeda y caliente.</a:t>
            </a:r>
            <a:endParaRPr b="1" i="1" sz="1800">
              <a:solidFill>
                <a:srgbClr val="FFFFFF"/>
              </a:solidFill>
            </a:endParaRPr>
          </a:p>
        </p:txBody>
      </p:sp>
      <p:pic>
        <p:nvPicPr>
          <p:cNvPr id="510" name="Google Shape;51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6150" y="2971800"/>
            <a:ext cx="39052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550" y="2182050"/>
            <a:ext cx="38100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4925" y="195263"/>
            <a:ext cx="6534150" cy="646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400" y="15240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Radiómetro Microondas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0450" y="1215425"/>
            <a:ext cx="5922176" cy="442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6061680"/>
            <a:ext cx="6850798" cy="80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320"/>
            <a:ext cx="9143637" cy="557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31"/>
          <p:cNvCxnSpPr/>
          <p:nvPr/>
        </p:nvCxnSpPr>
        <p:spPr>
          <a:xfrm>
            <a:off x="1628640" y="5695680"/>
            <a:ext cx="5657700" cy="300"/>
          </a:xfrm>
          <a:prstGeom prst="straightConnector1">
            <a:avLst/>
          </a:prstGeom>
          <a:noFill/>
          <a:ln cap="flat" cmpd="sng" w="44275">
            <a:solidFill>
              <a:srgbClr val="75707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" name="Google Shape;182;p31"/>
          <p:cNvSpPr/>
          <p:nvPr/>
        </p:nvSpPr>
        <p:spPr>
          <a:xfrm>
            <a:off x="256610" y="1693450"/>
            <a:ext cx="39993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3B3838"/>
                </a:solidFill>
                <a:latin typeface="Avenir"/>
                <a:ea typeface="Avenir"/>
                <a:cs typeface="Avenir"/>
                <a:sym typeface="Avenir"/>
              </a:rPr>
              <a:t>Perfiles obtenidos a partir de escaneos en el zenith y a diferentes ángulos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31"/>
          <p:cNvGrpSpPr/>
          <p:nvPr/>
        </p:nvGrpSpPr>
        <p:grpSpPr>
          <a:xfrm>
            <a:off x="5518930" y="4878603"/>
            <a:ext cx="1070210" cy="946200"/>
            <a:chOff x="5518930" y="3811803"/>
            <a:chExt cx="1070210" cy="946200"/>
          </a:xfrm>
        </p:grpSpPr>
        <p:sp>
          <p:nvSpPr>
            <p:cNvPr id="184" name="Google Shape;184;p31"/>
            <p:cNvSpPr/>
            <p:nvPr/>
          </p:nvSpPr>
          <p:spPr>
            <a:xfrm rot="1948390">
              <a:off x="5653154" y="3937318"/>
              <a:ext cx="669952" cy="695169"/>
            </a:xfrm>
            <a:prstGeom prst="arc">
              <a:avLst>
                <a:gd fmla="val 16200000" name="adj1"/>
                <a:gd fmla="val 1309727" name="adj2"/>
              </a:avLst>
            </a:prstGeom>
            <a:noFill/>
            <a:ln cap="flat" cmpd="sng" w="190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1"/>
            <p:cNvSpPr/>
            <p:nvPr/>
          </p:nvSpPr>
          <p:spPr>
            <a:xfrm>
              <a:off x="6339240" y="4115880"/>
              <a:ext cx="249900" cy="2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350" strike="noStrike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°</a:t>
              </a:r>
              <a:endParaRPr b="0" sz="135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31"/>
          <p:cNvSpPr/>
          <p:nvPr/>
        </p:nvSpPr>
        <p:spPr>
          <a:xfrm>
            <a:off x="4134240" y="2493120"/>
            <a:ext cx="628200" cy="24024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C00000"/>
              </a:gs>
              <a:gs pos="37000">
                <a:srgbClr val="FFFF00"/>
              </a:gs>
              <a:gs pos="49000">
                <a:srgbClr val="00B050"/>
              </a:gs>
              <a:gs pos="62000">
                <a:srgbClr val="0070C0"/>
              </a:gs>
              <a:gs pos="100000">
                <a:srgbClr val="7030A0"/>
              </a:gs>
            </a:gsLst>
            <a:lin ang="0" scaled="0"/>
          </a:gradFill>
          <a:ln cap="flat" cmpd="sng" w="254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1"/>
          <p:cNvSpPr/>
          <p:nvPr/>
        </p:nvSpPr>
        <p:spPr>
          <a:xfrm rot="4741041">
            <a:off x="6239918" y="2970189"/>
            <a:ext cx="628308" cy="3683005"/>
          </a:xfrm>
          <a:prstGeom prst="downArrow">
            <a:avLst>
              <a:gd fmla="val 42047" name="adj1"/>
              <a:gd fmla="val 50000" name="adj2"/>
            </a:avLst>
          </a:prstGeom>
          <a:gradFill>
            <a:gsLst>
              <a:gs pos="0">
                <a:srgbClr val="C00000"/>
              </a:gs>
              <a:gs pos="37000">
                <a:srgbClr val="FFFF00"/>
              </a:gs>
              <a:gs pos="49000">
                <a:srgbClr val="00B050"/>
              </a:gs>
              <a:gs pos="62000">
                <a:srgbClr val="0070C0"/>
              </a:gs>
              <a:gs pos="100000">
                <a:srgbClr val="7030A0"/>
              </a:gs>
            </a:gsLst>
            <a:lin ang="4739965" scaled="0"/>
          </a:gradFill>
          <a:ln cap="flat" cmpd="sng" w="254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1"/>
          <p:cNvSpPr/>
          <p:nvPr/>
        </p:nvSpPr>
        <p:spPr>
          <a:xfrm flipH="1" rot="-4741041">
            <a:off x="2010121" y="2965870"/>
            <a:ext cx="628308" cy="3682710"/>
          </a:xfrm>
          <a:prstGeom prst="downArrow">
            <a:avLst>
              <a:gd fmla="val 42047" name="adj1"/>
              <a:gd fmla="val 50000" name="adj2"/>
            </a:avLst>
          </a:prstGeom>
          <a:gradFill>
            <a:gsLst>
              <a:gs pos="0">
                <a:srgbClr val="C00000"/>
              </a:gs>
              <a:gs pos="37000">
                <a:srgbClr val="FFFF00"/>
              </a:gs>
              <a:gs pos="49000">
                <a:srgbClr val="00B050"/>
              </a:gs>
              <a:gs pos="62000">
                <a:srgbClr val="0070C0"/>
              </a:gs>
              <a:gs pos="100000">
                <a:srgbClr val="7030A0"/>
              </a:gs>
            </a:gsLst>
            <a:lin ang="6053872" scaled="0"/>
          </a:gradFill>
          <a:ln cap="flat" cmpd="sng" w="254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9" name="Google Shape;189;p31"/>
          <p:cNvGrpSpPr/>
          <p:nvPr/>
        </p:nvGrpSpPr>
        <p:grpSpPr>
          <a:xfrm>
            <a:off x="4114740" y="4953000"/>
            <a:ext cx="742800" cy="801420"/>
            <a:chOff x="4114740" y="3886200"/>
            <a:chExt cx="742800" cy="801420"/>
          </a:xfrm>
        </p:grpSpPr>
        <p:cxnSp>
          <p:nvCxnSpPr>
            <p:cNvPr id="190" name="Google Shape;190;p31"/>
            <p:cNvCxnSpPr/>
            <p:nvPr/>
          </p:nvCxnSpPr>
          <p:spPr>
            <a:xfrm flipH="1">
              <a:off x="4114740" y="4457520"/>
              <a:ext cx="336300" cy="219300"/>
            </a:xfrm>
            <a:prstGeom prst="straightConnector1">
              <a:avLst/>
            </a:prstGeom>
            <a:noFill/>
            <a:ln cap="flat" cmpd="sng" w="19075">
              <a:solidFill>
                <a:srgbClr val="1E4E7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1" name="Google Shape;191;p31"/>
            <p:cNvCxnSpPr/>
            <p:nvPr/>
          </p:nvCxnSpPr>
          <p:spPr>
            <a:xfrm>
              <a:off x="4451040" y="4457520"/>
              <a:ext cx="406500" cy="219300"/>
            </a:xfrm>
            <a:prstGeom prst="straightConnector1">
              <a:avLst/>
            </a:prstGeom>
            <a:noFill/>
            <a:ln cap="flat" cmpd="sng" w="19075">
              <a:solidFill>
                <a:srgbClr val="1E4E7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2" name="Google Shape;192;p31"/>
            <p:cNvCxnSpPr/>
            <p:nvPr/>
          </p:nvCxnSpPr>
          <p:spPr>
            <a:xfrm>
              <a:off x="4451040" y="4457520"/>
              <a:ext cx="3300" cy="230100"/>
            </a:xfrm>
            <a:prstGeom prst="straightConnector1">
              <a:avLst/>
            </a:prstGeom>
            <a:noFill/>
            <a:ln cap="flat" cmpd="sng" w="19075">
              <a:solidFill>
                <a:srgbClr val="1E4E7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93" name="Google Shape;193;p31"/>
            <p:cNvGrpSpPr/>
            <p:nvPr/>
          </p:nvGrpSpPr>
          <p:grpSpPr>
            <a:xfrm>
              <a:off x="4222800" y="3886200"/>
              <a:ext cx="456900" cy="570900"/>
              <a:chOff x="4222800" y="3886200"/>
              <a:chExt cx="456900" cy="570900"/>
            </a:xfrm>
          </p:grpSpPr>
          <p:sp>
            <p:nvSpPr>
              <p:cNvPr id="194" name="Google Shape;194;p31"/>
              <p:cNvSpPr/>
              <p:nvPr/>
            </p:nvSpPr>
            <p:spPr>
              <a:xfrm>
                <a:off x="4222800" y="3886200"/>
                <a:ext cx="456900" cy="570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noFill/>
              <a:ln cap="flat" cmpd="sng" w="25400">
                <a:solidFill>
                  <a:srgbClr val="1E4E7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31"/>
              <p:cNvSpPr/>
              <p:nvPr/>
            </p:nvSpPr>
            <p:spPr>
              <a:xfrm>
                <a:off x="4365720" y="4057560"/>
                <a:ext cx="171000" cy="57000"/>
              </a:xfrm>
              <a:prstGeom prst="rect">
                <a:avLst/>
              </a:prstGeom>
              <a:noFill/>
              <a:ln cap="flat" cmpd="sng" w="25400">
                <a:solidFill>
                  <a:srgbClr val="1E4E7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96" name="Google Shape;19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4960" y="5775240"/>
            <a:ext cx="1171080" cy="16884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97" name="Google Shape;197;p31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/>
              <a:t>Radiómetro Microondas</a:t>
            </a:r>
            <a:endParaRPr b="1" sz="3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Radiómetro Microondas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204" name="Google Shape;204;p32"/>
          <p:cNvSpPr/>
          <p:nvPr/>
        </p:nvSpPr>
        <p:spPr>
          <a:xfrm>
            <a:off x="168840" y="3388920"/>
            <a:ext cx="1720800" cy="501600"/>
          </a:xfrm>
          <a:prstGeom prst="rect">
            <a:avLst/>
          </a:prstGeom>
          <a:solidFill>
            <a:srgbClr val="469399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50" strike="noStrike">
                <a:solidFill>
                  <a:srgbClr val="E7E6E6"/>
                </a:solidFill>
                <a:latin typeface="Avenir"/>
                <a:ea typeface="Avenir"/>
                <a:cs typeface="Avenir"/>
                <a:sym typeface="Avenir"/>
              </a:rPr>
              <a:t>Energía </a:t>
            </a:r>
            <a:endParaRPr b="0" sz="135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50" strike="noStrike">
                <a:solidFill>
                  <a:srgbClr val="E7E6E6"/>
                </a:solidFill>
                <a:latin typeface="Avenir"/>
                <a:ea typeface="Avenir"/>
                <a:cs typeface="Avenir"/>
                <a:sym typeface="Avenir"/>
              </a:rPr>
              <a:t>microondas</a:t>
            </a:r>
            <a:endParaRPr b="0" sz="135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2759640" y="3399240"/>
            <a:ext cx="1720800" cy="501600"/>
          </a:xfrm>
          <a:prstGeom prst="rect">
            <a:avLst/>
          </a:prstGeom>
          <a:solidFill>
            <a:srgbClr val="469399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50" strike="noStrike">
                <a:solidFill>
                  <a:srgbClr val="E7E6E6"/>
                </a:solidFill>
                <a:latin typeface="Avenir"/>
                <a:ea typeface="Avenir"/>
                <a:cs typeface="Avenir"/>
                <a:sym typeface="Avenir"/>
              </a:rPr>
              <a:t>Temperatura </a:t>
            </a:r>
            <a:endParaRPr b="0" sz="135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50" strike="noStrike">
                <a:solidFill>
                  <a:srgbClr val="E7E6E6"/>
                </a:solidFill>
                <a:latin typeface="Avenir"/>
                <a:ea typeface="Avenir"/>
                <a:cs typeface="Avenir"/>
                <a:sym typeface="Avenir"/>
              </a:rPr>
              <a:t>de brillo</a:t>
            </a:r>
            <a:endParaRPr b="0" sz="135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2"/>
          <p:cNvSpPr/>
          <p:nvPr/>
        </p:nvSpPr>
        <p:spPr>
          <a:xfrm>
            <a:off x="6846490" y="3183425"/>
            <a:ext cx="1720800" cy="912600"/>
          </a:xfrm>
          <a:prstGeom prst="rect">
            <a:avLst/>
          </a:prstGeom>
          <a:solidFill>
            <a:srgbClr val="469399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50" strike="noStrike">
                <a:solidFill>
                  <a:srgbClr val="E7E6E6"/>
                </a:solidFill>
                <a:latin typeface="Avenir"/>
                <a:ea typeface="Avenir"/>
                <a:cs typeface="Avenir"/>
                <a:sym typeface="Avenir"/>
              </a:rPr>
              <a:t>Perfiles de temperatura, humedad, contenido líquido</a:t>
            </a:r>
            <a:endParaRPr b="0" sz="135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775" y="2488088"/>
            <a:ext cx="243840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/>
        </p:nvSpPr>
        <p:spPr>
          <a:xfrm>
            <a:off x="1154125" y="1999125"/>
            <a:ext cx="16170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Ley de Planck: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9" name="Google Shape;209;p32"/>
          <p:cNvCxnSpPr>
            <a:stCxn id="204" idx="3"/>
            <a:endCxn id="205" idx="1"/>
          </p:cNvCxnSpPr>
          <p:nvPr/>
        </p:nvCxnSpPr>
        <p:spPr>
          <a:xfrm>
            <a:off x="1889640" y="3639720"/>
            <a:ext cx="870000" cy="102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0" name="Google Shape;210;p32"/>
          <p:cNvCxnSpPr>
            <a:stCxn id="205" idx="3"/>
            <a:endCxn id="206" idx="1"/>
          </p:cNvCxnSpPr>
          <p:nvPr/>
        </p:nvCxnSpPr>
        <p:spPr>
          <a:xfrm flipH="1" rot="10800000">
            <a:off x="4480440" y="3639840"/>
            <a:ext cx="2366100" cy="102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" name="Google Shape;211;p32"/>
          <p:cNvCxnSpPr>
            <a:stCxn id="207" idx="2"/>
            <a:endCxn id="205" idx="1"/>
          </p:cNvCxnSpPr>
          <p:nvPr/>
        </p:nvCxnSpPr>
        <p:spPr>
          <a:xfrm>
            <a:off x="2380975" y="3183413"/>
            <a:ext cx="378600" cy="4665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2" name="Google Shape;212;p32"/>
          <p:cNvSpPr/>
          <p:nvPr/>
        </p:nvSpPr>
        <p:spPr>
          <a:xfrm>
            <a:off x="4712900" y="2192825"/>
            <a:ext cx="1720800" cy="695400"/>
          </a:xfrm>
          <a:prstGeom prst="rect">
            <a:avLst/>
          </a:prstGeom>
          <a:solidFill>
            <a:srgbClr val="469399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Temperatura superficial, humedad, presión</a:t>
            </a:r>
            <a:endParaRPr b="0" sz="135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2"/>
          <p:cNvSpPr/>
          <p:nvPr/>
        </p:nvSpPr>
        <p:spPr>
          <a:xfrm>
            <a:off x="4712900" y="4331175"/>
            <a:ext cx="1720800" cy="695400"/>
          </a:xfrm>
          <a:prstGeom prst="rect">
            <a:avLst/>
          </a:prstGeom>
          <a:solidFill>
            <a:srgbClr val="469399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Redes neuronales, sondeos históricos, transferencia radiativa.</a:t>
            </a:r>
            <a:endParaRPr b="0" sz="135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4" name="Google Shape;214;p32"/>
          <p:cNvCxnSpPr>
            <a:stCxn id="212" idx="2"/>
            <a:endCxn id="206" idx="1"/>
          </p:cNvCxnSpPr>
          <p:nvPr/>
        </p:nvCxnSpPr>
        <p:spPr>
          <a:xfrm>
            <a:off x="5573300" y="2888225"/>
            <a:ext cx="1273200" cy="7515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5" name="Google Shape;215;p32"/>
          <p:cNvCxnSpPr>
            <a:stCxn id="213" idx="0"/>
            <a:endCxn id="206" idx="1"/>
          </p:cNvCxnSpPr>
          <p:nvPr/>
        </p:nvCxnSpPr>
        <p:spPr>
          <a:xfrm flipH="1" rot="10800000">
            <a:off x="5573300" y="3639675"/>
            <a:ext cx="1273200" cy="6915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0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3"/>
          <p:cNvSpPr txBox="1"/>
          <p:nvPr/>
        </p:nvSpPr>
        <p:spPr>
          <a:xfrm>
            <a:off x="93600" y="627675"/>
            <a:ext cx="9007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FFFFF"/>
                </a:solidFill>
              </a:rPr>
              <a:t>Radiómetro Microondas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8600" y="2001338"/>
            <a:ext cx="3117725" cy="28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00" y="1731486"/>
            <a:ext cx="5839000" cy="33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/>
          <p:nvPr/>
        </p:nvSpPr>
        <p:spPr>
          <a:xfrm>
            <a:off x="6458040" y="6356520"/>
            <a:ext cx="2057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 strike="noStrike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350" strike="noStrike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sz="135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34"/>
          <p:cNvSpPr txBox="1"/>
          <p:nvPr/>
        </p:nvSpPr>
        <p:spPr>
          <a:xfrm>
            <a:off x="290880" y="1321560"/>
            <a:ext cx="7452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strike="noStrike">
                <a:solidFill>
                  <a:srgbClr val="046A79"/>
                </a:solidFill>
                <a:latin typeface="Avenir"/>
                <a:ea typeface="Avenir"/>
                <a:cs typeface="Avenir"/>
                <a:sym typeface="Avenir"/>
              </a:rPr>
              <a:t>Archivos de salida</a:t>
            </a:r>
            <a:endParaRPr b="0" sz="2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4"/>
          <p:cNvSpPr txBox="1"/>
          <p:nvPr/>
        </p:nvSpPr>
        <p:spPr>
          <a:xfrm>
            <a:off x="394920" y="1961280"/>
            <a:ext cx="8385000" cy="3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24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Se generan 6 tipos de archivos diferentes (idealmente 1 diario): lv0, lv1, lv2, tip, ser, y healthstatus.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240" lvl="0" marL="228600" marR="0" rtl="0" algn="l">
              <a:lnSpc>
                <a:spcPct val="110000"/>
              </a:lnSpc>
              <a:spcBef>
                <a:spcPts val="1621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Lv0: datos crudos no procesados. Útil cuando se cambian algoritmos de calibración (voltages, observaciones cuerpo negro, datos met superficie).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240" lvl="0" marL="228600" marR="0" rtl="0" algn="l">
              <a:lnSpc>
                <a:spcPct val="110000"/>
              </a:lnSpc>
              <a:spcBef>
                <a:spcPts val="1621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Lv1: temperatura de brillo para cada canal obtenida a partir de lv0 y calibración, datos superficiales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240" lvl="0" marL="228600" marR="0" rtl="0" algn="l">
              <a:lnSpc>
                <a:spcPct val="110000"/>
              </a:lnSpc>
              <a:spcBef>
                <a:spcPts val="1621"/>
              </a:spcBef>
              <a:spcAft>
                <a:spcPts val="0"/>
              </a:spcAft>
              <a:buClr>
                <a:srgbClr val="CC0066"/>
              </a:buClr>
              <a:buSzPts val="1800"/>
              <a:buFont typeface="Noto Sans Symbols"/>
              <a:buChar char="▪"/>
            </a:pP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Lv2: información de perfiles de T [K], RH [%], densidad de vapor [g/m</a:t>
            </a:r>
            <a:r>
              <a:rPr b="0" baseline="3000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]y contenido líquido [g/m</a:t>
            </a:r>
            <a:r>
              <a:rPr b="0" baseline="3000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  <a:r>
              <a:rPr b="0" lang="en-US" sz="1800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] Obtenidos a partir del lv1 y redes neuronales.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6049800"/>
            <a:ext cx="6850798" cy="80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320"/>
            <a:ext cx="9143637" cy="5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