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0" r:id="rId3"/>
  </p:sldMasterIdLst>
  <p:notesMasterIdLst>
    <p:notesMasterId r:id="rId52"/>
  </p:notesMasterIdLst>
  <p:sldIdLst>
    <p:sldId id="257" r:id="rId4"/>
    <p:sldId id="278" r:id="rId5"/>
    <p:sldId id="281" r:id="rId6"/>
    <p:sldId id="279" r:id="rId7"/>
    <p:sldId id="280" r:id="rId8"/>
    <p:sldId id="282" r:id="rId9"/>
    <p:sldId id="283" r:id="rId10"/>
    <p:sldId id="284" r:id="rId11"/>
    <p:sldId id="285" r:id="rId12"/>
    <p:sldId id="286" r:id="rId13"/>
    <p:sldId id="287" r:id="rId14"/>
    <p:sldId id="288" r:id="rId15"/>
    <p:sldId id="291" r:id="rId16"/>
    <p:sldId id="289" r:id="rId17"/>
    <p:sldId id="290" r:id="rId18"/>
    <p:sldId id="258" r:id="rId19"/>
    <p:sldId id="292" r:id="rId20"/>
    <p:sldId id="293" r:id="rId21"/>
    <p:sldId id="294" r:id="rId22"/>
    <p:sldId id="295" r:id="rId23"/>
    <p:sldId id="296" r:id="rId24"/>
    <p:sldId id="297" r:id="rId25"/>
    <p:sldId id="298" r:id="rId26"/>
    <p:sldId id="299" r:id="rId27"/>
    <p:sldId id="300" r:id="rId28"/>
    <p:sldId id="301" r:id="rId29"/>
    <p:sldId id="259" r:id="rId30"/>
    <p:sldId id="303" r:id="rId31"/>
    <p:sldId id="304" r:id="rId32"/>
    <p:sldId id="305" r:id="rId33"/>
    <p:sldId id="306" r:id="rId34"/>
    <p:sldId id="307" r:id="rId35"/>
    <p:sldId id="308" r:id="rId36"/>
    <p:sldId id="309" r:id="rId37"/>
    <p:sldId id="311" r:id="rId38"/>
    <p:sldId id="310" r:id="rId39"/>
    <p:sldId id="312" r:id="rId40"/>
    <p:sldId id="313" r:id="rId41"/>
    <p:sldId id="314" r:id="rId42"/>
    <p:sldId id="315" r:id="rId43"/>
    <p:sldId id="316" r:id="rId44"/>
    <p:sldId id="317" r:id="rId45"/>
    <p:sldId id="318" r:id="rId46"/>
    <p:sldId id="320" r:id="rId47"/>
    <p:sldId id="321" r:id="rId48"/>
    <p:sldId id="322" r:id="rId49"/>
    <p:sldId id="319" r:id="rId50"/>
    <p:sldId id="264" r:id="rId51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1A2A"/>
    <a:srgbClr val="42A7B1"/>
    <a:srgbClr val="2E777F"/>
    <a:srgbClr val="41A7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674"/>
    <p:restoredTop sz="94694"/>
  </p:normalViewPr>
  <p:slideViewPr>
    <p:cSldViewPr snapToGrid="0" snapToObjects="1">
      <p:cViewPr>
        <p:scale>
          <a:sx n="70" d="100"/>
          <a:sy n="70" d="100"/>
        </p:scale>
        <p:origin x="528" y="30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F6EFC1-4B0F-4A17-8BE8-8D54212976C9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ADE37C-D759-4856-B57D-734905E6BA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6730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ADE37C-D759-4856-B57D-734905E6BAB0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4400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DC781E1-CA85-6A45-8C8F-D77951D25B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103346"/>
            <a:ext cx="9144000" cy="1443939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4400" b="1" i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Arial Narrow" panose="020B060402020202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9F7E043-ACC6-1448-A1BB-7DEB1900A0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547286"/>
            <a:ext cx="9144000" cy="3651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clic para modificar el estilo de subtítulo del patrón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8028208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Diapositiva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DC781E1-CA85-6A45-8C8F-D77951D25B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867956"/>
            <a:ext cx="9144000" cy="1443939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4400" b="1" i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Arial Narrow" panose="020B060402020202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9F7E043-ACC6-1448-A1BB-7DEB1900A0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11896"/>
            <a:ext cx="9144000" cy="3651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clic para modificar el estilo de subtítulo del patrón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8476594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134281-42EA-7D4D-B6BC-D9C9371030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3772" y="365125"/>
            <a:ext cx="8660027" cy="103118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5A02230-8251-6E49-9427-FBD9609264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24154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8868976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>
            <a:extLst>
              <a:ext uri="{FF2B5EF4-FFF2-40B4-BE49-F238E27FC236}">
                <a16:creationId xmlns:a16="http://schemas.microsoft.com/office/drawing/2014/main" id="{7E16084A-197C-184E-8108-790B743E8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3772" y="365125"/>
            <a:ext cx="8660027" cy="103118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id="{26BBA84C-C382-554E-B7D1-8ACECD2B5E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24154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4923980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cabezado de secció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id="{26BBA84C-C382-554E-B7D1-8ACECD2B5E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24154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B89688BF-54E3-EC4C-A573-B2EC4B036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3772" y="365125"/>
            <a:ext cx="8660027" cy="103118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42187722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063EB77-3BE7-DA46-8F5E-04AF505A66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bg2">
                    <a:lumMod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818D7E7-C9AB-D749-B3A3-FCDD0B2E09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212AF986-5F5C-FE44-B07D-3A46412151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bg2">
                    <a:lumMod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C1C171F8-4D75-E745-B469-9F4D2B8CFD2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932693A2-CEE2-7E4C-8F83-81A78F01E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8660027" cy="103118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6485168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FFD3097-9783-C446-B918-642954174B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161535"/>
            <a:ext cx="3932237" cy="1396314"/>
          </a:xfrm>
          <a:prstGeom prst="rect">
            <a:avLst/>
          </a:prstGeom>
        </p:spPr>
        <p:txBody>
          <a:bodyPr anchor="b"/>
          <a:lstStyle>
            <a:lvl1pPr>
              <a:defRPr sz="32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EE08ECC-9008-D347-B1A8-FE79807FCA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sz="28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E1BA854-1158-7A4A-B653-AC1DA6F9AD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644346"/>
            <a:ext cx="3932237" cy="32246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6039895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n con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BCD07BCB-FF29-6549-8938-F9E59FADD0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3CCF306D-4845-0C4C-BA24-E34C1B53BD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161535"/>
            <a:ext cx="3932237" cy="1396314"/>
          </a:xfrm>
          <a:prstGeom prst="rect">
            <a:avLst/>
          </a:prstGeom>
        </p:spPr>
        <p:txBody>
          <a:bodyPr anchor="b"/>
          <a:lstStyle>
            <a:lvl1pPr>
              <a:defRPr sz="32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9" name="Marcador de texto 3">
            <a:extLst>
              <a:ext uri="{FF2B5EF4-FFF2-40B4-BE49-F238E27FC236}">
                <a16:creationId xmlns:a16="http://schemas.microsoft.com/office/drawing/2014/main" id="{04602B70-D0A3-0345-A9DD-36193838BA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644345"/>
            <a:ext cx="3932237" cy="36452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729036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00717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DC781E1-CA85-6A45-8C8F-D77951D25B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103346"/>
            <a:ext cx="9144000" cy="1443939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4400" b="1" i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Arial Narrow" panose="020B060402020202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9F7E043-ACC6-1448-A1BB-7DEB1900A0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547286"/>
            <a:ext cx="9144000" cy="3651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clic para modificar el estilo de subtítulo del patrón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527733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134281-42EA-7D4D-B6BC-D9C9371030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3772" y="365125"/>
            <a:ext cx="8660027" cy="103118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solidFill>
                  <a:srgbClr val="2E777F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5A02230-8251-6E49-9427-FBD9609264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24154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1231205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134281-42EA-7D4D-B6BC-D9C9371030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3772" y="365125"/>
            <a:ext cx="8660027" cy="103118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5A02230-8251-6E49-9427-FBD9609264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24154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9572873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>
            <a:extLst>
              <a:ext uri="{FF2B5EF4-FFF2-40B4-BE49-F238E27FC236}">
                <a16:creationId xmlns:a16="http://schemas.microsoft.com/office/drawing/2014/main" id="{7E16084A-197C-184E-8108-790B743E8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3772" y="365125"/>
            <a:ext cx="8660027" cy="103118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solidFill>
                  <a:srgbClr val="2E777F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id="{26BBA84C-C382-554E-B7D1-8ACECD2B5E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24154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6489669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cabezado de secció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id="{26BBA84C-C382-554E-B7D1-8ACECD2B5E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24154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B89688BF-54E3-EC4C-A573-B2EC4B036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3772" y="365125"/>
            <a:ext cx="8660027" cy="103118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solidFill>
                  <a:srgbClr val="2E777F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0827678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063EB77-3BE7-DA46-8F5E-04AF505A66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rgbClr val="2E777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818D7E7-C9AB-D749-B3A3-FCDD0B2E09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212AF986-5F5C-FE44-B07D-3A46412151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rgbClr val="2E777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C1C171F8-4D75-E745-B469-9F4D2B8CFD2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932693A2-CEE2-7E4C-8F83-81A78F01E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3772" y="365125"/>
            <a:ext cx="8660027" cy="103118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solidFill>
                  <a:srgbClr val="2E777F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7009753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FFD3097-9783-C446-B918-642954174B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161535"/>
            <a:ext cx="3932237" cy="1396314"/>
          </a:xfrm>
          <a:prstGeom prst="rect">
            <a:avLst/>
          </a:prstGeom>
        </p:spPr>
        <p:txBody>
          <a:bodyPr anchor="b"/>
          <a:lstStyle>
            <a:lvl1pPr>
              <a:defRPr sz="3200">
                <a:solidFill>
                  <a:srgbClr val="2E777F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EE08ECC-9008-D347-B1A8-FE79807FCA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sz="28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E1BA854-1158-7A4A-B653-AC1DA6F9AD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644346"/>
            <a:ext cx="3932237" cy="32246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1440138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n con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BCD07BCB-FF29-6549-8938-F9E59FADD0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3CCF306D-4845-0C4C-BA24-E34C1B53BD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161535"/>
            <a:ext cx="3932237" cy="1396314"/>
          </a:xfrm>
          <a:prstGeom prst="rect">
            <a:avLst/>
          </a:prstGeom>
        </p:spPr>
        <p:txBody>
          <a:bodyPr anchor="b"/>
          <a:lstStyle>
            <a:lvl1pPr>
              <a:defRPr sz="3200">
                <a:solidFill>
                  <a:srgbClr val="2E777F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9" name="Marcador de texto 3">
            <a:extLst>
              <a:ext uri="{FF2B5EF4-FFF2-40B4-BE49-F238E27FC236}">
                <a16:creationId xmlns:a16="http://schemas.microsoft.com/office/drawing/2014/main" id="{04602B70-D0A3-0345-A9DD-36193838BA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644345"/>
            <a:ext cx="3932237" cy="36452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5451876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29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>
            <a:extLst>
              <a:ext uri="{FF2B5EF4-FFF2-40B4-BE49-F238E27FC236}">
                <a16:creationId xmlns:a16="http://schemas.microsoft.com/office/drawing/2014/main" id="{7E16084A-197C-184E-8108-790B743E8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3772" y="365125"/>
            <a:ext cx="8660027" cy="103118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id="{26BBA84C-C382-554E-B7D1-8ACECD2B5E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24154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4518683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cabezado de secció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id="{26BBA84C-C382-554E-B7D1-8ACECD2B5E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24154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B89688BF-54E3-EC4C-A573-B2EC4B036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3772" y="365125"/>
            <a:ext cx="8660027" cy="103118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2352393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063EB77-3BE7-DA46-8F5E-04AF505A66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818D7E7-C9AB-D749-B3A3-FCDD0B2E09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212AF986-5F5C-FE44-B07D-3A46412151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C1C171F8-4D75-E745-B469-9F4D2B8CFD2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932693A2-CEE2-7E4C-8F83-81A78F01E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8660027" cy="103118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8631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FFD3097-9783-C446-B918-642954174B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161535"/>
            <a:ext cx="3932237" cy="1396314"/>
          </a:xfrm>
          <a:prstGeom prst="rect">
            <a:avLst/>
          </a:prstGeom>
        </p:spPr>
        <p:txBody>
          <a:bodyPr anchor="b"/>
          <a:lstStyle>
            <a:lvl1pPr>
              <a:defRPr sz="3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EE08ECC-9008-D347-B1A8-FE79807FCA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sz="28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E1BA854-1158-7A4A-B653-AC1DA6F9AD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644346"/>
            <a:ext cx="3932237" cy="32246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7820784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n con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BCD07BCB-FF29-6549-8938-F9E59FADD0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3CCF306D-4845-0C4C-BA24-E34C1B53BD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161535"/>
            <a:ext cx="3932237" cy="1396314"/>
          </a:xfrm>
          <a:prstGeom prst="rect">
            <a:avLst/>
          </a:prstGeom>
        </p:spPr>
        <p:txBody>
          <a:bodyPr anchor="b"/>
          <a:lstStyle>
            <a:lvl1pPr>
              <a:defRPr sz="3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9" name="Marcador de texto 3">
            <a:extLst>
              <a:ext uri="{FF2B5EF4-FFF2-40B4-BE49-F238E27FC236}">
                <a16:creationId xmlns:a16="http://schemas.microsoft.com/office/drawing/2014/main" id="{04602B70-D0A3-0345-A9DD-36193838BA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644345"/>
            <a:ext cx="3932237" cy="36452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8150932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5100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DC781E1-CA85-6A45-8C8F-D77951D25B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103346"/>
            <a:ext cx="9144000" cy="1443939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4400" b="1" i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Arial Narrow" panose="020B060402020202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9F7E043-ACC6-1448-A1BB-7DEB1900A0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547286"/>
            <a:ext cx="9144000" cy="3651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clic para modificar el estilo de subtítulo del patrón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6011768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13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10" Type="http://schemas.openxmlformats.org/officeDocument/2006/relationships/image" Target="../media/image15.png"/><Relationship Id="rId4" Type="http://schemas.openxmlformats.org/officeDocument/2006/relationships/slideLayout" Target="../slideLayouts/slideLayout21.xml"/><Relationship Id="rId9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5031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9" r:id="rId4"/>
    <p:sldLayoutId id="2147483653" r:id="rId5"/>
    <p:sldLayoutId id="2147483656" r:id="rId6"/>
    <p:sldLayoutId id="2147483657" r:id="rId7"/>
    <p:sldLayoutId id="2147483658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5117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2162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18" Type="http://schemas.openxmlformats.org/officeDocument/2006/relationships/image" Target="../media/image5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17" Type="http://schemas.openxmlformats.org/officeDocument/2006/relationships/image" Target="../media/image53.png"/><Relationship Id="rId2" Type="http://schemas.openxmlformats.org/officeDocument/2006/relationships/image" Target="../media/image38.png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5" Type="http://schemas.openxmlformats.org/officeDocument/2006/relationships/image" Target="../media/image51.png"/><Relationship Id="rId10" Type="http://schemas.openxmlformats.org/officeDocument/2006/relationships/image" Target="../media/image46.png"/><Relationship Id="rId19" Type="http://schemas.openxmlformats.org/officeDocument/2006/relationships/image" Target="../media/image55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Relationship Id="rId14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18" Type="http://schemas.openxmlformats.org/officeDocument/2006/relationships/image" Target="../media/image5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17" Type="http://schemas.openxmlformats.org/officeDocument/2006/relationships/image" Target="../media/image53.png"/><Relationship Id="rId2" Type="http://schemas.openxmlformats.org/officeDocument/2006/relationships/image" Target="../media/image38.png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5" Type="http://schemas.openxmlformats.org/officeDocument/2006/relationships/image" Target="../media/image51.png"/><Relationship Id="rId10" Type="http://schemas.openxmlformats.org/officeDocument/2006/relationships/image" Target="../media/image46.png"/><Relationship Id="rId19" Type="http://schemas.openxmlformats.org/officeDocument/2006/relationships/image" Target="../media/image55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Relationship Id="rId14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jp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6.jpg"/><Relationship Id="rId7" Type="http://schemas.openxmlformats.org/officeDocument/2006/relationships/image" Target="../media/image90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g"/><Relationship Id="rId3" Type="http://schemas.openxmlformats.org/officeDocument/2006/relationships/image" Target="../media/image93.jpg"/><Relationship Id="rId7" Type="http://schemas.openxmlformats.org/officeDocument/2006/relationships/image" Target="../media/image97.jpg"/><Relationship Id="rId12" Type="http://schemas.openxmlformats.org/officeDocument/2006/relationships/image" Target="../media/image102.png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jpg"/><Relationship Id="rId11" Type="http://schemas.openxmlformats.org/officeDocument/2006/relationships/image" Target="../media/image101.jpg"/><Relationship Id="rId5" Type="http://schemas.openxmlformats.org/officeDocument/2006/relationships/image" Target="../media/image95.jpg"/><Relationship Id="rId10" Type="http://schemas.openxmlformats.org/officeDocument/2006/relationships/image" Target="../media/image100.jpg"/><Relationship Id="rId4" Type="http://schemas.openxmlformats.org/officeDocument/2006/relationships/image" Target="../media/image94.jpg"/><Relationship Id="rId9" Type="http://schemas.openxmlformats.org/officeDocument/2006/relationships/image" Target="../media/image99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jpg"/><Relationship Id="rId13" Type="http://schemas.openxmlformats.org/officeDocument/2006/relationships/image" Target="../media/image115.jpg"/><Relationship Id="rId3" Type="http://schemas.openxmlformats.org/officeDocument/2006/relationships/image" Target="../media/image105.jpg"/><Relationship Id="rId7" Type="http://schemas.openxmlformats.org/officeDocument/2006/relationships/image" Target="../media/image109.jpg"/><Relationship Id="rId12" Type="http://schemas.openxmlformats.org/officeDocument/2006/relationships/image" Target="../media/image114.jpg"/><Relationship Id="rId17" Type="http://schemas.openxmlformats.org/officeDocument/2006/relationships/image" Target="../media/image119.jpg"/><Relationship Id="rId2" Type="http://schemas.openxmlformats.org/officeDocument/2006/relationships/image" Target="../media/image104.jpg"/><Relationship Id="rId16" Type="http://schemas.openxmlformats.org/officeDocument/2006/relationships/image" Target="../media/image118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8.jpg"/><Relationship Id="rId11" Type="http://schemas.openxmlformats.org/officeDocument/2006/relationships/image" Target="../media/image113.jpg"/><Relationship Id="rId5" Type="http://schemas.openxmlformats.org/officeDocument/2006/relationships/image" Target="../media/image107.jpg"/><Relationship Id="rId15" Type="http://schemas.openxmlformats.org/officeDocument/2006/relationships/image" Target="../media/image117.jpg"/><Relationship Id="rId10" Type="http://schemas.openxmlformats.org/officeDocument/2006/relationships/image" Target="../media/image112.jpg"/><Relationship Id="rId4" Type="http://schemas.openxmlformats.org/officeDocument/2006/relationships/image" Target="../media/image106.jpg"/><Relationship Id="rId9" Type="http://schemas.openxmlformats.org/officeDocument/2006/relationships/image" Target="../media/image111.jpg"/><Relationship Id="rId14" Type="http://schemas.openxmlformats.org/officeDocument/2006/relationships/image" Target="../media/image116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7" Type="http://schemas.openxmlformats.org/officeDocument/2006/relationships/image" Target="../media/image124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jpg"/><Relationship Id="rId3" Type="http://schemas.openxmlformats.org/officeDocument/2006/relationships/image" Target="../media/image128.jpg"/><Relationship Id="rId7" Type="http://schemas.openxmlformats.org/officeDocument/2006/relationships/image" Target="../media/image132.jpg"/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1.jpg"/><Relationship Id="rId11" Type="http://schemas.openxmlformats.org/officeDocument/2006/relationships/image" Target="../media/image136.png"/><Relationship Id="rId5" Type="http://schemas.openxmlformats.org/officeDocument/2006/relationships/image" Target="../media/image130.jpg"/><Relationship Id="rId10" Type="http://schemas.openxmlformats.org/officeDocument/2006/relationships/image" Target="../media/image135.png"/><Relationship Id="rId4" Type="http://schemas.openxmlformats.org/officeDocument/2006/relationships/image" Target="../media/image129.jpg"/><Relationship Id="rId9" Type="http://schemas.openxmlformats.org/officeDocument/2006/relationships/image" Target="../media/image134.jp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jpg"/><Relationship Id="rId13" Type="http://schemas.openxmlformats.org/officeDocument/2006/relationships/image" Target="../media/image139.jpg"/><Relationship Id="rId3" Type="http://schemas.openxmlformats.org/officeDocument/2006/relationships/image" Target="../media/image128.jpg"/><Relationship Id="rId7" Type="http://schemas.openxmlformats.org/officeDocument/2006/relationships/image" Target="../media/image132.jpg"/><Relationship Id="rId12" Type="http://schemas.openxmlformats.org/officeDocument/2006/relationships/image" Target="../media/image138.jpg"/><Relationship Id="rId2" Type="http://schemas.openxmlformats.org/officeDocument/2006/relationships/image" Target="../media/image127.jpg"/><Relationship Id="rId16" Type="http://schemas.openxmlformats.org/officeDocument/2006/relationships/image" Target="../media/image6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1.jpg"/><Relationship Id="rId11" Type="http://schemas.openxmlformats.org/officeDocument/2006/relationships/image" Target="../media/image137.jpg"/><Relationship Id="rId5" Type="http://schemas.openxmlformats.org/officeDocument/2006/relationships/image" Target="../media/image130.jpg"/><Relationship Id="rId15" Type="http://schemas.openxmlformats.org/officeDocument/2006/relationships/image" Target="../media/image141.png"/><Relationship Id="rId10" Type="http://schemas.openxmlformats.org/officeDocument/2006/relationships/image" Target="../media/image135.png"/><Relationship Id="rId4" Type="http://schemas.openxmlformats.org/officeDocument/2006/relationships/image" Target="../media/image129.jpg"/><Relationship Id="rId9" Type="http://schemas.openxmlformats.org/officeDocument/2006/relationships/image" Target="../media/image134.jpg"/><Relationship Id="rId14" Type="http://schemas.openxmlformats.org/officeDocument/2006/relationships/image" Target="../media/image140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g"/><Relationship Id="rId2" Type="http://schemas.openxmlformats.org/officeDocument/2006/relationships/image" Target="../media/image146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9.jpg"/><Relationship Id="rId4" Type="http://schemas.openxmlformats.org/officeDocument/2006/relationships/image" Target="../media/image148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g"/><Relationship Id="rId7" Type="http://schemas.openxmlformats.org/officeDocument/2006/relationships/image" Target="../media/image151.png"/><Relationship Id="rId2" Type="http://schemas.openxmlformats.org/officeDocument/2006/relationships/image" Target="../media/image146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0.png"/><Relationship Id="rId5" Type="http://schemas.openxmlformats.org/officeDocument/2006/relationships/image" Target="../media/image149.jpg"/><Relationship Id="rId4" Type="http://schemas.openxmlformats.org/officeDocument/2006/relationships/image" Target="../media/image148.jp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png"/><Relationship Id="rId3" Type="http://schemas.openxmlformats.org/officeDocument/2006/relationships/image" Target="../media/image147.jpg"/><Relationship Id="rId7" Type="http://schemas.openxmlformats.org/officeDocument/2006/relationships/image" Target="../media/image151.png"/><Relationship Id="rId2" Type="http://schemas.openxmlformats.org/officeDocument/2006/relationships/image" Target="../media/image146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0.png"/><Relationship Id="rId5" Type="http://schemas.openxmlformats.org/officeDocument/2006/relationships/image" Target="../media/image149.jpg"/><Relationship Id="rId4" Type="http://schemas.openxmlformats.org/officeDocument/2006/relationships/image" Target="../media/image148.jpg"/><Relationship Id="rId9" Type="http://schemas.openxmlformats.org/officeDocument/2006/relationships/image" Target="../media/image153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g"/><Relationship Id="rId1" Type="http://schemas.openxmlformats.org/officeDocument/2006/relationships/slideLayout" Target="../slideLayouts/slideLayout2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56.png"/><Relationship Id="rId4" Type="http://schemas.openxmlformats.org/officeDocument/2006/relationships/image" Target="../media/image155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57.jpg"/><Relationship Id="rId1" Type="http://schemas.openxmlformats.org/officeDocument/2006/relationships/slideLayout" Target="../slideLayouts/slideLayout2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57.jpg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g"/><Relationship Id="rId2" Type="http://schemas.openxmlformats.org/officeDocument/2006/relationships/image" Target="../media/image159.jp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g"/><Relationship Id="rId2" Type="http://schemas.openxmlformats.org/officeDocument/2006/relationships/image" Target="../media/image159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3.png"/><Relationship Id="rId5" Type="http://schemas.openxmlformats.org/officeDocument/2006/relationships/image" Target="../media/image162.png"/><Relationship Id="rId4" Type="http://schemas.openxmlformats.org/officeDocument/2006/relationships/image" Target="../media/image16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g"/><Relationship Id="rId2" Type="http://schemas.openxmlformats.org/officeDocument/2006/relationships/image" Target="../media/image164.jp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9.png"/><Relationship Id="rId4" Type="http://schemas.openxmlformats.org/officeDocument/2006/relationships/image" Target="../media/image168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6.png"/><Relationship Id="rId3" Type="http://schemas.openxmlformats.org/officeDocument/2006/relationships/image" Target="../media/image171.png"/><Relationship Id="rId7" Type="http://schemas.openxmlformats.org/officeDocument/2006/relationships/image" Target="../media/image175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4.png"/><Relationship Id="rId5" Type="http://schemas.openxmlformats.org/officeDocument/2006/relationships/image" Target="../media/image173.png"/><Relationship Id="rId4" Type="http://schemas.openxmlformats.org/officeDocument/2006/relationships/image" Target="../media/image17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1.png"/><Relationship Id="rId5" Type="http://schemas.openxmlformats.org/officeDocument/2006/relationships/image" Target="../media/image180.png"/><Relationship Id="rId4" Type="http://schemas.openxmlformats.org/officeDocument/2006/relationships/image" Target="../media/image17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9.png"/><Relationship Id="rId3" Type="http://schemas.openxmlformats.org/officeDocument/2006/relationships/image" Target="../media/image184.png"/><Relationship Id="rId7" Type="http://schemas.openxmlformats.org/officeDocument/2006/relationships/image" Target="../media/image18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7.png"/><Relationship Id="rId5" Type="http://schemas.openxmlformats.org/officeDocument/2006/relationships/image" Target="../media/image186.png"/><Relationship Id="rId10" Type="http://schemas.openxmlformats.org/officeDocument/2006/relationships/image" Target="../media/image191.gif"/><Relationship Id="rId4" Type="http://schemas.openxmlformats.org/officeDocument/2006/relationships/image" Target="../media/image185.png"/><Relationship Id="rId9" Type="http://schemas.openxmlformats.org/officeDocument/2006/relationships/image" Target="../media/image190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18" Type="http://schemas.openxmlformats.org/officeDocument/2006/relationships/image" Target="../media/image5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17" Type="http://schemas.openxmlformats.org/officeDocument/2006/relationships/image" Target="../media/image53.png"/><Relationship Id="rId2" Type="http://schemas.openxmlformats.org/officeDocument/2006/relationships/image" Target="../media/image38.png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5" Type="http://schemas.openxmlformats.org/officeDocument/2006/relationships/image" Target="../media/image51.png"/><Relationship Id="rId10" Type="http://schemas.openxmlformats.org/officeDocument/2006/relationships/image" Target="../media/image46.png"/><Relationship Id="rId19" Type="http://schemas.openxmlformats.org/officeDocument/2006/relationships/image" Target="../media/image55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Relationship Id="rId14" Type="http://schemas.openxmlformats.org/officeDocument/2006/relationships/image" Target="../media/image5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18" Type="http://schemas.openxmlformats.org/officeDocument/2006/relationships/image" Target="../media/image5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17" Type="http://schemas.openxmlformats.org/officeDocument/2006/relationships/image" Target="../media/image53.png"/><Relationship Id="rId2" Type="http://schemas.openxmlformats.org/officeDocument/2006/relationships/image" Target="../media/image38.png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5" Type="http://schemas.openxmlformats.org/officeDocument/2006/relationships/image" Target="../media/image51.png"/><Relationship Id="rId10" Type="http://schemas.openxmlformats.org/officeDocument/2006/relationships/image" Target="../media/image46.png"/><Relationship Id="rId19" Type="http://schemas.openxmlformats.org/officeDocument/2006/relationships/image" Target="../media/image55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Relationship Id="rId14" Type="http://schemas.openxmlformats.org/officeDocument/2006/relationships/image" Target="../media/image5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18" Type="http://schemas.openxmlformats.org/officeDocument/2006/relationships/image" Target="../media/image5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17" Type="http://schemas.openxmlformats.org/officeDocument/2006/relationships/image" Target="../media/image53.png"/><Relationship Id="rId2" Type="http://schemas.openxmlformats.org/officeDocument/2006/relationships/image" Target="../media/image38.png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5" Type="http://schemas.openxmlformats.org/officeDocument/2006/relationships/image" Target="../media/image51.png"/><Relationship Id="rId10" Type="http://schemas.openxmlformats.org/officeDocument/2006/relationships/image" Target="../media/image46.png"/><Relationship Id="rId19" Type="http://schemas.openxmlformats.org/officeDocument/2006/relationships/image" Target="../media/image55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Relationship Id="rId14" Type="http://schemas.openxmlformats.org/officeDocument/2006/relationships/image" Target="../media/image5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18" Type="http://schemas.openxmlformats.org/officeDocument/2006/relationships/image" Target="../media/image5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17" Type="http://schemas.openxmlformats.org/officeDocument/2006/relationships/image" Target="../media/image53.png"/><Relationship Id="rId2" Type="http://schemas.openxmlformats.org/officeDocument/2006/relationships/image" Target="../media/image38.png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5" Type="http://schemas.openxmlformats.org/officeDocument/2006/relationships/image" Target="../media/image51.png"/><Relationship Id="rId10" Type="http://schemas.openxmlformats.org/officeDocument/2006/relationships/image" Target="../media/image46.png"/><Relationship Id="rId19" Type="http://schemas.openxmlformats.org/officeDocument/2006/relationships/image" Target="../media/image55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Relationship Id="rId14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CA2047A-C43B-1B48-94F2-9176CA24590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CO" dirty="0"/>
              <a:t>Detección automática de nubes haciendo uso de cámaras </a:t>
            </a:r>
            <a:r>
              <a:rPr lang="es-CO" dirty="0" err="1"/>
              <a:t>Fisheye</a:t>
            </a:r>
            <a:endParaRPr lang="es-CO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AA4ABA0-8C17-9745-B3D2-D11D7F37388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CO" dirty="0"/>
              <a:t>Carlos Andrés Toro Ramos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EFDEFD7-011F-4DE4-A8E7-7D817A885F59}"/>
              </a:ext>
            </a:extLst>
          </p:cNvPr>
          <p:cNvSpPr/>
          <p:nvPr/>
        </p:nvSpPr>
        <p:spPr>
          <a:xfrm>
            <a:off x="3959290" y="2113382"/>
            <a:ext cx="4273419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F8C16E-7920-4D24-A573-77EFB61811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4651" y="2141957"/>
            <a:ext cx="3324225" cy="8572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63DCD2A-EE64-4B0C-A050-D332053886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7057" y="2043306"/>
            <a:ext cx="3648075" cy="92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3236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9775747-398C-BA41-B77F-85ABA82D1D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66126" y="1189460"/>
            <a:ext cx="9286076" cy="1421900"/>
          </a:xfrm>
        </p:spPr>
        <p:txBody>
          <a:bodyPr/>
          <a:lstStyle/>
          <a:p>
            <a:pPr marL="0" indent="0" algn="ctr">
              <a:buNone/>
            </a:pPr>
            <a:r>
              <a:rPr lang="es-ES" sz="2000" dirty="0">
                <a:solidFill>
                  <a:srgbClr val="7D7D7D"/>
                </a:solidFill>
                <a:latin typeface="+mj-lt"/>
              </a:rPr>
              <a:t>El proyecto SIATA - AMVA cuenta con una amplia red de monitoreo para las distintas variables hidrometeorológicas, de calidad del aire y sísmicas, y complementa esta información con una red de cámaras multipropósito</a:t>
            </a:r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B84E870B-FE96-524A-9C81-2BC06614A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5959" y="365126"/>
            <a:ext cx="7073856" cy="703198"/>
          </a:xfrm>
        </p:spPr>
        <p:txBody>
          <a:bodyPr/>
          <a:lstStyle/>
          <a:p>
            <a:pPr algn="ctr"/>
            <a:r>
              <a:rPr lang="es-CO" b="1" dirty="0"/>
              <a:t>SIATA - AMVA</a:t>
            </a:r>
          </a:p>
        </p:txBody>
      </p:sp>
      <p:pic>
        <p:nvPicPr>
          <p:cNvPr id="15" name="Google Shape;203;p19">
            <a:extLst>
              <a:ext uri="{FF2B5EF4-FFF2-40B4-BE49-F238E27FC236}">
                <a16:creationId xmlns:a16="http://schemas.microsoft.com/office/drawing/2014/main" id="{676517FE-EF15-4961-8915-DBF7F4152C62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018569" y="2695976"/>
            <a:ext cx="1997318" cy="1421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204;p19">
            <a:extLst>
              <a:ext uri="{FF2B5EF4-FFF2-40B4-BE49-F238E27FC236}">
                <a16:creationId xmlns:a16="http://schemas.microsoft.com/office/drawing/2014/main" id="{3696D4E7-845A-45FA-9DB3-ABC2E495DFD0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6525" y="2626338"/>
            <a:ext cx="939601" cy="939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205;p19">
            <a:extLst>
              <a:ext uri="{FF2B5EF4-FFF2-40B4-BE49-F238E27FC236}">
                <a16:creationId xmlns:a16="http://schemas.microsoft.com/office/drawing/2014/main" id="{1B381533-2575-40DA-A6FE-8E9F5809DDE3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641425" y="5066187"/>
            <a:ext cx="939600" cy="932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206;p19">
            <a:extLst>
              <a:ext uri="{FF2B5EF4-FFF2-40B4-BE49-F238E27FC236}">
                <a16:creationId xmlns:a16="http://schemas.microsoft.com/office/drawing/2014/main" id="{60DA191A-35F6-4803-B413-22B301C9DF85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18599" y="5185837"/>
            <a:ext cx="939601" cy="939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207;p19">
            <a:extLst>
              <a:ext uri="{FF2B5EF4-FFF2-40B4-BE49-F238E27FC236}">
                <a16:creationId xmlns:a16="http://schemas.microsoft.com/office/drawing/2014/main" id="{7F0947C1-B365-43A4-A437-5815D8199102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26313" y="5185298"/>
            <a:ext cx="939601" cy="940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8;p19">
            <a:extLst>
              <a:ext uri="{FF2B5EF4-FFF2-40B4-BE49-F238E27FC236}">
                <a16:creationId xmlns:a16="http://schemas.microsoft.com/office/drawing/2014/main" id="{41665276-9B38-4C1D-83DF-C1B335EC4739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434038" y="5185298"/>
            <a:ext cx="939601" cy="940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09;p19">
            <a:extLst>
              <a:ext uri="{FF2B5EF4-FFF2-40B4-BE49-F238E27FC236}">
                <a16:creationId xmlns:a16="http://schemas.microsoft.com/office/drawing/2014/main" id="{AD7B9971-5D43-4184-99D6-E97719A88810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65175" y="5117098"/>
            <a:ext cx="939601" cy="940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10;p19">
            <a:extLst>
              <a:ext uri="{FF2B5EF4-FFF2-40B4-BE49-F238E27FC236}">
                <a16:creationId xmlns:a16="http://schemas.microsoft.com/office/drawing/2014/main" id="{A4F3D2B0-EB8F-44E4-A89D-85453C8ADAC8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0752202" y="5063260"/>
            <a:ext cx="939601" cy="9395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11;p19">
            <a:extLst>
              <a:ext uri="{FF2B5EF4-FFF2-40B4-BE49-F238E27FC236}">
                <a16:creationId xmlns:a16="http://schemas.microsoft.com/office/drawing/2014/main" id="{97979FB0-C907-4D29-AD8D-C6467EE992C2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65176" y="3802838"/>
            <a:ext cx="939601" cy="940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12;p19">
            <a:extLst>
              <a:ext uri="{FF2B5EF4-FFF2-40B4-BE49-F238E27FC236}">
                <a16:creationId xmlns:a16="http://schemas.microsoft.com/office/drawing/2014/main" id="{395C243F-5669-4E11-AFC3-6F609EE6B67F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645950" y="2626338"/>
            <a:ext cx="939600" cy="932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13;p19">
            <a:extLst>
              <a:ext uri="{FF2B5EF4-FFF2-40B4-BE49-F238E27FC236}">
                <a16:creationId xmlns:a16="http://schemas.microsoft.com/office/drawing/2014/main" id="{2C03349B-943E-4949-8939-958314844902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3410875" y="5189284"/>
            <a:ext cx="939600" cy="9327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14;p19">
            <a:extLst>
              <a:ext uri="{FF2B5EF4-FFF2-40B4-BE49-F238E27FC236}">
                <a16:creationId xmlns:a16="http://schemas.microsoft.com/office/drawing/2014/main" id="{2CA0F41E-6E90-4762-85AB-3555ED51BF44}"/>
              </a:ext>
            </a:extLst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7403975" y="5189264"/>
            <a:ext cx="939600" cy="9327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15;p19">
            <a:extLst>
              <a:ext uri="{FF2B5EF4-FFF2-40B4-BE49-F238E27FC236}">
                <a16:creationId xmlns:a16="http://schemas.microsoft.com/office/drawing/2014/main" id="{039F94CD-F8C2-466E-B657-A3C664ADB70A}"/>
              </a:ext>
            </a:extLst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7403975" y="4210787"/>
            <a:ext cx="939601" cy="939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16;p19">
            <a:extLst>
              <a:ext uri="{FF2B5EF4-FFF2-40B4-BE49-F238E27FC236}">
                <a16:creationId xmlns:a16="http://schemas.microsoft.com/office/drawing/2014/main" id="{B52897B1-B147-458B-9D87-F95601474AB8}"/>
              </a:ext>
            </a:extLst>
          </p:cNvPr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3410875" y="4210237"/>
            <a:ext cx="939601" cy="940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17;p19">
            <a:extLst>
              <a:ext uri="{FF2B5EF4-FFF2-40B4-BE49-F238E27FC236}">
                <a16:creationId xmlns:a16="http://schemas.microsoft.com/office/drawing/2014/main" id="{C8D77116-3D9F-4649-B289-D49AADDA18E8}"/>
              </a:ext>
            </a:extLst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10604250" y="2522843"/>
            <a:ext cx="939600" cy="931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218;p19">
            <a:extLst>
              <a:ext uri="{FF2B5EF4-FFF2-40B4-BE49-F238E27FC236}">
                <a16:creationId xmlns:a16="http://schemas.microsoft.com/office/drawing/2014/main" id="{EA5F5D3E-B0C9-4F2A-AA12-CE6FC0A3C2E0}"/>
              </a:ext>
            </a:extLst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9482150" y="2522843"/>
            <a:ext cx="939600" cy="931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219;p19">
            <a:extLst>
              <a:ext uri="{FF2B5EF4-FFF2-40B4-BE49-F238E27FC236}">
                <a16:creationId xmlns:a16="http://schemas.microsoft.com/office/drawing/2014/main" id="{E02F258D-DB98-4BC6-903F-3AACD4E57A63}"/>
              </a:ext>
            </a:extLst>
          </p:cNvPr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9492025" y="3457544"/>
            <a:ext cx="939601" cy="93964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220;p19">
            <a:extLst>
              <a:ext uri="{FF2B5EF4-FFF2-40B4-BE49-F238E27FC236}">
                <a16:creationId xmlns:a16="http://schemas.microsoft.com/office/drawing/2014/main" id="{71CF0870-DC6D-4950-B3AD-94FCF8846374}"/>
              </a:ext>
            </a:extLst>
          </p:cNvPr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10604250" y="3462490"/>
            <a:ext cx="939601" cy="939622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15;p23">
            <a:extLst>
              <a:ext uri="{FF2B5EF4-FFF2-40B4-BE49-F238E27FC236}">
                <a16:creationId xmlns:a16="http://schemas.microsoft.com/office/drawing/2014/main" id="{BAFDDAE9-3FC3-429C-AEB2-750F9F47D7E8}"/>
              </a:ext>
            </a:extLst>
          </p:cNvPr>
          <p:cNvSpPr/>
          <p:nvPr/>
        </p:nvSpPr>
        <p:spPr>
          <a:xfrm>
            <a:off x="9088738" y="1863112"/>
            <a:ext cx="2727600" cy="2641500"/>
          </a:xfrm>
          <a:prstGeom prst="rect">
            <a:avLst/>
          </a:prstGeom>
          <a:noFill/>
          <a:ln w="28575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34;p23">
            <a:extLst>
              <a:ext uri="{FF2B5EF4-FFF2-40B4-BE49-F238E27FC236}">
                <a16:creationId xmlns:a16="http://schemas.microsoft.com/office/drawing/2014/main" id="{C6D00C98-0BE4-40E8-9BC1-CB65AD86A4F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088738" y="1863112"/>
            <a:ext cx="27276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dirty="0" err="1">
                <a:solidFill>
                  <a:srgbClr val="7D7D7D"/>
                </a:solidFill>
                <a:latin typeface="Avenir Next LT Pro" panose="020B0504020202020204" pitchFamily="34" charset="0"/>
              </a:rPr>
              <a:t>Estaciones</a:t>
            </a:r>
            <a:r>
              <a:rPr lang="en-US" sz="1200" b="0" dirty="0">
                <a:solidFill>
                  <a:srgbClr val="7D7D7D"/>
                </a:solidFill>
                <a:latin typeface="Avenir Next LT Pro" panose="020B0504020202020204" pitchFamily="34" charset="0"/>
              </a:rPr>
              <a:t> de </a:t>
            </a:r>
            <a:r>
              <a:rPr lang="en-US" sz="1200" b="0" dirty="0" err="1">
                <a:solidFill>
                  <a:srgbClr val="7D7D7D"/>
                </a:solidFill>
                <a:latin typeface="Avenir Next LT Pro" panose="020B0504020202020204" pitchFamily="34" charset="0"/>
              </a:rPr>
              <a:t>calidad</a:t>
            </a:r>
            <a:r>
              <a:rPr lang="en-US" sz="1200" b="0" dirty="0">
                <a:solidFill>
                  <a:srgbClr val="7D7D7D"/>
                </a:solidFill>
                <a:latin typeface="Avenir Next LT Pro" panose="020B0504020202020204" pitchFamily="34" charset="0"/>
              </a:rPr>
              <a:t> del </a:t>
            </a:r>
            <a:r>
              <a:rPr lang="en-US" sz="1200" b="0" dirty="0" err="1">
                <a:solidFill>
                  <a:srgbClr val="7D7D7D"/>
                </a:solidFill>
                <a:latin typeface="Avenir Next LT Pro" panose="020B0504020202020204" pitchFamily="34" charset="0"/>
              </a:rPr>
              <a:t>aire</a:t>
            </a:r>
            <a:r>
              <a:rPr lang="en-US" sz="1200" b="0" dirty="0">
                <a:solidFill>
                  <a:srgbClr val="7D7D7D"/>
                </a:solidFill>
                <a:latin typeface="Avenir Next LT Pro" panose="020B0504020202020204" pitchFamily="34" charset="0"/>
              </a:rPr>
              <a:t>, </a:t>
            </a:r>
            <a:r>
              <a:rPr lang="en-US" sz="1200" b="0" dirty="0" err="1">
                <a:solidFill>
                  <a:srgbClr val="7D7D7D"/>
                </a:solidFill>
                <a:latin typeface="Avenir Next LT Pro" panose="020B0504020202020204" pitchFamily="34" charset="0"/>
              </a:rPr>
              <a:t>ceilómetros</a:t>
            </a:r>
            <a:r>
              <a:rPr lang="en-US" sz="1200" b="0" dirty="0">
                <a:solidFill>
                  <a:srgbClr val="7D7D7D"/>
                </a:solidFill>
                <a:latin typeface="Avenir Next LT Pro" panose="020B0504020202020204" pitchFamily="34" charset="0"/>
              </a:rPr>
              <a:t>, </a:t>
            </a:r>
            <a:r>
              <a:rPr lang="en-US" sz="1200" b="0" dirty="0" err="1">
                <a:solidFill>
                  <a:srgbClr val="7D7D7D"/>
                </a:solidFill>
                <a:latin typeface="Avenir Next LT Pro" panose="020B0504020202020204" pitchFamily="34" charset="0"/>
              </a:rPr>
              <a:t>piranómetros</a:t>
            </a:r>
            <a:r>
              <a:rPr lang="en-US" sz="1200" b="0" dirty="0">
                <a:solidFill>
                  <a:srgbClr val="7D7D7D"/>
                </a:solidFill>
                <a:latin typeface="Avenir Next LT Pro" panose="020B0504020202020204" pitchFamily="34" charset="0"/>
              </a:rPr>
              <a:t>, </a:t>
            </a:r>
            <a:r>
              <a:rPr lang="en-US" sz="1200" b="0" dirty="0" err="1">
                <a:solidFill>
                  <a:srgbClr val="7D7D7D"/>
                </a:solidFill>
                <a:latin typeface="Avenir Next LT Pro" panose="020B0504020202020204" pitchFamily="34" charset="0"/>
              </a:rPr>
              <a:t>ciudadanos</a:t>
            </a:r>
            <a:r>
              <a:rPr lang="en-US" sz="1200" b="0" dirty="0">
                <a:solidFill>
                  <a:srgbClr val="7D7D7D"/>
                </a:solidFill>
                <a:latin typeface="Avenir Next LT Pro" panose="020B0504020202020204" pitchFamily="34" charset="0"/>
              </a:rPr>
              <a:t> </a:t>
            </a:r>
            <a:r>
              <a:rPr lang="en-US" sz="1200" b="0" dirty="0" err="1">
                <a:solidFill>
                  <a:srgbClr val="7D7D7D"/>
                </a:solidFill>
                <a:latin typeface="Avenir Next LT Pro" panose="020B0504020202020204" pitchFamily="34" charset="0"/>
              </a:rPr>
              <a:t>científicos</a:t>
            </a:r>
            <a:r>
              <a:rPr lang="en-US" sz="1200" b="0" dirty="0">
                <a:solidFill>
                  <a:srgbClr val="7D7D7D"/>
                </a:solidFill>
                <a:latin typeface="Avenir Next LT Pro" panose="020B0504020202020204" pitchFamily="34" charset="0"/>
              </a:rPr>
              <a:t>, </a:t>
            </a:r>
            <a:r>
              <a:rPr lang="en-US" sz="1200" b="0" dirty="0" err="1">
                <a:solidFill>
                  <a:srgbClr val="7D7D7D"/>
                </a:solidFill>
                <a:latin typeface="Avenir Next LT Pro" panose="020B0504020202020204" pitchFamily="34" charset="0"/>
              </a:rPr>
              <a:t>cámaras</a:t>
            </a:r>
            <a:endParaRPr sz="1200" b="0" dirty="0">
              <a:solidFill>
                <a:srgbClr val="7D7D7D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35" name="Google Shape;335;p23">
            <a:extLst>
              <a:ext uri="{FF2B5EF4-FFF2-40B4-BE49-F238E27FC236}">
                <a16:creationId xmlns:a16="http://schemas.microsoft.com/office/drawing/2014/main" id="{414A103F-3037-4029-9498-56DB77A7D3FC}"/>
              </a:ext>
            </a:extLst>
          </p:cNvPr>
          <p:cNvSpPr/>
          <p:nvPr/>
        </p:nvSpPr>
        <p:spPr>
          <a:xfrm>
            <a:off x="9569088" y="5020512"/>
            <a:ext cx="1036800" cy="1037400"/>
          </a:xfrm>
          <a:prstGeom prst="rect">
            <a:avLst/>
          </a:prstGeom>
          <a:noFill/>
          <a:ln w="28575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6" name="Google Shape;336;p23">
            <a:extLst>
              <a:ext uri="{FF2B5EF4-FFF2-40B4-BE49-F238E27FC236}">
                <a16:creationId xmlns:a16="http://schemas.microsoft.com/office/drawing/2014/main" id="{EA890F87-C2A8-4708-A85B-76704DCA169F}"/>
              </a:ext>
            </a:extLst>
          </p:cNvPr>
          <p:cNvCxnSpPr>
            <a:stCxn id="33" idx="2"/>
            <a:endCxn id="35" idx="0"/>
          </p:cNvCxnSpPr>
          <p:nvPr/>
        </p:nvCxnSpPr>
        <p:spPr>
          <a:xfrm rot="5400000">
            <a:off x="10011988" y="4580062"/>
            <a:ext cx="516000" cy="365100"/>
          </a:xfrm>
          <a:prstGeom prst="bentConnector3">
            <a:avLst>
              <a:gd name="adj1" fmla="val 49990"/>
            </a:avLst>
          </a:prstGeom>
          <a:noFill/>
          <a:ln w="28575" cap="flat" cmpd="sng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41153971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9775747-398C-BA41-B77F-85ABA82D1D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66126" y="1189460"/>
            <a:ext cx="9286076" cy="1421900"/>
          </a:xfrm>
        </p:spPr>
        <p:txBody>
          <a:bodyPr/>
          <a:lstStyle/>
          <a:p>
            <a:pPr marL="0" indent="0" algn="ctr">
              <a:buNone/>
            </a:pPr>
            <a:r>
              <a:rPr lang="es-ES" sz="2000" dirty="0">
                <a:solidFill>
                  <a:srgbClr val="7D7D7D"/>
                </a:solidFill>
                <a:latin typeface="+mj-lt"/>
              </a:rPr>
              <a:t>El proyecto SIATA - AMVA cuenta con una amplia red de monitoreo para las distintas variables hidrometeorológicas, de calidad del aire y sísmicas, y complementa esta información con una red de cámaras multipropósito</a:t>
            </a:r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B84E870B-FE96-524A-9C81-2BC06614A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5959" y="365126"/>
            <a:ext cx="7073856" cy="703198"/>
          </a:xfrm>
        </p:spPr>
        <p:txBody>
          <a:bodyPr/>
          <a:lstStyle/>
          <a:p>
            <a:pPr algn="ctr"/>
            <a:r>
              <a:rPr lang="es-CO" b="1" dirty="0"/>
              <a:t>SIATA - AMVA</a:t>
            </a:r>
          </a:p>
        </p:txBody>
      </p:sp>
      <p:pic>
        <p:nvPicPr>
          <p:cNvPr id="15" name="Google Shape;203;p19">
            <a:extLst>
              <a:ext uri="{FF2B5EF4-FFF2-40B4-BE49-F238E27FC236}">
                <a16:creationId xmlns:a16="http://schemas.microsoft.com/office/drawing/2014/main" id="{676517FE-EF15-4961-8915-DBF7F4152C62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018569" y="2695976"/>
            <a:ext cx="1997318" cy="1421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204;p19">
            <a:extLst>
              <a:ext uri="{FF2B5EF4-FFF2-40B4-BE49-F238E27FC236}">
                <a16:creationId xmlns:a16="http://schemas.microsoft.com/office/drawing/2014/main" id="{3696D4E7-845A-45FA-9DB3-ABC2E495DFD0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6525" y="2626338"/>
            <a:ext cx="939601" cy="939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205;p19">
            <a:extLst>
              <a:ext uri="{FF2B5EF4-FFF2-40B4-BE49-F238E27FC236}">
                <a16:creationId xmlns:a16="http://schemas.microsoft.com/office/drawing/2014/main" id="{1B381533-2575-40DA-A6FE-8E9F5809DDE3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641425" y="5066187"/>
            <a:ext cx="939600" cy="932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206;p19">
            <a:extLst>
              <a:ext uri="{FF2B5EF4-FFF2-40B4-BE49-F238E27FC236}">
                <a16:creationId xmlns:a16="http://schemas.microsoft.com/office/drawing/2014/main" id="{60DA191A-35F6-4803-B413-22B301C9DF85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18599" y="5185837"/>
            <a:ext cx="939601" cy="939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207;p19">
            <a:extLst>
              <a:ext uri="{FF2B5EF4-FFF2-40B4-BE49-F238E27FC236}">
                <a16:creationId xmlns:a16="http://schemas.microsoft.com/office/drawing/2014/main" id="{7F0947C1-B365-43A4-A437-5815D8199102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26313" y="5185298"/>
            <a:ext cx="939601" cy="940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8;p19">
            <a:extLst>
              <a:ext uri="{FF2B5EF4-FFF2-40B4-BE49-F238E27FC236}">
                <a16:creationId xmlns:a16="http://schemas.microsoft.com/office/drawing/2014/main" id="{41665276-9B38-4C1D-83DF-C1B335EC4739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434038" y="5185298"/>
            <a:ext cx="939601" cy="940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09;p19">
            <a:extLst>
              <a:ext uri="{FF2B5EF4-FFF2-40B4-BE49-F238E27FC236}">
                <a16:creationId xmlns:a16="http://schemas.microsoft.com/office/drawing/2014/main" id="{AD7B9971-5D43-4184-99D6-E97719A88810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65175" y="5117098"/>
            <a:ext cx="939601" cy="940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10;p19">
            <a:extLst>
              <a:ext uri="{FF2B5EF4-FFF2-40B4-BE49-F238E27FC236}">
                <a16:creationId xmlns:a16="http://schemas.microsoft.com/office/drawing/2014/main" id="{A4F3D2B0-EB8F-44E4-A89D-85453C8ADAC8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0752202" y="5063260"/>
            <a:ext cx="939601" cy="9395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11;p19">
            <a:extLst>
              <a:ext uri="{FF2B5EF4-FFF2-40B4-BE49-F238E27FC236}">
                <a16:creationId xmlns:a16="http://schemas.microsoft.com/office/drawing/2014/main" id="{97979FB0-C907-4D29-AD8D-C6467EE992C2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65176" y="3802838"/>
            <a:ext cx="939601" cy="940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12;p19">
            <a:extLst>
              <a:ext uri="{FF2B5EF4-FFF2-40B4-BE49-F238E27FC236}">
                <a16:creationId xmlns:a16="http://schemas.microsoft.com/office/drawing/2014/main" id="{395C243F-5669-4E11-AFC3-6F609EE6B67F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645950" y="2626338"/>
            <a:ext cx="939600" cy="932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13;p19">
            <a:extLst>
              <a:ext uri="{FF2B5EF4-FFF2-40B4-BE49-F238E27FC236}">
                <a16:creationId xmlns:a16="http://schemas.microsoft.com/office/drawing/2014/main" id="{2C03349B-943E-4949-8939-958314844902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3410875" y="5189284"/>
            <a:ext cx="939600" cy="9327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14;p19">
            <a:extLst>
              <a:ext uri="{FF2B5EF4-FFF2-40B4-BE49-F238E27FC236}">
                <a16:creationId xmlns:a16="http://schemas.microsoft.com/office/drawing/2014/main" id="{2CA0F41E-6E90-4762-85AB-3555ED51BF44}"/>
              </a:ext>
            </a:extLst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7403975" y="5189264"/>
            <a:ext cx="939600" cy="9327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15;p19">
            <a:extLst>
              <a:ext uri="{FF2B5EF4-FFF2-40B4-BE49-F238E27FC236}">
                <a16:creationId xmlns:a16="http://schemas.microsoft.com/office/drawing/2014/main" id="{039F94CD-F8C2-466E-B657-A3C664ADB70A}"/>
              </a:ext>
            </a:extLst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7403975" y="4210787"/>
            <a:ext cx="939601" cy="939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16;p19">
            <a:extLst>
              <a:ext uri="{FF2B5EF4-FFF2-40B4-BE49-F238E27FC236}">
                <a16:creationId xmlns:a16="http://schemas.microsoft.com/office/drawing/2014/main" id="{B52897B1-B147-458B-9D87-F95601474AB8}"/>
              </a:ext>
            </a:extLst>
          </p:cNvPr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3410875" y="4210237"/>
            <a:ext cx="939601" cy="940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17;p19">
            <a:extLst>
              <a:ext uri="{FF2B5EF4-FFF2-40B4-BE49-F238E27FC236}">
                <a16:creationId xmlns:a16="http://schemas.microsoft.com/office/drawing/2014/main" id="{C8D77116-3D9F-4649-B289-D49AADDA18E8}"/>
              </a:ext>
            </a:extLst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10604250" y="2522843"/>
            <a:ext cx="939600" cy="931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218;p19">
            <a:extLst>
              <a:ext uri="{FF2B5EF4-FFF2-40B4-BE49-F238E27FC236}">
                <a16:creationId xmlns:a16="http://schemas.microsoft.com/office/drawing/2014/main" id="{EA5F5D3E-B0C9-4F2A-AA12-CE6FC0A3C2E0}"/>
              </a:ext>
            </a:extLst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9482150" y="2522843"/>
            <a:ext cx="939600" cy="931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219;p19">
            <a:extLst>
              <a:ext uri="{FF2B5EF4-FFF2-40B4-BE49-F238E27FC236}">
                <a16:creationId xmlns:a16="http://schemas.microsoft.com/office/drawing/2014/main" id="{E02F258D-DB98-4BC6-903F-3AACD4E57A63}"/>
              </a:ext>
            </a:extLst>
          </p:cNvPr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9492025" y="3457544"/>
            <a:ext cx="939601" cy="93964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220;p19">
            <a:extLst>
              <a:ext uri="{FF2B5EF4-FFF2-40B4-BE49-F238E27FC236}">
                <a16:creationId xmlns:a16="http://schemas.microsoft.com/office/drawing/2014/main" id="{71CF0870-DC6D-4950-B3AD-94FCF8846374}"/>
              </a:ext>
            </a:extLst>
          </p:cNvPr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10604250" y="3462490"/>
            <a:ext cx="939601" cy="939622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42;p24">
            <a:extLst>
              <a:ext uri="{FF2B5EF4-FFF2-40B4-BE49-F238E27FC236}">
                <a16:creationId xmlns:a16="http://schemas.microsoft.com/office/drawing/2014/main" id="{0180ED6E-AA48-46A2-961C-AC8891604C1A}"/>
              </a:ext>
            </a:extLst>
          </p:cNvPr>
          <p:cNvSpPr/>
          <p:nvPr/>
        </p:nvSpPr>
        <p:spPr>
          <a:xfrm>
            <a:off x="9587750" y="4664028"/>
            <a:ext cx="2206800" cy="1422000"/>
          </a:xfrm>
          <a:prstGeom prst="rect">
            <a:avLst/>
          </a:prstGeom>
          <a:noFill/>
          <a:ln w="28575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63;p24">
            <a:extLst>
              <a:ext uri="{FF2B5EF4-FFF2-40B4-BE49-F238E27FC236}">
                <a16:creationId xmlns:a16="http://schemas.microsoft.com/office/drawing/2014/main" id="{7D76462F-70EA-431A-8A2A-030AB585D9B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587750" y="4664028"/>
            <a:ext cx="2206800" cy="4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dirty="0" err="1">
                <a:solidFill>
                  <a:srgbClr val="7D7D7D"/>
                </a:solidFill>
                <a:latin typeface="Avenir Next LT Pro" panose="020B0604020202020204" pitchFamily="34" charset="0"/>
              </a:rPr>
              <a:t>Cámaras</a:t>
            </a:r>
            <a:r>
              <a:rPr lang="en-US" sz="1200" b="0" dirty="0">
                <a:solidFill>
                  <a:srgbClr val="7D7D7D"/>
                </a:solidFill>
                <a:latin typeface="Avenir Next LT Pro" panose="020B0604020202020204" pitchFamily="34" charset="0"/>
              </a:rPr>
              <a:t> </a:t>
            </a:r>
            <a:r>
              <a:rPr lang="en-US" sz="1200" b="0" dirty="0" err="1">
                <a:solidFill>
                  <a:srgbClr val="7D7D7D"/>
                </a:solidFill>
                <a:latin typeface="Avenir Next LT Pro" panose="020B0604020202020204" pitchFamily="34" charset="0"/>
              </a:rPr>
              <a:t>visibles</a:t>
            </a:r>
            <a:r>
              <a:rPr lang="en-US" sz="1200" b="0" dirty="0">
                <a:solidFill>
                  <a:srgbClr val="7D7D7D"/>
                </a:solidFill>
                <a:latin typeface="Avenir Next LT Pro" panose="020B0604020202020204" pitchFamily="34" charset="0"/>
              </a:rPr>
              <a:t> y </a:t>
            </a:r>
            <a:r>
              <a:rPr lang="en-US" sz="1200" b="0" dirty="0" err="1">
                <a:solidFill>
                  <a:srgbClr val="7D7D7D"/>
                </a:solidFill>
                <a:latin typeface="Avenir Next LT Pro" panose="020B0604020202020204" pitchFamily="34" charset="0"/>
              </a:rPr>
              <a:t>Cámaras</a:t>
            </a:r>
            <a:r>
              <a:rPr lang="en-US" sz="1200" b="0" dirty="0">
                <a:solidFill>
                  <a:srgbClr val="7D7D7D"/>
                </a:solidFill>
                <a:latin typeface="Avenir Next LT Pro" panose="020B0604020202020204" pitchFamily="34" charset="0"/>
              </a:rPr>
              <a:t> </a:t>
            </a:r>
            <a:r>
              <a:rPr lang="en-US" sz="1200" b="0" dirty="0" err="1">
                <a:solidFill>
                  <a:srgbClr val="7D7D7D"/>
                </a:solidFill>
                <a:latin typeface="Avenir Next LT Pro" panose="020B0604020202020204" pitchFamily="34" charset="0"/>
              </a:rPr>
              <a:t>Térmicas</a:t>
            </a:r>
            <a:endParaRPr sz="1200" b="0" dirty="0">
              <a:solidFill>
                <a:srgbClr val="7D7D7D"/>
              </a:solidFill>
              <a:latin typeface="Avenir Next LT Pro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44498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1270275-DE57-994A-89C9-3F60DDFCAF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7692" y="365125"/>
            <a:ext cx="6778157" cy="1031189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s-CO" b="1" dirty="0">
                <a:solidFill>
                  <a:schemeClr val="tx1">
                    <a:lumMod val="85000"/>
                    <a:lumOff val="15000"/>
                  </a:schemeClr>
                </a:solidFill>
                <a:ea typeface="+mn-ea"/>
                <a:cs typeface="+mn-cs"/>
              </a:rPr>
              <a:t>Red de cámaras</a:t>
            </a:r>
            <a:endParaRPr lang="es-CO" b="1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649F3B0-44DD-7948-951B-AB8B685E64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3224" y="1194319"/>
            <a:ext cx="11476654" cy="718458"/>
          </a:xfrm>
        </p:spPr>
        <p:txBody>
          <a:bodyPr/>
          <a:lstStyle/>
          <a:p>
            <a:pPr marL="0" lvl="0" indent="0" algn="ctr">
              <a:spcBef>
                <a:spcPts val="0"/>
              </a:spcBef>
              <a:buNone/>
            </a:pPr>
            <a:r>
              <a:rPr lang="es-ES" sz="2000" dirty="0">
                <a:solidFill>
                  <a:srgbClr val="7D7D7D"/>
                </a:solidFill>
                <a:latin typeface="+mj-lt"/>
              </a:rPr>
              <a:t>Entre las variables monitoreadas por la red de cámaras operadas por el SIATA se encuentran incendios, deslizamientos, inundaciones en pasos a desnivel, color en el río, observaciones del cielo y de la bóveda celeste</a:t>
            </a:r>
          </a:p>
        </p:txBody>
      </p:sp>
      <p:grpSp>
        <p:nvGrpSpPr>
          <p:cNvPr id="37" name="Google Shape;372;p25">
            <a:extLst>
              <a:ext uri="{FF2B5EF4-FFF2-40B4-BE49-F238E27FC236}">
                <a16:creationId xmlns:a16="http://schemas.microsoft.com/office/drawing/2014/main" id="{1F7A4EE2-EA0B-4983-8FCD-8E7F3A517D18}"/>
              </a:ext>
            </a:extLst>
          </p:cNvPr>
          <p:cNvGrpSpPr/>
          <p:nvPr/>
        </p:nvGrpSpPr>
        <p:grpSpPr>
          <a:xfrm>
            <a:off x="6807282" y="2312109"/>
            <a:ext cx="4157673" cy="1640994"/>
            <a:chOff x="6393050" y="2464675"/>
            <a:chExt cx="4855960" cy="1916601"/>
          </a:xfrm>
        </p:grpSpPr>
        <p:pic>
          <p:nvPicPr>
            <p:cNvPr id="38" name="Google Shape;373;p25">
              <a:extLst>
                <a:ext uri="{FF2B5EF4-FFF2-40B4-BE49-F238E27FC236}">
                  <a16:creationId xmlns:a16="http://schemas.microsoft.com/office/drawing/2014/main" id="{1D3D1C58-2E29-4459-B145-7BA57BD35F22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l="16474" r="11743"/>
            <a:stretch/>
          </p:blipFill>
          <p:spPr>
            <a:xfrm>
              <a:off x="6393050" y="2476725"/>
              <a:ext cx="2432051" cy="19045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" name="Google Shape;374;p25">
              <a:extLst>
                <a:ext uri="{FF2B5EF4-FFF2-40B4-BE49-F238E27FC236}">
                  <a16:creationId xmlns:a16="http://schemas.microsoft.com/office/drawing/2014/main" id="{6BE4F572-7394-45F4-9DC0-91316DD73D7E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8870200" y="2464675"/>
              <a:ext cx="2378810" cy="19045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0" name="Google Shape;375;p25">
            <a:extLst>
              <a:ext uri="{FF2B5EF4-FFF2-40B4-BE49-F238E27FC236}">
                <a16:creationId xmlns:a16="http://schemas.microsoft.com/office/drawing/2014/main" id="{08022963-E550-4968-91F6-D2E2AA52C088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448450" y="4518780"/>
            <a:ext cx="2125274" cy="1195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376;p25">
            <a:extLst>
              <a:ext uri="{FF2B5EF4-FFF2-40B4-BE49-F238E27FC236}">
                <a16:creationId xmlns:a16="http://schemas.microsoft.com/office/drawing/2014/main" id="{2ADBDBCC-5ED2-444A-A383-2301F973E809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78875" y="4537180"/>
            <a:ext cx="2125277" cy="1195465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Google Shape;377;p25">
            <a:extLst>
              <a:ext uri="{FF2B5EF4-FFF2-40B4-BE49-F238E27FC236}">
                <a16:creationId xmlns:a16="http://schemas.microsoft.com/office/drawing/2014/main" id="{64D12808-9F36-4F5C-9498-EA481CE4A0B1}"/>
              </a:ext>
            </a:extLst>
          </p:cNvPr>
          <p:cNvSpPr txBox="1">
            <a:spLocks/>
          </p:cNvSpPr>
          <p:nvPr/>
        </p:nvSpPr>
        <p:spPr>
          <a:xfrm>
            <a:off x="7738762" y="1802700"/>
            <a:ext cx="2294700" cy="5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500">
                <a:solidFill>
                  <a:srgbClr val="7D7D7D"/>
                </a:solidFill>
              </a:rPr>
              <a:t>Térmicas</a:t>
            </a:r>
          </a:p>
        </p:txBody>
      </p:sp>
      <p:sp>
        <p:nvSpPr>
          <p:cNvPr id="43" name="Google Shape;378;p25">
            <a:extLst>
              <a:ext uri="{FF2B5EF4-FFF2-40B4-BE49-F238E27FC236}">
                <a16:creationId xmlns:a16="http://schemas.microsoft.com/office/drawing/2014/main" id="{50695CFE-4D33-4BF5-B516-FD3BE8534C79}"/>
              </a:ext>
            </a:extLst>
          </p:cNvPr>
          <p:cNvSpPr txBox="1">
            <a:spLocks/>
          </p:cNvSpPr>
          <p:nvPr/>
        </p:nvSpPr>
        <p:spPr>
          <a:xfrm>
            <a:off x="6379000" y="4027755"/>
            <a:ext cx="2125200" cy="5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500">
                <a:solidFill>
                  <a:srgbClr val="7D7D7D"/>
                </a:solidFill>
              </a:rPr>
              <a:t>Deslizamientos</a:t>
            </a:r>
          </a:p>
        </p:txBody>
      </p:sp>
      <p:pic>
        <p:nvPicPr>
          <p:cNvPr id="44" name="Google Shape;379;p25">
            <a:extLst>
              <a:ext uri="{FF2B5EF4-FFF2-40B4-BE49-F238E27FC236}">
                <a16:creationId xmlns:a16="http://schemas.microsoft.com/office/drawing/2014/main" id="{B6EB7070-D19A-4A11-B53C-F1FE38AAC864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77750" y="4602470"/>
            <a:ext cx="2125277" cy="1195498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380;p25">
            <a:extLst>
              <a:ext uri="{FF2B5EF4-FFF2-40B4-BE49-F238E27FC236}">
                <a16:creationId xmlns:a16="http://schemas.microsoft.com/office/drawing/2014/main" id="{CC1B6E7F-A149-4CC2-B429-9755C85E590A}"/>
              </a:ext>
            </a:extLst>
          </p:cNvPr>
          <p:cNvSpPr txBox="1">
            <a:spLocks/>
          </p:cNvSpPr>
          <p:nvPr/>
        </p:nvSpPr>
        <p:spPr>
          <a:xfrm>
            <a:off x="3177850" y="4093070"/>
            <a:ext cx="2125200" cy="5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500">
                <a:solidFill>
                  <a:srgbClr val="7D7D7D"/>
                </a:solidFill>
              </a:rPr>
              <a:t>Paso a desnivel</a:t>
            </a:r>
          </a:p>
        </p:txBody>
      </p:sp>
      <p:pic>
        <p:nvPicPr>
          <p:cNvPr id="46" name="Google Shape;381;p25">
            <a:extLst>
              <a:ext uri="{FF2B5EF4-FFF2-40B4-BE49-F238E27FC236}">
                <a16:creationId xmlns:a16="http://schemas.microsoft.com/office/drawing/2014/main" id="{04AC7E40-A82D-4BEB-B5BF-D30FDA6551B6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47763" y="2414384"/>
            <a:ext cx="2092608" cy="1177076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382;p25">
            <a:extLst>
              <a:ext uri="{FF2B5EF4-FFF2-40B4-BE49-F238E27FC236}">
                <a16:creationId xmlns:a16="http://schemas.microsoft.com/office/drawing/2014/main" id="{8E0B5EF9-1AC8-496F-A619-BAC031C54C35}"/>
              </a:ext>
            </a:extLst>
          </p:cNvPr>
          <p:cNvSpPr txBox="1">
            <a:spLocks/>
          </p:cNvSpPr>
          <p:nvPr/>
        </p:nvSpPr>
        <p:spPr>
          <a:xfrm>
            <a:off x="9448525" y="4027755"/>
            <a:ext cx="2125200" cy="5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500">
                <a:solidFill>
                  <a:srgbClr val="7D7D7D"/>
                </a:solidFill>
              </a:rPr>
              <a:t>Incendios</a:t>
            </a:r>
          </a:p>
        </p:txBody>
      </p:sp>
      <p:sp>
        <p:nvSpPr>
          <p:cNvPr id="48" name="Google Shape;383;p25">
            <a:extLst>
              <a:ext uri="{FF2B5EF4-FFF2-40B4-BE49-F238E27FC236}">
                <a16:creationId xmlns:a16="http://schemas.microsoft.com/office/drawing/2014/main" id="{9DD8D54F-D758-438C-A93E-11F4648645BE}"/>
              </a:ext>
            </a:extLst>
          </p:cNvPr>
          <p:cNvSpPr txBox="1">
            <a:spLocks/>
          </p:cNvSpPr>
          <p:nvPr/>
        </p:nvSpPr>
        <p:spPr>
          <a:xfrm>
            <a:off x="547646" y="1895759"/>
            <a:ext cx="2092500" cy="5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500" dirty="0">
                <a:solidFill>
                  <a:srgbClr val="7D7D7D"/>
                </a:solidFill>
              </a:rPr>
              <a:t>Color</a:t>
            </a:r>
          </a:p>
        </p:txBody>
      </p:sp>
      <p:pic>
        <p:nvPicPr>
          <p:cNvPr id="49" name="Google Shape;384;p25">
            <a:extLst>
              <a:ext uri="{FF2B5EF4-FFF2-40B4-BE49-F238E27FC236}">
                <a16:creationId xmlns:a16="http://schemas.microsoft.com/office/drawing/2014/main" id="{F06B6276-1C09-47E9-BFF5-A45D421631CC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57925" y="4275921"/>
            <a:ext cx="1593976" cy="1195500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385;p25">
            <a:extLst>
              <a:ext uri="{FF2B5EF4-FFF2-40B4-BE49-F238E27FC236}">
                <a16:creationId xmlns:a16="http://schemas.microsoft.com/office/drawing/2014/main" id="{7416B198-9D81-4B21-BBE8-05290854FC30}"/>
              </a:ext>
            </a:extLst>
          </p:cNvPr>
          <p:cNvSpPr txBox="1">
            <a:spLocks/>
          </p:cNvSpPr>
          <p:nvPr/>
        </p:nvSpPr>
        <p:spPr>
          <a:xfrm>
            <a:off x="547763" y="3725621"/>
            <a:ext cx="2214300" cy="5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500">
                <a:solidFill>
                  <a:srgbClr val="7D7D7D"/>
                </a:solidFill>
              </a:rPr>
              <a:t>Observaciones de cielo</a:t>
            </a:r>
          </a:p>
        </p:txBody>
      </p:sp>
      <p:pic>
        <p:nvPicPr>
          <p:cNvPr id="51" name="Google Shape;386;p25">
            <a:extLst>
              <a:ext uri="{FF2B5EF4-FFF2-40B4-BE49-F238E27FC236}">
                <a16:creationId xmlns:a16="http://schemas.microsoft.com/office/drawing/2014/main" id="{10252B73-43D2-4076-B147-BACA60884178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350084" y="2233018"/>
            <a:ext cx="1919874" cy="1835025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387;p25">
            <a:extLst>
              <a:ext uri="{FF2B5EF4-FFF2-40B4-BE49-F238E27FC236}">
                <a16:creationId xmlns:a16="http://schemas.microsoft.com/office/drawing/2014/main" id="{465856DC-5B71-4BC8-8270-623D9AA47DCD}"/>
              </a:ext>
            </a:extLst>
          </p:cNvPr>
          <p:cNvSpPr txBox="1">
            <a:spLocks/>
          </p:cNvSpPr>
          <p:nvPr/>
        </p:nvSpPr>
        <p:spPr>
          <a:xfrm>
            <a:off x="3263783" y="1761857"/>
            <a:ext cx="2092500" cy="5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s-CO" sz="1500" dirty="0">
                <a:solidFill>
                  <a:srgbClr val="7D7D7D"/>
                </a:solidFill>
              </a:rPr>
              <a:t>Bóveda</a:t>
            </a:r>
            <a:r>
              <a:rPr lang="en-US" sz="1500" dirty="0">
                <a:solidFill>
                  <a:srgbClr val="7D7D7D"/>
                </a:solidFill>
              </a:rPr>
              <a:t> Celeste</a:t>
            </a:r>
          </a:p>
        </p:txBody>
      </p:sp>
    </p:spTree>
    <p:extLst>
      <p:ext uri="{BB962C8B-B14F-4D97-AF65-F5344CB8AC3E}">
        <p14:creationId xmlns:p14="http://schemas.microsoft.com/office/powerpoint/2010/main" val="37906621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1270275-DE57-994A-89C9-3F60DDFCAF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7692" y="365125"/>
            <a:ext cx="6778157" cy="1031189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s-CO" b="1" dirty="0">
                <a:solidFill>
                  <a:schemeClr val="tx1">
                    <a:lumMod val="85000"/>
                    <a:lumOff val="15000"/>
                  </a:schemeClr>
                </a:solidFill>
                <a:ea typeface="+mn-ea"/>
                <a:cs typeface="+mn-cs"/>
              </a:rPr>
              <a:t>Red de cámaras</a:t>
            </a:r>
            <a:endParaRPr lang="es-CO" b="1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649F3B0-44DD-7948-951B-AB8B685E64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3224" y="1194319"/>
            <a:ext cx="11476654" cy="718458"/>
          </a:xfrm>
        </p:spPr>
        <p:txBody>
          <a:bodyPr/>
          <a:lstStyle/>
          <a:p>
            <a:pPr marL="0" lvl="0" indent="0" algn="ctr">
              <a:spcBef>
                <a:spcPts val="0"/>
              </a:spcBef>
              <a:buNone/>
            </a:pPr>
            <a:r>
              <a:rPr lang="es-ES" sz="2000" dirty="0">
                <a:solidFill>
                  <a:srgbClr val="7D7D7D"/>
                </a:solidFill>
                <a:latin typeface="+mj-lt"/>
              </a:rPr>
              <a:t>Entre las variables monitoreadas por la red de cámaras operadas por el SIATA se encuentran incendios, deslizamientos, inundaciones en pasos a desnivel, color en el río, observaciones del cielo y de la bóveda celeste</a:t>
            </a:r>
          </a:p>
        </p:txBody>
      </p:sp>
      <p:grpSp>
        <p:nvGrpSpPr>
          <p:cNvPr id="37" name="Google Shape;372;p25">
            <a:extLst>
              <a:ext uri="{FF2B5EF4-FFF2-40B4-BE49-F238E27FC236}">
                <a16:creationId xmlns:a16="http://schemas.microsoft.com/office/drawing/2014/main" id="{1F7A4EE2-EA0B-4983-8FCD-8E7F3A517D18}"/>
              </a:ext>
            </a:extLst>
          </p:cNvPr>
          <p:cNvGrpSpPr/>
          <p:nvPr/>
        </p:nvGrpSpPr>
        <p:grpSpPr>
          <a:xfrm>
            <a:off x="6807282" y="2312109"/>
            <a:ext cx="4157673" cy="1640994"/>
            <a:chOff x="6393050" y="2464675"/>
            <a:chExt cx="4855960" cy="1916601"/>
          </a:xfrm>
        </p:grpSpPr>
        <p:pic>
          <p:nvPicPr>
            <p:cNvPr id="38" name="Google Shape;373;p25">
              <a:extLst>
                <a:ext uri="{FF2B5EF4-FFF2-40B4-BE49-F238E27FC236}">
                  <a16:creationId xmlns:a16="http://schemas.microsoft.com/office/drawing/2014/main" id="{1D3D1C58-2E29-4459-B145-7BA57BD35F22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l="16474" r="11743"/>
            <a:stretch/>
          </p:blipFill>
          <p:spPr>
            <a:xfrm>
              <a:off x="6393050" y="2476725"/>
              <a:ext cx="2432051" cy="19045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" name="Google Shape;374;p25">
              <a:extLst>
                <a:ext uri="{FF2B5EF4-FFF2-40B4-BE49-F238E27FC236}">
                  <a16:creationId xmlns:a16="http://schemas.microsoft.com/office/drawing/2014/main" id="{6BE4F572-7394-45F4-9DC0-91316DD73D7E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8870200" y="2464675"/>
              <a:ext cx="2378810" cy="19045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0" name="Google Shape;375;p25">
            <a:extLst>
              <a:ext uri="{FF2B5EF4-FFF2-40B4-BE49-F238E27FC236}">
                <a16:creationId xmlns:a16="http://schemas.microsoft.com/office/drawing/2014/main" id="{08022963-E550-4968-91F6-D2E2AA52C088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448450" y="4518780"/>
            <a:ext cx="2125274" cy="1195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376;p25">
            <a:extLst>
              <a:ext uri="{FF2B5EF4-FFF2-40B4-BE49-F238E27FC236}">
                <a16:creationId xmlns:a16="http://schemas.microsoft.com/office/drawing/2014/main" id="{2ADBDBCC-5ED2-444A-A383-2301F973E809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78875" y="4537180"/>
            <a:ext cx="2125277" cy="1195465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Google Shape;377;p25">
            <a:extLst>
              <a:ext uri="{FF2B5EF4-FFF2-40B4-BE49-F238E27FC236}">
                <a16:creationId xmlns:a16="http://schemas.microsoft.com/office/drawing/2014/main" id="{64D12808-9F36-4F5C-9498-EA481CE4A0B1}"/>
              </a:ext>
            </a:extLst>
          </p:cNvPr>
          <p:cNvSpPr txBox="1">
            <a:spLocks/>
          </p:cNvSpPr>
          <p:nvPr/>
        </p:nvSpPr>
        <p:spPr>
          <a:xfrm>
            <a:off x="7738762" y="1802700"/>
            <a:ext cx="2294700" cy="5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500">
                <a:solidFill>
                  <a:srgbClr val="7D7D7D"/>
                </a:solidFill>
              </a:rPr>
              <a:t>Térmicas</a:t>
            </a:r>
          </a:p>
        </p:txBody>
      </p:sp>
      <p:sp>
        <p:nvSpPr>
          <p:cNvPr id="43" name="Google Shape;378;p25">
            <a:extLst>
              <a:ext uri="{FF2B5EF4-FFF2-40B4-BE49-F238E27FC236}">
                <a16:creationId xmlns:a16="http://schemas.microsoft.com/office/drawing/2014/main" id="{50695CFE-4D33-4BF5-B516-FD3BE8534C79}"/>
              </a:ext>
            </a:extLst>
          </p:cNvPr>
          <p:cNvSpPr txBox="1">
            <a:spLocks/>
          </p:cNvSpPr>
          <p:nvPr/>
        </p:nvSpPr>
        <p:spPr>
          <a:xfrm>
            <a:off x="6379000" y="4027755"/>
            <a:ext cx="2125200" cy="5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500">
                <a:solidFill>
                  <a:srgbClr val="7D7D7D"/>
                </a:solidFill>
              </a:rPr>
              <a:t>Deslizamientos</a:t>
            </a:r>
          </a:p>
        </p:txBody>
      </p:sp>
      <p:pic>
        <p:nvPicPr>
          <p:cNvPr id="44" name="Google Shape;379;p25">
            <a:extLst>
              <a:ext uri="{FF2B5EF4-FFF2-40B4-BE49-F238E27FC236}">
                <a16:creationId xmlns:a16="http://schemas.microsoft.com/office/drawing/2014/main" id="{B6EB7070-D19A-4A11-B53C-F1FE38AAC864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77750" y="4602470"/>
            <a:ext cx="2125277" cy="1195498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380;p25">
            <a:extLst>
              <a:ext uri="{FF2B5EF4-FFF2-40B4-BE49-F238E27FC236}">
                <a16:creationId xmlns:a16="http://schemas.microsoft.com/office/drawing/2014/main" id="{CC1B6E7F-A149-4CC2-B429-9755C85E590A}"/>
              </a:ext>
            </a:extLst>
          </p:cNvPr>
          <p:cNvSpPr txBox="1">
            <a:spLocks/>
          </p:cNvSpPr>
          <p:nvPr/>
        </p:nvSpPr>
        <p:spPr>
          <a:xfrm>
            <a:off x="3177850" y="4093070"/>
            <a:ext cx="2125200" cy="5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500">
                <a:solidFill>
                  <a:srgbClr val="7D7D7D"/>
                </a:solidFill>
              </a:rPr>
              <a:t>Paso a desnivel</a:t>
            </a:r>
          </a:p>
        </p:txBody>
      </p:sp>
      <p:pic>
        <p:nvPicPr>
          <p:cNvPr id="46" name="Google Shape;381;p25">
            <a:extLst>
              <a:ext uri="{FF2B5EF4-FFF2-40B4-BE49-F238E27FC236}">
                <a16:creationId xmlns:a16="http://schemas.microsoft.com/office/drawing/2014/main" id="{04AC7E40-A82D-4BEB-B5BF-D30FDA6551B6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47763" y="2414384"/>
            <a:ext cx="2092608" cy="1177076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382;p25">
            <a:extLst>
              <a:ext uri="{FF2B5EF4-FFF2-40B4-BE49-F238E27FC236}">
                <a16:creationId xmlns:a16="http://schemas.microsoft.com/office/drawing/2014/main" id="{8E0B5EF9-1AC8-496F-A619-BAC031C54C35}"/>
              </a:ext>
            </a:extLst>
          </p:cNvPr>
          <p:cNvSpPr txBox="1">
            <a:spLocks/>
          </p:cNvSpPr>
          <p:nvPr/>
        </p:nvSpPr>
        <p:spPr>
          <a:xfrm>
            <a:off x="9448525" y="4027755"/>
            <a:ext cx="2125200" cy="5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500">
                <a:solidFill>
                  <a:srgbClr val="7D7D7D"/>
                </a:solidFill>
              </a:rPr>
              <a:t>Incendios</a:t>
            </a:r>
          </a:p>
        </p:txBody>
      </p:sp>
      <p:sp>
        <p:nvSpPr>
          <p:cNvPr id="48" name="Google Shape;383;p25">
            <a:extLst>
              <a:ext uri="{FF2B5EF4-FFF2-40B4-BE49-F238E27FC236}">
                <a16:creationId xmlns:a16="http://schemas.microsoft.com/office/drawing/2014/main" id="{9DD8D54F-D758-438C-A93E-11F4648645BE}"/>
              </a:ext>
            </a:extLst>
          </p:cNvPr>
          <p:cNvSpPr txBox="1">
            <a:spLocks/>
          </p:cNvSpPr>
          <p:nvPr/>
        </p:nvSpPr>
        <p:spPr>
          <a:xfrm>
            <a:off x="547646" y="1895759"/>
            <a:ext cx="2092500" cy="5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500" dirty="0">
                <a:solidFill>
                  <a:srgbClr val="7D7D7D"/>
                </a:solidFill>
              </a:rPr>
              <a:t>Color</a:t>
            </a:r>
          </a:p>
        </p:txBody>
      </p:sp>
      <p:pic>
        <p:nvPicPr>
          <p:cNvPr id="49" name="Google Shape;384;p25">
            <a:extLst>
              <a:ext uri="{FF2B5EF4-FFF2-40B4-BE49-F238E27FC236}">
                <a16:creationId xmlns:a16="http://schemas.microsoft.com/office/drawing/2014/main" id="{F06B6276-1C09-47E9-BFF5-A45D421631CC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57925" y="4275921"/>
            <a:ext cx="1593976" cy="1195500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385;p25">
            <a:extLst>
              <a:ext uri="{FF2B5EF4-FFF2-40B4-BE49-F238E27FC236}">
                <a16:creationId xmlns:a16="http://schemas.microsoft.com/office/drawing/2014/main" id="{7416B198-9D81-4B21-BBE8-05290854FC30}"/>
              </a:ext>
            </a:extLst>
          </p:cNvPr>
          <p:cNvSpPr txBox="1">
            <a:spLocks/>
          </p:cNvSpPr>
          <p:nvPr/>
        </p:nvSpPr>
        <p:spPr>
          <a:xfrm>
            <a:off x="547763" y="3725621"/>
            <a:ext cx="2214300" cy="5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500">
                <a:solidFill>
                  <a:srgbClr val="7D7D7D"/>
                </a:solidFill>
              </a:rPr>
              <a:t>Observaciones de cielo</a:t>
            </a:r>
          </a:p>
        </p:txBody>
      </p:sp>
      <p:pic>
        <p:nvPicPr>
          <p:cNvPr id="51" name="Google Shape;386;p25">
            <a:extLst>
              <a:ext uri="{FF2B5EF4-FFF2-40B4-BE49-F238E27FC236}">
                <a16:creationId xmlns:a16="http://schemas.microsoft.com/office/drawing/2014/main" id="{10252B73-43D2-4076-B147-BACA60884178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350084" y="2233018"/>
            <a:ext cx="1919874" cy="1835025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387;p25">
            <a:extLst>
              <a:ext uri="{FF2B5EF4-FFF2-40B4-BE49-F238E27FC236}">
                <a16:creationId xmlns:a16="http://schemas.microsoft.com/office/drawing/2014/main" id="{465856DC-5B71-4BC8-8270-623D9AA47DCD}"/>
              </a:ext>
            </a:extLst>
          </p:cNvPr>
          <p:cNvSpPr txBox="1">
            <a:spLocks/>
          </p:cNvSpPr>
          <p:nvPr/>
        </p:nvSpPr>
        <p:spPr>
          <a:xfrm>
            <a:off x="3263783" y="1761857"/>
            <a:ext cx="2092500" cy="5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500" dirty="0" err="1">
                <a:solidFill>
                  <a:srgbClr val="7D7D7D"/>
                </a:solidFill>
              </a:rPr>
              <a:t>Bóveda</a:t>
            </a:r>
            <a:r>
              <a:rPr lang="en-US" sz="1500" dirty="0">
                <a:solidFill>
                  <a:srgbClr val="7D7D7D"/>
                </a:solidFill>
              </a:rPr>
              <a:t> Celeste</a:t>
            </a:r>
          </a:p>
        </p:txBody>
      </p:sp>
      <p:sp>
        <p:nvSpPr>
          <p:cNvPr id="53" name="Google Shape;392;p26">
            <a:extLst>
              <a:ext uri="{FF2B5EF4-FFF2-40B4-BE49-F238E27FC236}">
                <a16:creationId xmlns:a16="http://schemas.microsoft.com/office/drawing/2014/main" id="{C3683AFA-32B9-4EE8-B002-0F98D7024A9F}"/>
              </a:ext>
            </a:extLst>
          </p:cNvPr>
          <p:cNvSpPr/>
          <p:nvPr/>
        </p:nvSpPr>
        <p:spPr>
          <a:xfrm>
            <a:off x="3114673" y="1904500"/>
            <a:ext cx="2332834" cy="2284945"/>
          </a:xfrm>
          <a:prstGeom prst="rect">
            <a:avLst/>
          </a:prstGeom>
          <a:noFill/>
          <a:ln w="28575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374900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94869D4-D19F-E94B-AC6F-749A3EC33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7710" y="479834"/>
            <a:ext cx="7156579" cy="1273014"/>
          </a:xfrm>
        </p:spPr>
        <p:txBody>
          <a:bodyPr>
            <a:normAutofit/>
          </a:bodyPr>
          <a:lstStyle/>
          <a:p>
            <a:pPr algn="ctr"/>
            <a:r>
              <a:rPr lang="es-CO" b="1" dirty="0"/>
              <a:t>¿Cómo se realizan las observaciones de nubes?</a:t>
            </a:r>
          </a:p>
        </p:txBody>
      </p:sp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704CA4DA-57A7-4508-908B-04EF41D65406}"/>
              </a:ext>
            </a:extLst>
          </p:cNvPr>
          <p:cNvSpPr/>
          <p:nvPr/>
        </p:nvSpPr>
        <p:spPr>
          <a:xfrm>
            <a:off x="1912776" y="4488023"/>
            <a:ext cx="2752530" cy="1203650"/>
          </a:xfrm>
          <a:prstGeom prst="wedgeEllipseCallout">
            <a:avLst>
              <a:gd name="adj1" fmla="val -37119"/>
              <a:gd name="adj2" fmla="val 72884"/>
            </a:avLst>
          </a:prstGeom>
          <a:solidFill>
            <a:schemeClr val="bg1"/>
          </a:solidFill>
          <a:ln w="28575">
            <a:solidFill>
              <a:srgbClr val="42A7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400" dirty="0">
                <a:solidFill>
                  <a:srgbClr val="2E777F"/>
                </a:solidFill>
                <a:latin typeface="+mj-lt"/>
              </a:rPr>
              <a:t>Entiendo la importancia de estudiar nubes, pero ¿Cómo se realiza este proceso?</a:t>
            </a:r>
            <a:endParaRPr lang="en-US" sz="1400" dirty="0">
              <a:solidFill>
                <a:srgbClr val="2E777F"/>
              </a:solidFill>
              <a:latin typeface="+mj-lt"/>
            </a:endParaRPr>
          </a:p>
        </p:txBody>
      </p:sp>
      <p:pic>
        <p:nvPicPr>
          <p:cNvPr id="1026" name="Picture 2" descr="Calling all cloud-gazers! NASA needs your help | Earth | EarthSky">
            <a:extLst>
              <a:ext uri="{FF2B5EF4-FFF2-40B4-BE49-F238E27FC236}">
                <a16:creationId xmlns:a16="http://schemas.microsoft.com/office/drawing/2014/main" id="{C5EDB094-3ACB-40BB-AFAC-43E6F34699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90" y="2427466"/>
            <a:ext cx="2967266" cy="172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loud Chart ~ Free — DIY Homeschooler">
            <a:extLst>
              <a:ext uri="{FF2B5EF4-FFF2-40B4-BE49-F238E27FC236}">
                <a16:creationId xmlns:a16="http://schemas.microsoft.com/office/drawing/2014/main" id="{B0374A01-F476-426D-A504-C9A8EFA6AC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2360" y="2244012"/>
            <a:ext cx="3687280" cy="2319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Observing clouds and weather — Science Learning Hub">
            <a:extLst>
              <a:ext uri="{FF2B5EF4-FFF2-40B4-BE49-F238E27FC236}">
                <a16:creationId xmlns:a16="http://schemas.microsoft.com/office/drawing/2014/main" id="{D563EEA9-2A6D-4B58-B7EB-585BB28C79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9258" y="2427466"/>
            <a:ext cx="2811224" cy="172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NASA Wants People to Look at the Clouds">
            <a:extLst>
              <a:ext uri="{FF2B5EF4-FFF2-40B4-BE49-F238E27FC236}">
                <a16:creationId xmlns:a16="http://schemas.microsoft.com/office/drawing/2014/main" id="{AFBA9571-AFAA-471B-8AE2-08FF0D8E45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310" y="4893906"/>
            <a:ext cx="2127379" cy="1595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45732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1270275-DE57-994A-89C9-3F60DDFCAF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7692" y="365125"/>
            <a:ext cx="6778157" cy="1031189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s-CO" b="1" dirty="0"/>
              <a:t>Métodos Tradicionales</a:t>
            </a:r>
          </a:p>
        </p:txBody>
      </p:sp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id="{2DD61D42-33D8-4AD9-B17F-F49C0EFC3973}"/>
              </a:ext>
            </a:extLst>
          </p:cNvPr>
          <p:cNvSpPr txBox="1">
            <a:spLocks/>
          </p:cNvSpPr>
          <p:nvPr/>
        </p:nvSpPr>
        <p:spPr>
          <a:xfrm>
            <a:off x="1552192" y="5076562"/>
            <a:ext cx="3853210" cy="14219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s-ES" sz="2000" dirty="0">
                <a:solidFill>
                  <a:srgbClr val="7D7D7D"/>
                </a:solidFill>
                <a:latin typeface="+mj-lt"/>
              </a:rPr>
              <a:t>Observaciones Humanas:</a:t>
            </a:r>
          </a:p>
          <a:p>
            <a:pPr marL="800100" lvl="0" indent="-342900"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es-ES" sz="2000" dirty="0">
                <a:solidFill>
                  <a:srgbClr val="7D7D7D"/>
                </a:solidFill>
                <a:latin typeface="+mj-lt"/>
              </a:rPr>
              <a:t>Altamente subjetivas</a:t>
            </a:r>
          </a:p>
          <a:p>
            <a:pPr marL="800100" lvl="0" indent="-342900"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es-ES" sz="2000" dirty="0">
                <a:solidFill>
                  <a:srgbClr val="7D7D7D"/>
                </a:solidFill>
                <a:latin typeface="+mj-lt"/>
              </a:rPr>
              <a:t>No continuas en el tiempo</a:t>
            </a:r>
          </a:p>
          <a:p>
            <a:pPr marL="800100" lvl="0" indent="-342900"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es-ES" sz="2000" dirty="0">
                <a:solidFill>
                  <a:srgbClr val="7D7D7D"/>
                </a:solidFill>
                <a:latin typeface="+mj-lt"/>
              </a:rPr>
              <a:t>Realizadas desde tierra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s-ES" sz="2000" dirty="0">
              <a:solidFill>
                <a:srgbClr val="7D7D7D"/>
              </a:solidFill>
              <a:latin typeface="+mj-lt"/>
            </a:endParaRPr>
          </a:p>
        </p:txBody>
      </p:sp>
      <p:graphicFrame>
        <p:nvGraphicFramePr>
          <p:cNvPr id="5" name="Google Shape;463;p32">
            <a:extLst>
              <a:ext uri="{FF2B5EF4-FFF2-40B4-BE49-F238E27FC236}">
                <a16:creationId xmlns:a16="http://schemas.microsoft.com/office/drawing/2014/main" id="{AC957CE7-CF23-4DB5-A0DB-B7F3C5310A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56256496"/>
              </p:ext>
            </p:extLst>
          </p:nvPr>
        </p:nvGraphicFramePr>
        <p:xfrm>
          <a:off x="876900" y="1272800"/>
          <a:ext cx="2476225" cy="36573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796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8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13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619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dirty="0" err="1">
                          <a:solidFill>
                            <a:srgbClr val="FFFFFF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Simbolo</a:t>
                      </a:r>
                      <a:endParaRPr sz="1200" b="1" dirty="0">
                        <a:solidFill>
                          <a:srgbClr val="FFFFFF"/>
                        </a:solidFill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E77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dirty="0">
                          <a:solidFill>
                            <a:srgbClr val="FFFFFF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Valor</a:t>
                      </a:r>
                      <a:endParaRPr sz="1200" b="1" dirty="0">
                        <a:solidFill>
                          <a:srgbClr val="FFFFFF"/>
                        </a:solidFill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E77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dirty="0" err="1">
                          <a:solidFill>
                            <a:srgbClr val="FFFFFF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Leyenda</a:t>
                      </a:r>
                      <a:endParaRPr sz="1200" b="1" dirty="0">
                        <a:solidFill>
                          <a:srgbClr val="FFFFFF"/>
                        </a:solidFill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E77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5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0E0E0">
                        <a:alpha val="5569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>
                          <a:solidFill>
                            <a:srgbClr val="7D7D7D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0/8</a:t>
                      </a:r>
                      <a:endParaRPr sz="1200" dirty="0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7D7D7D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Despejado</a:t>
                      </a:r>
                      <a:endParaRPr sz="1200">
                        <a:solidFill>
                          <a:srgbClr val="7D7D7D"/>
                        </a:solidFill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5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0E0E0">
                        <a:alpha val="5569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>
                          <a:solidFill>
                            <a:srgbClr val="7D7D7D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1/8</a:t>
                      </a:r>
                      <a:endParaRPr sz="1200" dirty="0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7D7D7D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Poco nublado</a:t>
                      </a:r>
                      <a:endParaRPr sz="1200">
                        <a:solidFill>
                          <a:srgbClr val="7D7D7D"/>
                        </a:solidFill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0E0E0">
                        <a:alpha val="5569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7D7D7D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2/8</a:t>
                      </a:r>
                      <a:endParaRPr sz="1200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>
                          <a:solidFill>
                            <a:srgbClr val="7D7D7D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Poco </a:t>
                      </a:r>
                      <a:r>
                        <a:rPr lang="en-US" sz="1200" dirty="0" err="1">
                          <a:solidFill>
                            <a:srgbClr val="7D7D7D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nublado</a:t>
                      </a:r>
                      <a:endParaRPr sz="1200" dirty="0">
                        <a:solidFill>
                          <a:srgbClr val="7D7D7D"/>
                        </a:solidFill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80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0E0E0">
                        <a:alpha val="5569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7D7D7D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3/8</a:t>
                      </a:r>
                      <a:endParaRPr sz="1200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>
                          <a:solidFill>
                            <a:srgbClr val="7D7D7D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Poco </a:t>
                      </a:r>
                      <a:r>
                        <a:rPr lang="en-US" sz="1200" dirty="0" err="1">
                          <a:solidFill>
                            <a:srgbClr val="7D7D7D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nublado</a:t>
                      </a:r>
                      <a:endParaRPr sz="1200" dirty="0">
                        <a:solidFill>
                          <a:srgbClr val="7D7D7D"/>
                        </a:solidFill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16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0E0E0">
                        <a:alpha val="5569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7D7D7D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4/8</a:t>
                      </a:r>
                      <a:endParaRPr sz="1200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 err="1">
                          <a:solidFill>
                            <a:srgbClr val="7D7D7D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Nublado</a:t>
                      </a:r>
                      <a:endParaRPr sz="1200" dirty="0">
                        <a:solidFill>
                          <a:srgbClr val="7D7D7D"/>
                        </a:solidFill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0E0E0">
                        <a:alpha val="5569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7D7D7D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5/8</a:t>
                      </a:r>
                      <a:endParaRPr sz="1200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 err="1">
                          <a:solidFill>
                            <a:srgbClr val="7D7D7D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Nublado</a:t>
                      </a:r>
                      <a:endParaRPr sz="1200" dirty="0">
                        <a:solidFill>
                          <a:srgbClr val="7D7D7D"/>
                        </a:solidFill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5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0E0E0">
                        <a:alpha val="5569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7D7D7D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6/8</a:t>
                      </a:r>
                      <a:endParaRPr sz="1200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 err="1">
                          <a:solidFill>
                            <a:srgbClr val="7D7D7D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Muy</a:t>
                      </a:r>
                      <a:r>
                        <a:rPr lang="en-US" sz="1200" dirty="0">
                          <a:solidFill>
                            <a:srgbClr val="7D7D7D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200" dirty="0" err="1">
                          <a:solidFill>
                            <a:srgbClr val="7D7D7D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nublado</a:t>
                      </a:r>
                      <a:endParaRPr sz="1200" dirty="0">
                        <a:solidFill>
                          <a:srgbClr val="7D7D7D"/>
                        </a:solidFill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0E0E0">
                        <a:alpha val="5569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7D7D7D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7/8</a:t>
                      </a:r>
                      <a:endParaRPr sz="1200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 err="1">
                          <a:solidFill>
                            <a:srgbClr val="7D7D7D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Muy</a:t>
                      </a:r>
                      <a:r>
                        <a:rPr lang="en-US" sz="1200" dirty="0">
                          <a:solidFill>
                            <a:srgbClr val="7D7D7D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200" dirty="0" err="1">
                          <a:solidFill>
                            <a:srgbClr val="7D7D7D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nublado</a:t>
                      </a:r>
                      <a:endParaRPr sz="1200" dirty="0">
                        <a:solidFill>
                          <a:srgbClr val="7D7D7D"/>
                        </a:solidFill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0E0E0">
                        <a:alpha val="5569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7D7D7D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8/8</a:t>
                      </a:r>
                      <a:endParaRPr sz="1200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>
                          <a:solidFill>
                            <a:srgbClr val="7D7D7D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Cielo </a:t>
                      </a:r>
                      <a:r>
                        <a:rPr lang="en-US" sz="1200" dirty="0" err="1">
                          <a:solidFill>
                            <a:srgbClr val="7D7D7D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cubierto</a:t>
                      </a:r>
                      <a:endParaRPr sz="1200" dirty="0">
                        <a:solidFill>
                          <a:srgbClr val="7D7D7D"/>
                        </a:solidFill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pSp>
        <p:nvGrpSpPr>
          <p:cNvPr id="6" name="Google Shape;464;p32">
            <a:extLst>
              <a:ext uri="{FF2B5EF4-FFF2-40B4-BE49-F238E27FC236}">
                <a16:creationId xmlns:a16="http://schemas.microsoft.com/office/drawing/2014/main" id="{6DDE4A73-AD18-4145-9898-AF623865D1E6}"/>
              </a:ext>
            </a:extLst>
          </p:cNvPr>
          <p:cNvGrpSpPr/>
          <p:nvPr/>
        </p:nvGrpSpPr>
        <p:grpSpPr>
          <a:xfrm>
            <a:off x="1162824" y="1712635"/>
            <a:ext cx="227140" cy="3141232"/>
            <a:chOff x="1503083" y="1712635"/>
            <a:chExt cx="227140" cy="3141232"/>
          </a:xfrm>
        </p:grpSpPr>
        <p:grpSp>
          <p:nvGrpSpPr>
            <p:cNvPr id="7" name="Google Shape;465;p32">
              <a:extLst>
                <a:ext uri="{FF2B5EF4-FFF2-40B4-BE49-F238E27FC236}">
                  <a16:creationId xmlns:a16="http://schemas.microsoft.com/office/drawing/2014/main" id="{8B8DD237-936A-46AF-925C-0B3B406275AE}"/>
                </a:ext>
              </a:extLst>
            </p:cNvPr>
            <p:cNvGrpSpPr/>
            <p:nvPr/>
          </p:nvGrpSpPr>
          <p:grpSpPr>
            <a:xfrm>
              <a:off x="1507773" y="2805262"/>
              <a:ext cx="217200" cy="217260"/>
              <a:chOff x="10090075" y="2854150"/>
              <a:chExt cx="217200" cy="217260"/>
            </a:xfrm>
          </p:grpSpPr>
          <p:grpSp>
            <p:nvGrpSpPr>
              <p:cNvPr id="44" name="Google Shape;466;p32">
                <a:extLst>
                  <a:ext uri="{FF2B5EF4-FFF2-40B4-BE49-F238E27FC236}">
                    <a16:creationId xmlns:a16="http://schemas.microsoft.com/office/drawing/2014/main" id="{4A327E2A-FCE0-43D4-8A86-76F2C8DBA025}"/>
                  </a:ext>
                </a:extLst>
              </p:cNvPr>
              <p:cNvGrpSpPr/>
              <p:nvPr/>
            </p:nvGrpSpPr>
            <p:grpSpPr>
              <a:xfrm>
                <a:off x="10090075" y="2854150"/>
                <a:ext cx="217200" cy="217260"/>
                <a:chOff x="10130825" y="2919750"/>
                <a:chExt cx="217200" cy="217260"/>
              </a:xfrm>
            </p:grpSpPr>
            <p:sp>
              <p:nvSpPr>
                <p:cNvPr id="48" name="Google Shape;467;p32">
                  <a:extLst>
                    <a:ext uri="{FF2B5EF4-FFF2-40B4-BE49-F238E27FC236}">
                      <a16:creationId xmlns:a16="http://schemas.microsoft.com/office/drawing/2014/main" id="{B8E23324-EEE2-4C5A-8018-9CDDE26E693A}"/>
                    </a:ext>
                  </a:extLst>
                </p:cNvPr>
                <p:cNvSpPr/>
                <p:nvPr/>
              </p:nvSpPr>
              <p:spPr>
                <a:xfrm>
                  <a:off x="10130825" y="2919810"/>
                  <a:ext cx="217200" cy="217200"/>
                </a:xfrm>
                <a:prstGeom prst="ellipse">
                  <a:avLst/>
                </a:prstGeom>
                <a:solidFill>
                  <a:srgbClr val="000000"/>
                </a:solidFill>
                <a:ln w="19050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" name="Google Shape;468;p32">
                  <a:extLst>
                    <a:ext uri="{FF2B5EF4-FFF2-40B4-BE49-F238E27FC236}">
                      <a16:creationId xmlns:a16="http://schemas.microsoft.com/office/drawing/2014/main" id="{43287F59-997F-4703-A665-FB7CAFAB337C}"/>
                    </a:ext>
                  </a:extLst>
                </p:cNvPr>
                <p:cNvSpPr/>
                <p:nvPr/>
              </p:nvSpPr>
              <p:spPr>
                <a:xfrm>
                  <a:off x="10130825" y="2919750"/>
                  <a:ext cx="217200" cy="217200"/>
                </a:xfrm>
                <a:prstGeom prst="pie">
                  <a:avLst>
                    <a:gd name="adj1" fmla="val 0"/>
                    <a:gd name="adj2" fmla="val 16200000"/>
                  </a:avLst>
                </a:prstGeom>
                <a:solidFill>
                  <a:srgbClr val="FFFFFF"/>
                </a:solidFill>
                <a:ln w="19050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5" name="Google Shape;469;p32">
                <a:extLst>
                  <a:ext uri="{FF2B5EF4-FFF2-40B4-BE49-F238E27FC236}">
                    <a16:creationId xmlns:a16="http://schemas.microsoft.com/office/drawing/2014/main" id="{7340F1A9-CDC5-4A43-A74B-DD175AD8A6FD}"/>
                  </a:ext>
                </a:extLst>
              </p:cNvPr>
              <p:cNvGrpSpPr/>
              <p:nvPr/>
            </p:nvGrpSpPr>
            <p:grpSpPr>
              <a:xfrm>
                <a:off x="10090075" y="2854150"/>
                <a:ext cx="217200" cy="217200"/>
                <a:chOff x="10090075" y="2169050"/>
                <a:chExt cx="217200" cy="217200"/>
              </a:xfrm>
            </p:grpSpPr>
            <p:sp>
              <p:nvSpPr>
                <p:cNvPr id="46" name="Google Shape;470;p32">
                  <a:extLst>
                    <a:ext uri="{FF2B5EF4-FFF2-40B4-BE49-F238E27FC236}">
                      <a16:creationId xmlns:a16="http://schemas.microsoft.com/office/drawing/2014/main" id="{35992BF5-C0D5-4BDB-954C-C3E00E514441}"/>
                    </a:ext>
                  </a:extLst>
                </p:cNvPr>
                <p:cNvSpPr/>
                <p:nvPr/>
              </p:nvSpPr>
              <p:spPr>
                <a:xfrm>
                  <a:off x="10090075" y="2169050"/>
                  <a:ext cx="217200" cy="217200"/>
                </a:xfrm>
                <a:prstGeom prst="ellipse">
                  <a:avLst/>
                </a:prstGeom>
                <a:noFill/>
                <a:ln w="19050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47" name="Google Shape;471;p32">
                  <a:extLst>
                    <a:ext uri="{FF2B5EF4-FFF2-40B4-BE49-F238E27FC236}">
                      <a16:creationId xmlns:a16="http://schemas.microsoft.com/office/drawing/2014/main" id="{6D479213-C0A3-454E-960C-953CD4476EC1}"/>
                    </a:ext>
                  </a:extLst>
                </p:cNvPr>
                <p:cNvCxnSpPr>
                  <a:stCxn id="46" idx="0"/>
                  <a:endCxn id="46" idx="4"/>
                </p:cNvCxnSpPr>
                <p:nvPr/>
              </p:nvCxnSpPr>
              <p:spPr>
                <a:xfrm>
                  <a:off x="10198675" y="2169050"/>
                  <a:ext cx="0" cy="2172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8" name="Google Shape;472;p32">
              <a:extLst>
                <a:ext uri="{FF2B5EF4-FFF2-40B4-BE49-F238E27FC236}">
                  <a16:creationId xmlns:a16="http://schemas.microsoft.com/office/drawing/2014/main" id="{BB7A7AD0-5956-4FC3-BFDE-ED96AFF63260}"/>
                </a:ext>
              </a:extLst>
            </p:cNvPr>
            <p:cNvGrpSpPr/>
            <p:nvPr/>
          </p:nvGrpSpPr>
          <p:grpSpPr>
            <a:xfrm>
              <a:off x="1513023" y="3164282"/>
              <a:ext cx="217200" cy="219000"/>
              <a:chOff x="10090075" y="3196187"/>
              <a:chExt cx="217200" cy="219000"/>
            </a:xfrm>
          </p:grpSpPr>
          <p:grpSp>
            <p:nvGrpSpPr>
              <p:cNvPr id="40" name="Google Shape;473;p32">
                <a:extLst>
                  <a:ext uri="{FF2B5EF4-FFF2-40B4-BE49-F238E27FC236}">
                    <a16:creationId xmlns:a16="http://schemas.microsoft.com/office/drawing/2014/main" id="{FDCA1757-3B9F-4CD6-B8BA-A93D7B76F0D9}"/>
                  </a:ext>
                </a:extLst>
              </p:cNvPr>
              <p:cNvGrpSpPr/>
              <p:nvPr/>
            </p:nvGrpSpPr>
            <p:grpSpPr>
              <a:xfrm>
                <a:off x="10090075" y="3196725"/>
                <a:ext cx="217200" cy="217260"/>
                <a:chOff x="10130825" y="2919750"/>
                <a:chExt cx="217200" cy="217260"/>
              </a:xfrm>
            </p:grpSpPr>
            <p:sp>
              <p:nvSpPr>
                <p:cNvPr id="42" name="Google Shape;474;p32">
                  <a:extLst>
                    <a:ext uri="{FF2B5EF4-FFF2-40B4-BE49-F238E27FC236}">
                      <a16:creationId xmlns:a16="http://schemas.microsoft.com/office/drawing/2014/main" id="{30922A83-BA4A-4C43-85FC-061558FCAB78}"/>
                    </a:ext>
                  </a:extLst>
                </p:cNvPr>
                <p:cNvSpPr/>
                <p:nvPr/>
              </p:nvSpPr>
              <p:spPr>
                <a:xfrm>
                  <a:off x="10130825" y="2919810"/>
                  <a:ext cx="217200" cy="217200"/>
                </a:xfrm>
                <a:prstGeom prst="ellipse">
                  <a:avLst/>
                </a:prstGeom>
                <a:solidFill>
                  <a:srgbClr val="000000"/>
                </a:solidFill>
                <a:ln w="19050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" name="Google Shape;475;p32">
                  <a:extLst>
                    <a:ext uri="{FF2B5EF4-FFF2-40B4-BE49-F238E27FC236}">
                      <a16:creationId xmlns:a16="http://schemas.microsoft.com/office/drawing/2014/main" id="{6790B5C7-8237-438B-AE23-2E14CFC92911}"/>
                    </a:ext>
                  </a:extLst>
                </p:cNvPr>
                <p:cNvSpPr/>
                <p:nvPr/>
              </p:nvSpPr>
              <p:spPr>
                <a:xfrm>
                  <a:off x="10130825" y="2919750"/>
                  <a:ext cx="217200" cy="217200"/>
                </a:xfrm>
                <a:prstGeom prst="pie">
                  <a:avLst>
                    <a:gd name="adj1" fmla="val 0"/>
                    <a:gd name="adj2" fmla="val 16200000"/>
                  </a:avLst>
                </a:prstGeom>
                <a:solidFill>
                  <a:srgbClr val="000000"/>
                </a:solidFill>
                <a:ln w="19050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41" name="Google Shape;476;p32">
                <a:extLst>
                  <a:ext uri="{FF2B5EF4-FFF2-40B4-BE49-F238E27FC236}">
                    <a16:creationId xmlns:a16="http://schemas.microsoft.com/office/drawing/2014/main" id="{27BC4E87-9246-4AD2-9D64-CCE7DE3C1E58}"/>
                  </a:ext>
                </a:extLst>
              </p:cNvPr>
              <p:cNvSpPr/>
              <p:nvPr/>
            </p:nvSpPr>
            <p:spPr>
              <a:xfrm>
                <a:off x="10090075" y="3196187"/>
                <a:ext cx="217200" cy="219000"/>
              </a:xfrm>
              <a:prstGeom prst="pie">
                <a:avLst>
                  <a:gd name="adj1" fmla="val 5334559"/>
                  <a:gd name="adj2" fmla="val 16277534"/>
                </a:avLst>
              </a:prstGeom>
              <a:solidFill>
                <a:srgbClr val="FFFFFF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" name="Google Shape;477;p32">
              <a:extLst>
                <a:ext uri="{FF2B5EF4-FFF2-40B4-BE49-F238E27FC236}">
                  <a16:creationId xmlns:a16="http://schemas.microsoft.com/office/drawing/2014/main" id="{10239FB9-5FB6-4302-8293-556F6119665A}"/>
                </a:ext>
              </a:extLst>
            </p:cNvPr>
            <p:cNvGrpSpPr/>
            <p:nvPr/>
          </p:nvGrpSpPr>
          <p:grpSpPr>
            <a:xfrm>
              <a:off x="1507773" y="3535040"/>
              <a:ext cx="217200" cy="221378"/>
              <a:chOff x="10090075" y="3536984"/>
              <a:chExt cx="217200" cy="221378"/>
            </a:xfrm>
          </p:grpSpPr>
          <p:grpSp>
            <p:nvGrpSpPr>
              <p:cNvPr id="32" name="Google Shape;478;p32">
                <a:extLst>
                  <a:ext uri="{FF2B5EF4-FFF2-40B4-BE49-F238E27FC236}">
                    <a16:creationId xmlns:a16="http://schemas.microsoft.com/office/drawing/2014/main" id="{693CEA67-280F-454F-BF22-EA131FDEA209}"/>
                  </a:ext>
                </a:extLst>
              </p:cNvPr>
              <p:cNvGrpSpPr/>
              <p:nvPr/>
            </p:nvGrpSpPr>
            <p:grpSpPr>
              <a:xfrm>
                <a:off x="10090075" y="3539362"/>
                <a:ext cx="217200" cy="219000"/>
                <a:chOff x="10090075" y="3196187"/>
                <a:chExt cx="217200" cy="219000"/>
              </a:xfrm>
            </p:grpSpPr>
            <p:grpSp>
              <p:nvGrpSpPr>
                <p:cNvPr id="36" name="Google Shape;479;p32">
                  <a:extLst>
                    <a:ext uri="{FF2B5EF4-FFF2-40B4-BE49-F238E27FC236}">
                      <a16:creationId xmlns:a16="http://schemas.microsoft.com/office/drawing/2014/main" id="{4BBC8C64-E7C4-4E1A-80FA-DFCB96646156}"/>
                    </a:ext>
                  </a:extLst>
                </p:cNvPr>
                <p:cNvGrpSpPr/>
                <p:nvPr/>
              </p:nvGrpSpPr>
              <p:grpSpPr>
                <a:xfrm>
                  <a:off x="10090075" y="3196725"/>
                  <a:ext cx="217200" cy="217260"/>
                  <a:chOff x="10130825" y="2919750"/>
                  <a:chExt cx="217200" cy="217260"/>
                </a:xfrm>
              </p:grpSpPr>
              <p:sp>
                <p:nvSpPr>
                  <p:cNvPr id="38" name="Google Shape;480;p32">
                    <a:extLst>
                      <a:ext uri="{FF2B5EF4-FFF2-40B4-BE49-F238E27FC236}">
                        <a16:creationId xmlns:a16="http://schemas.microsoft.com/office/drawing/2014/main" id="{D48E69F8-288E-45A6-9DE4-65F05F83A485}"/>
                      </a:ext>
                    </a:extLst>
                  </p:cNvPr>
                  <p:cNvSpPr/>
                  <p:nvPr/>
                </p:nvSpPr>
                <p:spPr>
                  <a:xfrm>
                    <a:off x="10130825" y="2919810"/>
                    <a:ext cx="217200" cy="217200"/>
                  </a:xfrm>
                  <a:prstGeom prst="ellipse">
                    <a:avLst/>
                  </a:prstGeom>
                  <a:solidFill>
                    <a:srgbClr val="000000"/>
                  </a:solidFill>
                  <a:ln w="19050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9" name="Google Shape;481;p32">
                    <a:extLst>
                      <a:ext uri="{FF2B5EF4-FFF2-40B4-BE49-F238E27FC236}">
                        <a16:creationId xmlns:a16="http://schemas.microsoft.com/office/drawing/2014/main" id="{D7BD77D0-60E5-40B6-9172-7B49479272EF}"/>
                      </a:ext>
                    </a:extLst>
                  </p:cNvPr>
                  <p:cNvSpPr/>
                  <p:nvPr/>
                </p:nvSpPr>
                <p:spPr>
                  <a:xfrm>
                    <a:off x="10130825" y="2919750"/>
                    <a:ext cx="217200" cy="217200"/>
                  </a:xfrm>
                  <a:prstGeom prst="pie">
                    <a:avLst>
                      <a:gd name="adj1" fmla="val 0"/>
                      <a:gd name="adj2" fmla="val 16200000"/>
                    </a:avLst>
                  </a:prstGeom>
                  <a:solidFill>
                    <a:srgbClr val="000000"/>
                  </a:solidFill>
                  <a:ln w="19050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37" name="Google Shape;482;p32">
                  <a:extLst>
                    <a:ext uri="{FF2B5EF4-FFF2-40B4-BE49-F238E27FC236}">
                      <a16:creationId xmlns:a16="http://schemas.microsoft.com/office/drawing/2014/main" id="{E07B1150-37DA-4601-B936-A61BCB2244D4}"/>
                    </a:ext>
                  </a:extLst>
                </p:cNvPr>
                <p:cNvSpPr/>
                <p:nvPr/>
              </p:nvSpPr>
              <p:spPr>
                <a:xfrm>
                  <a:off x="10090075" y="3196187"/>
                  <a:ext cx="217200" cy="219000"/>
                </a:xfrm>
                <a:prstGeom prst="pie">
                  <a:avLst>
                    <a:gd name="adj1" fmla="val 5334559"/>
                    <a:gd name="adj2" fmla="val 16277534"/>
                  </a:avLst>
                </a:prstGeom>
                <a:solidFill>
                  <a:srgbClr val="FFFFFF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3" name="Google Shape;483;p32">
                <a:extLst>
                  <a:ext uri="{FF2B5EF4-FFF2-40B4-BE49-F238E27FC236}">
                    <a16:creationId xmlns:a16="http://schemas.microsoft.com/office/drawing/2014/main" id="{BA9D1DA9-5152-47EF-8F2F-E1FE0A75F2E4}"/>
                  </a:ext>
                </a:extLst>
              </p:cNvPr>
              <p:cNvGrpSpPr/>
              <p:nvPr/>
            </p:nvGrpSpPr>
            <p:grpSpPr>
              <a:xfrm rot="-5400000">
                <a:off x="10090075" y="3536984"/>
                <a:ext cx="217200" cy="217200"/>
                <a:chOff x="10090075" y="2169050"/>
                <a:chExt cx="217200" cy="217200"/>
              </a:xfrm>
            </p:grpSpPr>
            <p:sp>
              <p:nvSpPr>
                <p:cNvPr id="34" name="Google Shape;484;p32">
                  <a:extLst>
                    <a:ext uri="{FF2B5EF4-FFF2-40B4-BE49-F238E27FC236}">
                      <a16:creationId xmlns:a16="http://schemas.microsoft.com/office/drawing/2014/main" id="{01375019-DBCF-4FC8-9656-4251360412E1}"/>
                    </a:ext>
                  </a:extLst>
                </p:cNvPr>
                <p:cNvSpPr/>
                <p:nvPr/>
              </p:nvSpPr>
              <p:spPr>
                <a:xfrm>
                  <a:off x="10090075" y="2169050"/>
                  <a:ext cx="217200" cy="217200"/>
                </a:xfrm>
                <a:prstGeom prst="ellipse">
                  <a:avLst/>
                </a:prstGeom>
                <a:noFill/>
                <a:ln w="19050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35" name="Google Shape;485;p32">
                  <a:extLst>
                    <a:ext uri="{FF2B5EF4-FFF2-40B4-BE49-F238E27FC236}">
                      <a16:creationId xmlns:a16="http://schemas.microsoft.com/office/drawing/2014/main" id="{9BB4644C-488B-4C90-A143-01EE423B2D45}"/>
                    </a:ext>
                  </a:extLst>
                </p:cNvPr>
                <p:cNvCxnSpPr>
                  <a:stCxn id="34" idx="0"/>
                  <a:endCxn id="34" idx="4"/>
                </p:cNvCxnSpPr>
                <p:nvPr/>
              </p:nvCxnSpPr>
              <p:spPr>
                <a:xfrm rot="5400000">
                  <a:off x="10090075" y="2277650"/>
                  <a:ext cx="2172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10" name="Google Shape;486;p32">
              <a:extLst>
                <a:ext uri="{FF2B5EF4-FFF2-40B4-BE49-F238E27FC236}">
                  <a16:creationId xmlns:a16="http://schemas.microsoft.com/office/drawing/2014/main" id="{B7E50511-5DB2-4A95-A6D9-C90375A44616}"/>
                </a:ext>
              </a:extLst>
            </p:cNvPr>
            <p:cNvGrpSpPr/>
            <p:nvPr/>
          </p:nvGrpSpPr>
          <p:grpSpPr>
            <a:xfrm>
              <a:off x="1503083" y="3904581"/>
              <a:ext cx="226627" cy="223121"/>
              <a:chOff x="9888635" y="3821809"/>
              <a:chExt cx="226627" cy="223121"/>
            </a:xfrm>
          </p:grpSpPr>
          <p:grpSp>
            <p:nvGrpSpPr>
              <p:cNvPr id="22" name="Google Shape;487;p32">
                <a:extLst>
                  <a:ext uri="{FF2B5EF4-FFF2-40B4-BE49-F238E27FC236}">
                    <a16:creationId xmlns:a16="http://schemas.microsoft.com/office/drawing/2014/main" id="{79E2E39C-E87D-4CAC-ACDB-D4DBF0859A7A}"/>
                  </a:ext>
                </a:extLst>
              </p:cNvPr>
              <p:cNvGrpSpPr/>
              <p:nvPr/>
            </p:nvGrpSpPr>
            <p:grpSpPr>
              <a:xfrm>
                <a:off x="9888635" y="3821809"/>
                <a:ext cx="217200" cy="221378"/>
                <a:chOff x="10090075" y="3536984"/>
                <a:chExt cx="217200" cy="221378"/>
              </a:xfrm>
            </p:grpSpPr>
            <p:grpSp>
              <p:nvGrpSpPr>
                <p:cNvPr id="24" name="Google Shape;488;p32">
                  <a:extLst>
                    <a:ext uri="{FF2B5EF4-FFF2-40B4-BE49-F238E27FC236}">
                      <a16:creationId xmlns:a16="http://schemas.microsoft.com/office/drawing/2014/main" id="{C475DE02-7FE5-488B-8D65-47C77160BA18}"/>
                    </a:ext>
                  </a:extLst>
                </p:cNvPr>
                <p:cNvGrpSpPr/>
                <p:nvPr/>
              </p:nvGrpSpPr>
              <p:grpSpPr>
                <a:xfrm>
                  <a:off x="10090075" y="3539362"/>
                  <a:ext cx="217200" cy="219000"/>
                  <a:chOff x="10090075" y="3196187"/>
                  <a:chExt cx="217200" cy="219000"/>
                </a:xfrm>
              </p:grpSpPr>
              <p:grpSp>
                <p:nvGrpSpPr>
                  <p:cNvPr id="28" name="Google Shape;489;p32">
                    <a:extLst>
                      <a:ext uri="{FF2B5EF4-FFF2-40B4-BE49-F238E27FC236}">
                        <a16:creationId xmlns:a16="http://schemas.microsoft.com/office/drawing/2014/main" id="{F326504E-AAE1-41EE-AB4C-937B703EAFBB}"/>
                      </a:ext>
                    </a:extLst>
                  </p:cNvPr>
                  <p:cNvGrpSpPr/>
                  <p:nvPr/>
                </p:nvGrpSpPr>
                <p:grpSpPr>
                  <a:xfrm>
                    <a:off x="10090075" y="3196725"/>
                    <a:ext cx="217200" cy="217260"/>
                    <a:chOff x="10130825" y="2919750"/>
                    <a:chExt cx="217200" cy="217260"/>
                  </a:xfrm>
                </p:grpSpPr>
                <p:sp>
                  <p:nvSpPr>
                    <p:cNvPr id="30" name="Google Shape;490;p32">
                      <a:extLst>
                        <a:ext uri="{FF2B5EF4-FFF2-40B4-BE49-F238E27FC236}">
                          <a16:creationId xmlns:a16="http://schemas.microsoft.com/office/drawing/2014/main" id="{BF4E8095-1FBE-4B4B-AFEE-95201D7A78D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30825" y="2919810"/>
                      <a:ext cx="217200" cy="217200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31" name="Google Shape;491;p32">
                      <a:extLst>
                        <a:ext uri="{FF2B5EF4-FFF2-40B4-BE49-F238E27FC236}">
                          <a16:creationId xmlns:a16="http://schemas.microsoft.com/office/drawing/2014/main" id="{6F0DD079-B023-4CCE-A355-CFB49CDFE81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30825" y="2919750"/>
                      <a:ext cx="217200" cy="217200"/>
                    </a:xfrm>
                    <a:prstGeom prst="pie">
                      <a:avLst>
                        <a:gd name="adj1" fmla="val 0"/>
                        <a:gd name="adj2" fmla="val 16200000"/>
                      </a:avLst>
                    </a:prstGeom>
                    <a:solidFill>
                      <a:srgbClr val="000000"/>
                    </a:solidFill>
                    <a:ln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sp>
                <p:nvSpPr>
                  <p:cNvPr id="29" name="Google Shape;492;p32">
                    <a:extLst>
                      <a:ext uri="{FF2B5EF4-FFF2-40B4-BE49-F238E27FC236}">
                        <a16:creationId xmlns:a16="http://schemas.microsoft.com/office/drawing/2014/main" id="{4635F3CC-44A0-4716-91A4-282BCE0433F0}"/>
                      </a:ext>
                    </a:extLst>
                  </p:cNvPr>
                  <p:cNvSpPr/>
                  <p:nvPr/>
                </p:nvSpPr>
                <p:spPr>
                  <a:xfrm>
                    <a:off x="10090075" y="3196187"/>
                    <a:ext cx="217200" cy="219000"/>
                  </a:xfrm>
                  <a:prstGeom prst="pie">
                    <a:avLst>
                      <a:gd name="adj1" fmla="val 5334559"/>
                      <a:gd name="adj2" fmla="val 16277534"/>
                    </a:avLst>
                  </a:prstGeom>
                  <a:solidFill>
                    <a:srgbClr val="FFFFFF"/>
                  </a:solidFill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5" name="Google Shape;493;p32">
                  <a:extLst>
                    <a:ext uri="{FF2B5EF4-FFF2-40B4-BE49-F238E27FC236}">
                      <a16:creationId xmlns:a16="http://schemas.microsoft.com/office/drawing/2014/main" id="{D060FB30-2070-4C21-95CA-BFC287F0C9C2}"/>
                    </a:ext>
                  </a:extLst>
                </p:cNvPr>
                <p:cNvGrpSpPr/>
                <p:nvPr/>
              </p:nvGrpSpPr>
              <p:grpSpPr>
                <a:xfrm rot="-5400000">
                  <a:off x="10090075" y="3536984"/>
                  <a:ext cx="217200" cy="217200"/>
                  <a:chOff x="10090075" y="2169050"/>
                  <a:chExt cx="217200" cy="217200"/>
                </a:xfrm>
              </p:grpSpPr>
              <p:sp>
                <p:nvSpPr>
                  <p:cNvPr id="26" name="Google Shape;494;p32">
                    <a:extLst>
                      <a:ext uri="{FF2B5EF4-FFF2-40B4-BE49-F238E27FC236}">
                        <a16:creationId xmlns:a16="http://schemas.microsoft.com/office/drawing/2014/main" id="{E4CA058F-8099-4F9D-B1CE-AE3BF8BAC47C}"/>
                      </a:ext>
                    </a:extLst>
                  </p:cNvPr>
                  <p:cNvSpPr/>
                  <p:nvPr/>
                </p:nvSpPr>
                <p:spPr>
                  <a:xfrm>
                    <a:off x="10090075" y="2169050"/>
                    <a:ext cx="217200" cy="217200"/>
                  </a:xfrm>
                  <a:prstGeom prst="ellipse">
                    <a:avLst/>
                  </a:prstGeom>
                  <a:noFill/>
                  <a:ln w="19050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cxnSp>
                <p:nvCxnSpPr>
                  <p:cNvPr id="27" name="Google Shape;495;p32">
                    <a:extLst>
                      <a:ext uri="{FF2B5EF4-FFF2-40B4-BE49-F238E27FC236}">
                        <a16:creationId xmlns:a16="http://schemas.microsoft.com/office/drawing/2014/main" id="{65AC176B-9DEA-4C0F-9490-03DFAFAA8914}"/>
                      </a:ext>
                    </a:extLst>
                  </p:cNvPr>
                  <p:cNvCxnSpPr>
                    <a:stCxn id="26" idx="0"/>
                    <a:endCxn id="26" idx="4"/>
                  </p:cNvCxnSpPr>
                  <p:nvPr/>
                </p:nvCxnSpPr>
                <p:spPr>
                  <a:xfrm rot="5400000">
                    <a:off x="10090075" y="2277650"/>
                    <a:ext cx="217200" cy="0"/>
                  </a:xfrm>
                  <a:prstGeom prst="straightConnector1">
                    <a:avLst/>
                  </a:prstGeom>
                  <a:noFill/>
                  <a:ln w="19050" cap="flat" cmpd="sng">
                    <a:solidFill>
                      <a:schemeClr val="dk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</p:grpSp>
          </p:grpSp>
          <p:sp>
            <p:nvSpPr>
              <p:cNvPr id="23" name="Google Shape;496;p32">
                <a:extLst>
                  <a:ext uri="{FF2B5EF4-FFF2-40B4-BE49-F238E27FC236}">
                    <a16:creationId xmlns:a16="http://schemas.microsoft.com/office/drawing/2014/main" id="{713FB867-E472-4147-9FB7-F2635D7FFB7E}"/>
                  </a:ext>
                </a:extLst>
              </p:cNvPr>
              <p:cNvSpPr/>
              <p:nvPr/>
            </p:nvSpPr>
            <p:spPr>
              <a:xfrm rot="-5400000">
                <a:off x="9898062" y="3827730"/>
                <a:ext cx="217200" cy="217200"/>
              </a:xfrm>
              <a:prstGeom prst="pie">
                <a:avLst>
                  <a:gd name="adj1" fmla="val 0"/>
                  <a:gd name="adj2" fmla="val 16200000"/>
                </a:avLst>
              </a:prstGeom>
              <a:solidFill>
                <a:srgbClr val="000000"/>
              </a:solidFill>
              <a:ln w="19050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" name="Google Shape;497;p32">
              <a:extLst>
                <a:ext uri="{FF2B5EF4-FFF2-40B4-BE49-F238E27FC236}">
                  <a16:creationId xmlns:a16="http://schemas.microsoft.com/office/drawing/2014/main" id="{BE88EED3-1602-4BD1-A174-5F5623D8C6F6}"/>
                </a:ext>
              </a:extLst>
            </p:cNvPr>
            <p:cNvSpPr/>
            <p:nvPr/>
          </p:nvSpPr>
          <p:spPr>
            <a:xfrm>
              <a:off x="1513023" y="4636668"/>
              <a:ext cx="217200" cy="217200"/>
            </a:xfrm>
            <a:prstGeom prst="ellipse">
              <a:avLst/>
            </a:prstGeom>
            <a:solidFill>
              <a:srgbClr val="000000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" name="Google Shape;498;p32">
              <a:extLst>
                <a:ext uri="{FF2B5EF4-FFF2-40B4-BE49-F238E27FC236}">
                  <a16:creationId xmlns:a16="http://schemas.microsoft.com/office/drawing/2014/main" id="{9CE3ADD6-972F-43DB-9A76-E22BB50C5E50}"/>
                </a:ext>
              </a:extLst>
            </p:cNvPr>
            <p:cNvGrpSpPr/>
            <p:nvPr/>
          </p:nvGrpSpPr>
          <p:grpSpPr>
            <a:xfrm>
              <a:off x="1513023" y="4275846"/>
              <a:ext cx="217200" cy="217200"/>
              <a:chOff x="9866725" y="4764322"/>
              <a:chExt cx="217200" cy="217200"/>
            </a:xfrm>
          </p:grpSpPr>
          <p:sp>
            <p:nvSpPr>
              <p:cNvPr id="20" name="Google Shape;499;p32">
                <a:extLst>
                  <a:ext uri="{FF2B5EF4-FFF2-40B4-BE49-F238E27FC236}">
                    <a16:creationId xmlns:a16="http://schemas.microsoft.com/office/drawing/2014/main" id="{05D88698-D76C-4535-ABDD-A67DB7DD3CA3}"/>
                  </a:ext>
                </a:extLst>
              </p:cNvPr>
              <p:cNvSpPr/>
              <p:nvPr/>
            </p:nvSpPr>
            <p:spPr>
              <a:xfrm>
                <a:off x="9866725" y="4764322"/>
                <a:ext cx="217200" cy="217200"/>
              </a:xfrm>
              <a:prstGeom prst="ellipse">
                <a:avLst/>
              </a:prstGeom>
              <a:solidFill>
                <a:srgbClr val="000000"/>
              </a:solidFill>
              <a:ln w="19050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500;p32">
                <a:extLst>
                  <a:ext uri="{FF2B5EF4-FFF2-40B4-BE49-F238E27FC236}">
                    <a16:creationId xmlns:a16="http://schemas.microsoft.com/office/drawing/2014/main" id="{792618CD-D47F-4CEF-91DF-1BB60157B9DB}"/>
                  </a:ext>
                </a:extLst>
              </p:cNvPr>
              <p:cNvSpPr/>
              <p:nvPr/>
            </p:nvSpPr>
            <p:spPr>
              <a:xfrm>
                <a:off x="9938809" y="4804971"/>
                <a:ext cx="67800" cy="135900"/>
              </a:xfrm>
              <a:prstGeom prst="rect">
                <a:avLst/>
              </a:prstGeom>
              <a:solidFill>
                <a:srgbClr val="FFFFFF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" name="Google Shape;501;p32">
              <a:extLst>
                <a:ext uri="{FF2B5EF4-FFF2-40B4-BE49-F238E27FC236}">
                  <a16:creationId xmlns:a16="http://schemas.microsoft.com/office/drawing/2014/main" id="{013780E0-DB14-4E5C-84C5-6C9093838B62}"/>
                </a:ext>
              </a:extLst>
            </p:cNvPr>
            <p:cNvSpPr/>
            <p:nvPr/>
          </p:nvSpPr>
          <p:spPr>
            <a:xfrm>
              <a:off x="1507786" y="1712635"/>
              <a:ext cx="217200" cy="217200"/>
            </a:xfrm>
            <a:prstGeom prst="ellipse">
              <a:avLst/>
            </a:prstGeom>
            <a:solidFill>
              <a:srgbClr val="FFFFFF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" name="Google Shape;502;p32">
              <a:extLst>
                <a:ext uri="{FF2B5EF4-FFF2-40B4-BE49-F238E27FC236}">
                  <a16:creationId xmlns:a16="http://schemas.microsoft.com/office/drawing/2014/main" id="{49E929F1-7D1A-49B0-AFB7-4BD672F3AE74}"/>
                </a:ext>
              </a:extLst>
            </p:cNvPr>
            <p:cNvGrpSpPr/>
            <p:nvPr/>
          </p:nvGrpSpPr>
          <p:grpSpPr>
            <a:xfrm>
              <a:off x="1507773" y="2082828"/>
              <a:ext cx="217200" cy="217200"/>
              <a:chOff x="10090075" y="2169050"/>
              <a:chExt cx="217200" cy="217200"/>
            </a:xfrm>
          </p:grpSpPr>
          <p:sp>
            <p:nvSpPr>
              <p:cNvPr id="18" name="Google Shape;503;p32">
                <a:extLst>
                  <a:ext uri="{FF2B5EF4-FFF2-40B4-BE49-F238E27FC236}">
                    <a16:creationId xmlns:a16="http://schemas.microsoft.com/office/drawing/2014/main" id="{016244F4-CDAB-4051-8E3F-411C64736C9B}"/>
                  </a:ext>
                </a:extLst>
              </p:cNvPr>
              <p:cNvSpPr/>
              <p:nvPr/>
            </p:nvSpPr>
            <p:spPr>
              <a:xfrm>
                <a:off x="10090075" y="2169050"/>
                <a:ext cx="217200" cy="217200"/>
              </a:xfrm>
              <a:prstGeom prst="ellipse">
                <a:avLst/>
              </a:prstGeom>
              <a:solidFill>
                <a:srgbClr val="FFFFFF"/>
              </a:solidFill>
              <a:ln w="19050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19" name="Google Shape;504;p32">
                <a:extLst>
                  <a:ext uri="{FF2B5EF4-FFF2-40B4-BE49-F238E27FC236}">
                    <a16:creationId xmlns:a16="http://schemas.microsoft.com/office/drawing/2014/main" id="{CDBECFBC-B490-4744-84B6-CF2EF0E8537E}"/>
                  </a:ext>
                </a:extLst>
              </p:cNvPr>
              <p:cNvCxnSpPr>
                <a:stCxn id="18" idx="0"/>
                <a:endCxn id="18" idx="4"/>
              </p:cNvCxnSpPr>
              <p:nvPr/>
            </p:nvCxnSpPr>
            <p:spPr>
              <a:xfrm>
                <a:off x="10198675" y="2169050"/>
                <a:ext cx="0" cy="2172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5" name="Google Shape;505;p32">
              <a:extLst>
                <a:ext uri="{FF2B5EF4-FFF2-40B4-BE49-F238E27FC236}">
                  <a16:creationId xmlns:a16="http://schemas.microsoft.com/office/drawing/2014/main" id="{ACA788E5-D545-44A9-88FD-A1172461AB32}"/>
                </a:ext>
              </a:extLst>
            </p:cNvPr>
            <p:cNvGrpSpPr/>
            <p:nvPr/>
          </p:nvGrpSpPr>
          <p:grpSpPr>
            <a:xfrm>
              <a:off x="1507773" y="2447754"/>
              <a:ext cx="217200" cy="217260"/>
              <a:chOff x="10130825" y="2919750"/>
              <a:chExt cx="217200" cy="217260"/>
            </a:xfrm>
          </p:grpSpPr>
          <p:sp>
            <p:nvSpPr>
              <p:cNvPr id="16" name="Google Shape;506;p32">
                <a:extLst>
                  <a:ext uri="{FF2B5EF4-FFF2-40B4-BE49-F238E27FC236}">
                    <a16:creationId xmlns:a16="http://schemas.microsoft.com/office/drawing/2014/main" id="{68950FF8-EC70-4E39-82EA-DAA4A8462FB1}"/>
                  </a:ext>
                </a:extLst>
              </p:cNvPr>
              <p:cNvSpPr/>
              <p:nvPr/>
            </p:nvSpPr>
            <p:spPr>
              <a:xfrm>
                <a:off x="10130825" y="2919810"/>
                <a:ext cx="217200" cy="217200"/>
              </a:xfrm>
              <a:prstGeom prst="ellipse">
                <a:avLst/>
              </a:prstGeom>
              <a:solidFill>
                <a:srgbClr val="000000"/>
              </a:solidFill>
              <a:ln w="19050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507;p32">
                <a:extLst>
                  <a:ext uri="{FF2B5EF4-FFF2-40B4-BE49-F238E27FC236}">
                    <a16:creationId xmlns:a16="http://schemas.microsoft.com/office/drawing/2014/main" id="{314FAB81-7982-4298-8519-BAA9527C309B}"/>
                  </a:ext>
                </a:extLst>
              </p:cNvPr>
              <p:cNvSpPr/>
              <p:nvPr/>
            </p:nvSpPr>
            <p:spPr>
              <a:xfrm>
                <a:off x="10130825" y="2919750"/>
                <a:ext cx="217200" cy="217200"/>
              </a:xfrm>
              <a:prstGeom prst="pie">
                <a:avLst>
                  <a:gd name="adj1" fmla="val 0"/>
                  <a:gd name="adj2" fmla="val 16200000"/>
                </a:avLst>
              </a:prstGeom>
              <a:solidFill>
                <a:srgbClr val="FFFFFF"/>
              </a:solidFill>
              <a:ln w="19050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0" name="Google Shape;509;p32">
            <a:extLst>
              <a:ext uri="{FF2B5EF4-FFF2-40B4-BE49-F238E27FC236}">
                <a16:creationId xmlns:a16="http://schemas.microsoft.com/office/drawing/2014/main" id="{55743EB3-73C2-4D7C-8679-93BD7B16A9C1}"/>
              </a:ext>
            </a:extLst>
          </p:cNvPr>
          <p:cNvGrpSpPr/>
          <p:nvPr/>
        </p:nvGrpSpPr>
        <p:grpSpPr>
          <a:xfrm>
            <a:off x="3675652" y="2157388"/>
            <a:ext cx="2251939" cy="2251726"/>
            <a:chOff x="3827651" y="2117955"/>
            <a:chExt cx="2083200" cy="2083003"/>
          </a:xfrm>
        </p:grpSpPr>
        <p:grpSp>
          <p:nvGrpSpPr>
            <p:cNvPr id="51" name="Google Shape;510;p32">
              <a:extLst>
                <a:ext uri="{FF2B5EF4-FFF2-40B4-BE49-F238E27FC236}">
                  <a16:creationId xmlns:a16="http://schemas.microsoft.com/office/drawing/2014/main" id="{06019D6D-9106-44F6-BDEB-5CFAFC098081}"/>
                </a:ext>
              </a:extLst>
            </p:cNvPr>
            <p:cNvGrpSpPr/>
            <p:nvPr/>
          </p:nvGrpSpPr>
          <p:grpSpPr>
            <a:xfrm>
              <a:off x="3827651" y="2117955"/>
              <a:ext cx="2083003" cy="2083003"/>
              <a:chOff x="7004025" y="2045647"/>
              <a:chExt cx="1979100" cy="1979100"/>
            </a:xfrm>
          </p:grpSpPr>
          <p:sp>
            <p:nvSpPr>
              <p:cNvPr id="53" name="Google Shape;511;p32">
                <a:extLst>
                  <a:ext uri="{FF2B5EF4-FFF2-40B4-BE49-F238E27FC236}">
                    <a16:creationId xmlns:a16="http://schemas.microsoft.com/office/drawing/2014/main" id="{8C971B65-9A9B-4F80-A19B-8B53802362B9}"/>
                  </a:ext>
                </a:extLst>
              </p:cNvPr>
              <p:cNvSpPr/>
              <p:nvPr/>
            </p:nvSpPr>
            <p:spPr>
              <a:xfrm>
                <a:off x="7004025" y="2045647"/>
                <a:ext cx="1979100" cy="1979100"/>
              </a:xfrm>
              <a:prstGeom prst="ellipse">
                <a:avLst/>
              </a:prstGeom>
              <a:solidFill>
                <a:srgbClr val="BDCEFF">
                  <a:alpha val="45100"/>
                </a:srgbClr>
              </a:solidFill>
              <a:ln w="2857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12;p32">
                <a:extLst>
                  <a:ext uri="{FF2B5EF4-FFF2-40B4-BE49-F238E27FC236}">
                    <a16:creationId xmlns:a16="http://schemas.microsoft.com/office/drawing/2014/main" id="{073064D3-5DDA-4A37-ADD4-78444CFFF08D}"/>
                  </a:ext>
                </a:extLst>
              </p:cNvPr>
              <p:cNvSpPr/>
              <p:nvPr/>
            </p:nvSpPr>
            <p:spPr>
              <a:xfrm>
                <a:off x="7460745" y="2864517"/>
                <a:ext cx="1034100" cy="1037988"/>
              </a:xfrm>
              <a:prstGeom prst="cloud">
                <a:avLst/>
              </a:prstGeom>
              <a:solidFill>
                <a:srgbClr val="F3F3F3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13;p32">
                <a:extLst>
                  <a:ext uri="{FF2B5EF4-FFF2-40B4-BE49-F238E27FC236}">
                    <a16:creationId xmlns:a16="http://schemas.microsoft.com/office/drawing/2014/main" id="{3F5762DD-92A4-4B78-B3B5-24E73752568E}"/>
                  </a:ext>
                </a:extLst>
              </p:cNvPr>
              <p:cNvSpPr/>
              <p:nvPr/>
            </p:nvSpPr>
            <p:spPr>
              <a:xfrm>
                <a:off x="7138180" y="2908036"/>
                <a:ext cx="364392" cy="365796"/>
              </a:xfrm>
              <a:prstGeom prst="cloud">
                <a:avLst/>
              </a:prstGeom>
              <a:solidFill>
                <a:srgbClr val="F3F3F3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6" name="Google Shape;514;p32">
                <a:extLst>
                  <a:ext uri="{FF2B5EF4-FFF2-40B4-BE49-F238E27FC236}">
                    <a16:creationId xmlns:a16="http://schemas.microsoft.com/office/drawing/2014/main" id="{E8E418F0-42D4-4AF5-9743-4F6845CEC44C}"/>
                  </a:ext>
                </a:extLst>
              </p:cNvPr>
              <p:cNvGrpSpPr/>
              <p:nvPr/>
            </p:nvGrpSpPr>
            <p:grpSpPr>
              <a:xfrm>
                <a:off x="7293857" y="2045647"/>
                <a:ext cx="1399200" cy="1979100"/>
                <a:chOff x="7293857" y="2045647"/>
                <a:chExt cx="1399200" cy="1979100"/>
              </a:xfrm>
            </p:grpSpPr>
            <p:cxnSp>
              <p:nvCxnSpPr>
                <p:cNvPr id="57" name="Google Shape;515;p32">
                  <a:extLst>
                    <a:ext uri="{FF2B5EF4-FFF2-40B4-BE49-F238E27FC236}">
                      <a16:creationId xmlns:a16="http://schemas.microsoft.com/office/drawing/2014/main" id="{BAB29230-5C0D-473A-A70D-0A965D989AC6}"/>
                    </a:ext>
                  </a:extLst>
                </p:cNvPr>
                <p:cNvCxnSpPr>
                  <a:stCxn id="53" idx="0"/>
                  <a:endCxn id="53" idx="4"/>
                </p:cNvCxnSpPr>
                <p:nvPr/>
              </p:nvCxnSpPr>
              <p:spPr>
                <a:xfrm>
                  <a:off x="7993575" y="2045647"/>
                  <a:ext cx="0" cy="1979100"/>
                </a:xfrm>
                <a:prstGeom prst="straightConnector1">
                  <a:avLst/>
                </a:prstGeom>
                <a:noFill/>
                <a:ln w="28575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8" name="Google Shape;516;p32">
                  <a:extLst>
                    <a:ext uri="{FF2B5EF4-FFF2-40B4-BE49-F238E27FC236}">
                      <a16:creationId xmlns:a16="http://schemas.microsoft.com/office/drawing/2014/main" id="{B84CB21E-33FC-459A-A5D8-4B679EE6F649}"/>
                    </a:ext>
                  </a:extLst>
                </p:cNvPr>
                <p:cNvCxnSpPr>
                  <a:stCxn id="53" idx="3"/>
                  <a:endCxn id="53" idx="7"/>
                </p:cNvCxnSpPr>
                <p:nvPr/>
              </p:nvCxnSpPr>
              <p:spPr>
                <a:xfrm rot="10800000" flipH="1">
                  <a:off x="7293857" y="2335714"/>
                  <a:ext cx="1399200" cy="1399200"/>
                </a:xfrm>
                <a:prstGeom prst="straightConnector1">
                  <a:avLst/>
                </a:prstGeom>
                <a:noFill/>
                <a:ln w="28575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9" name="Google Shape;517;p32">
                  <a:extLst>
                    <a:ext uri="{FF2B5EF4-FFF2-40B4-BE49-F238E27FC236}">
                      <a16:creationId xmlns:a16="http://schemas.microsoft.com/office/drawing/2014/main" id="{027EA710-1337-4123-8F48-22CEDFFEF1D8}"/>
                    </a:ext>
                  </a:extLst>
                </p:cNvPr>
                <p:cNvCxnSpPr>
                  <a:stCxn id="53" idx="1"/>
                  <a:endCxn id="53" idx="5"/>
                </p:cNvCxnSpPr>
                <p:nvPr/>
              </p:nvCxnSpPr>
              <p:spPr>
                <a:xfrm>
                  <a:off x="7293857" y="2335479"/>
                  <a:ext cx="1399200" cy="1399200"/>
                </a:xfrm>
                <a:prstGeom prst="straightConnector1">
                  <a:avLst/>
                </a:prstGeom>
                <a:noFill/>
                <a:ln w="28575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52" name="Google Shape;518;p32">
              <a:extLst>
                <a:ext uri="{FF2B5EF4-FFF2-40B4-BE49-F238E27FC236}">
                  <a16:creationId xmlns:a16="http://schemas.microsoft.com/office/drawing/2014/main" id="{BA8EA2F6-661B-4590-875E-0B3A494A3A93}"/>
                </a:ext>
              </a:extLst>
            </p:cNvPr>
            <p:cNvCxnSpPr>
              <a:stCxn id="53" idx="2"/>
              <a:endCxn id="53" idx="6"/>
            </p:cNvCxnSpPr>
            <p:nvPr/>
          </p:nvCxnSpPr>
          <p:spPr>
            <a:xfrm>
              <a:off x="3827651" y="3159456"/>
              <a:ext cx="2083200" cy="0"/>
            </a:xfrm>
            <a:prstGeom prst="straightConnector1">
              <a:avLst/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60" name="goes">
            <a:hlinkClick r:id="" action="ppaction://media"/>
            <a:extLst>
              <a:ext uri="{FF2B5EF4-FFF2-40B4-BE49-F238E27FC236}">
                <a16:creationId xmlns:a16="http://schemas.microsoft.com/office/drawing/2014/main" id="{DC28DE35-37C1-47B4-ADC8-88DCBD01945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33607" y="1766973"/>
            <a:ext cx="4876800" cy="2743200"/>
          </a:xfrm>
          <a:prstGeom prst="rect">
            <a:avLst/>
          </a:prstGeom>
        </p:spPr>
      </p:pic>
      <p:sp>
        <p:nvSpPr>
          <p:cNvPr id="61" name="Marcador de contenido 2">
            <a:extLst>
              <a:ext uri="{FF2B5EF4-FFF2-40B4-BE49-F238E27FC236}">
                <a16:creationId xmlns:a16="http://schemas.microsoft.com/office/drawing/2014/main" id="{F35B953E-E500-428A-8148-7BDB0D077290}"/>
              </a:ext>
            </a:extLst>
          </p:cNvPr>
          <p:cNvSpPr txBox="1">
            <a:spLocks/>
          </p:cNvSpPr>
          <p:nvPr/>
        </p:nvSpPr>
        <p:spPr>
          <a:xfrm>
            <a:off x="7045402" y="4775209"/>
            <a:ext cx="3853210" cy="14219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0" indent="0">
              <a:spcBef>
                <a:spcPts val="0"/>
              </a:spcBef>
              <a:buNone/>
            </a:pPr>
            <a:r>
              <a:rPr lang="es-ES" sz="2000" dirty="0">
                <a:solidFill>
                  <a:srgbClr val="7D7D7D"/>
                </a:solidFill>
                <a:latin typeface="+mj-lt"/>
              </a:rPr>
              <a:t>Observaciones Satelitales:</a:t>
            </a:r>
          </a:p>
          <a:p>
            <a:pPr marL="800100" lvl="0" indent="-342900">
              <a:spcBef>
                <a:spcPts val="0"/>
              </a:spcBef>
              <a:buFontTx/>
              <a:buChar char="-"/>
            </a:pPr>
            <a:r>
              <a:rPr lang="es-ES" sz="2000" dirty="0">
                <a:solidFill>
                  <a:srgbClr val="7D7D7D"/>
                </a:solidFill>
                <a:latin typeface="+mj-lt"/>
              </a:rPr>
              <a:t>Alto costo</a:t>
            </a:r>
          </a:p>
          <a:p>
            <a:pPr marL="800100" lvl="0" indent="-342900">
              <a:spcBef>
                <a:spcPts val="0"/>
              </a:spcBef>
              <a:buFontTx/>
              <a:buChar char="-"/>
            </a:pPr>
            <a:r>
              <a:rPr lang="es-ES" sz="2000" dirty="0">
                <a:solidFill>
                  <a:srgbClr val="7D7D7D"/>
                </a:solidFill>
                <a:latin typeface="+mj-lt"/>
              </a:rPr>
              <a:t>Baja resolución temporal</a:t>
            </a:r>
          </a:p>
          <a:p>
            <a:pPr marL="800100" lvl="0" indent="-342900">
              <a:spcBef>
                <a:spcPts val="0"/>
              </a:spcBef>
              <a:buFontTx/>
              <a:buChar char="-"/>
            </a:pPr>
            <a:r>
              <a:rPr lang="es-ES" sz="2000" dirty="0">
                <a:solidFill>
                  <a:srgbClr val="7D7D7D"/>
                </a:solidFill>
                <a:latin typeface="+mj-lt"/>
              </a:rPr>
              <a:t>Realizadas desde el espacio</a:t>
            </a:r>
          </a:p>
          <a:p>
            <a:pPr marL="45720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s-ES" sz="2000" dirty="0">
              <a:solidFill>
                <a:srgbClr val="7D7D7D"/>
              </a:solidFill>
              <a:latin typeface="+mj-lt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es-ES" sz="2000" dirty="0">
              <a:solidFill>
                <a:srgbClr val="7D7D7D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53231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23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video>
              <p:cMediaNode vol="80000">
                <p:cTn id="12" repeatCount="indefinite" fill="remove" display="0">
                  <p:stCondLst>
                    <p:cond delay="indefinite"/>
                  </p:stCondLst>
                </p:cTn>
                <p:tgtEl>
                  <p:spTgt spid="60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94869D4-D19F-E94B-AC6F-749A3EC33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3773" y="365125"/>
            <a:ext cx="7028726" cy="1031189"/>
          </a:xfrm>
        </p:spPr>
        <p:txBody>
          <a:bodyPr/>
          <a:lstStyle/>
          <a:p>
            <a:pPr algn="ctr"/>
            <a:r>
              <a:rPr lang="es-CO" b="1" dirty="0">
                <a:solidFill>
                  <a:srgbClr val="001A2A"/>
                </a:solidFill>
              </a:rPr>
              <a:t>Visión por computador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EA47553-CA84-9443-937D-98FDC7BDC4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2640" y="1218149"/>
            <a:ext cx="8966719" cy="1494486"/>
          </a:xfrm>
        </p:spPr>
        <p:txBody>
          <a:bodyPr/>
          <a:lstStyle/>
          <a:p>
            <a:pPr marL="0" indent="0" algn="ctr">
              <a:buNone/>
            </a:pPr>
            <a:r>
              <a:rPr lang="es-CO" sz="2300" dirty="0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Es una rama de la IA que busca obtener información de imágenes de forma automática, tal como entender el entorno y el contexto donde está ocurriendo algo con un objeto y tratar de predecir o sacar conclusiones de el ambiente en que se desenvuelve el mismo</a:t>
            </a:r>
          </a:p>
          <a:p>
            <a:pPr algn="just"/>
            <a:endParaRPr lang="es-CO" dirty="0">
              <a:solidFill>
                <a:schemeClr val="bg2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  <a:p>
            <a:pPr algn="just"/>
            <a:endParaRPr lang="es-CO" dirty="0">
              <a:solidFill>
                <a:schemeClr val="bg2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134B40F-EA47-47D0-81C2-7ADBD27FA2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43" y="5092462"/>
            <a:ext cx="2739674" cy="162469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31B0557-86A3-43B7-81F6-7B39F85985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4317" y="5309622"/>
            <a:ext cx="1897228" cy="1341554"/>
          </a:xfrm>
          <a:prstGeom prst="rect">
            <a:avLst/>
          </a:prstGeom>
        </p:spPr>
      </p:pic>
      <p:sp>
        <p:nvSpPr>
          <p:cNvPr id="18" name="Speech Bubble: Oval 17">
            <a:extLst>
              <a:ext uri="{FF2B5EF4-FFF2-40B4-BE49-F238E27FC236}">
                <a16:creationId xmlns:a16="http://schemas.microsoft.com/office/drawing/2014/main" id="{4F7C85E3-FD4B-4E0A-AB26-9D175CDFE52C}"/>
              </a:ext>
            </a:extLst>
          </p:cNvPr>
          <p:cNvSpPr/>
          <p:nvPr/>
        </p:nvSpPr>
        <p:spPr>
          <a:xfrm>
            <a:off x="805957" y="4180115"/>
            <a:ext cx="1517364" cy="1129507"/>
          </a:xfrm>
          <a:prstGeom prst="wedgeEllipseCallout">
            <a:avLst>
              <a:gd name="adj1" fmla="val -50647"/>
              <a:gd name="adj2" fmla="val 8034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200" dirty="0">
                <a:solidFill>
                  <a:srgbClr val="2E777F"/>
                </a:solidFill>
                <a:latin typeface="+mj-lt"/>
              </a:rPr>
              <a:t>¿Existe alguna forma de automatizar este proceso?</a:t>
            </a:r>
            <a:endParaRPr lang="en-US" sz="1200" dirty="0">
              <a:solidFill>
                <a:srgbClr val="2E777F"/>
              </a:solidFill>
              <a:latin typeface="+mj-lt"/>
            </a:endParaRPr>
          </a:p>
        </p:txBody>
      </p:sp>
      <p:sp>
        <p:nvSpPr>
          <p:cNvPr id="19" name="Thought Bubble: Cloud 18">
            <a:extLst>
              <a:ext uri="{FF2B5EF4-FFF2-40B4-BE49-F238E27FC236}">
                <a16:creationId xmlns:a16="http://schemas.microsoft.com/office/drawing/2014/main" id="{1D644050-F3B6-41A1-BDE7-C2D11BBEC8BD}"/>
              </a:ext>
            </a:extLst>
          </p:cNvPr>
          <p:cNvSpPr/>
          <p:nvPr/>
        </p:nvSpPr>
        <p:spPr>
          <a:xfrm>
            <a:off x="4124135" y="4206210"/>
            <a:ext cx="2400575" cy="1407531"/>
          </a:xfrm>
          <a:prstGeom prst="cloudCallout">
            <a:avLst>
              <a:gd name="adj1" fmla="val -48750"/>
              <a:gd name="adj2" fmla="val 67803"/>
            </a:avLst>
          </a:prstGeom>
          <a:solidFill>
            <a:schemeClr val="bg1"/>
          </a:solidFill>
          <a:ln>
            <a:solidFill>
              <a:srgbClr val="001A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200" dirty="0">
                <a:solidFill>
                  <a:srgbClr val="2E777F"/>
                </a:solidFill>
                <a:latin typeface="+mj-lt"/>
              </a:rPr>
              <a:t>La visión por computador es la manera en que las maquinas interpretan su entorno</a:t>
            </a:r>
            <a:endParaRPr lang="en-US" sz="1200" dirty="0">
              <a:solidFill>
                <a:srgbClr val="2E777F"/>
              </a:solidFill>
              <a:latin typeface="+mj-lt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5DCC07A0-AF1D-4D64-99F3-56D0518CC1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7466" y="2711713"/>
            <a:ext cx="4682593" cy="1409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ow to Generate Structured Data Automatically Using Computer Vision">
            <a:extLst>
              <a:ext uri="{FF2B5EF4-FFF2-40B4-BE49-F238E27FC236}">
                <a16:creationId xmlns:a16="http://schemas.microsoft.com/office/drawing/2014/main" id="{582BD5CE-95DA-4696-8DE0-A65C060FE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2184" y="3152314"/>
            <a:ext cx="5023382" cy="2637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97579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Google Shape;561;p36">
            <a:extLst>
              <a:ext uri="{FF2B5EF4-FFF2-40B4-BE49-F238E27FC236}">
                <a16:creationId xmlns:a16="http://schemas.microsoft.com/office/drawing/2014/main" id="{F77BBDB5-CB23-465C-ADB8-75BD7E4EA6D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78148234"/>
              </p:ext>
            </p:extLst>
          </p:nvPr>
        </p:nvGraphicFramePr>
        <p:xfrm>
          <a:off x="432074" y="1212980"/>
          <a:ext cx="11156544" cy="4054434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789136">
                  <a:extLst>
                    <a:ext uri="{9D8B030D-6E8A-4147-A177-3AD203B41FA5}">
                      <a16:colId xmlns:a16="http://schemas.microsoft.com/office/drawing/2014/main" val="1202774864"/>
                    </a:ext>
                  </a:extLst>
                </a:gridCol>
                <a:gridCol w="2789136">
                  <a:extLst>
                    <a:ext uri="{9D8B030D-6E8A-4147-A177-3AD203B41FA5}">
                      <a16:colId xmlns:a16="http://schemas.microsoft.com/office/drawing/2014/main" val="2375219647"/>
                    </a:ext>
                  </a:extLst>
                </a:gridCol>
                <a:gridCol w="2789136">
                  <a:extLst>
                    <a:ext uri="{9D8B030D-6E8A-4147-A177-3AD203B41FA5}">
                      <a16:colId xmlns:a16="http://schemas.microsoft.com/office/drawing/2014/main" val="1296001561"/>
                    </a:ext>
                  </a:extLst>
                </a:gridCol>
                <a:gridCol w="27891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352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dirty="0">
                          <a:solidFill>
                            <a:schemeClr val="lt1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Fisheye </a:t>
                      </a:r>
                      <a:r>
                        <a:rPr lang="en-US" sz="1500" b="1" dirty="0" err="1">
                          <a:solidFill>
                            <a:schemeClr val="lt1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Geovision</a:t>
                      </a:r>
                      <a:r>
                        <a:rPr lang="en-US" sz="1500" b="1" dirty="0">
                          <a:solidFill>
                            <a:schemeClr val="lt1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 FER12203</a:t>
                      </a:r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1A2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dirty="0" err="1">
                          <a:solidFill>
                            <a:schemeClr val="lt1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Piranometro</a:t>
                      </a:r>
                      <a:r>
                        <a:rPr lang="en-US" sz="1500" b="1" dirty="0">
                          <a:solidFill>
                            <a:schemeClr val="lt1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500" b="1" dirty="0" err="1">
                          <a:solidFill>
                            <a:schemeClr val="lt1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Kipp</a:t>
                      </a:r>
                      <a:r>
                        <a:rPr lang="en-US" sz="1500" b="1" dirty="0">
                          <a:solidFill>
                            <a:schemeClr val="lt1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 And </a:t>
                      </a:r>
                      <a:r>
                        <a:rPr lang="en-US" sz="1500" b="1" dirty="0" err="1">
                          <a:solidFill>
                            <a:schemeClr val="lt1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Zonen</a:t>
                      </a:r>
                      <a:r>
                        <a:rPr lang="en-US" sz="1500" b="1" dirty="0">
                          <a:solidFill>
                            <a:schemeClr val="lt1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 SMP11</a:t>
                      </a:r>
                    </a:p>
                  </a:txBody>
                  <a:tcPr marL="91425" marR="91425" marT="91425" marB="91425" anchor="ctr">
                    <a:lnL w="19050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1A2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dirty="0" err="1">
                          <a:solidFill>
                            <a:schemeClr val="lt1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Ceilómetro</a:t>
                      </a:r>
                      <a:r>
                        <a:rPr lang="en-US" sz="1500" b="1" dirty="0">
                          <a:solidFill>
                            <a:schemeClr val="lt1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 Vaisala CL51</a:t>
                      </a:r>
                    </a:p>
                  </a:txBody>
                  <a:tcPr marL="91425" marR="91425" marT="91425" marB="91425" anchor="ctr">
                    <a:lnL w="19050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1A2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dirty="0" err="1">
                          <a:solidFill>
                            <a:schemeClr val="lt1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Fotómetro</a:t>
                      </a:r>
                      <a:r>
                        <a:rPr lang="en-US" sz="1500" b="1" dirty="0">
                          <a:solidFill>
                            <a:schemeClr val="lt1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 solar (AERONET)</a:t>
                      </a:r>
                    </a:p>
                  </a:txBody>
                  <a:tcPr marL="91425" marR="91425" marT="91425" marB="91425" anchor="ctr">
                    <a:lnL w="19050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1A2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43109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 b="1" dirty="0">
                        <a:solidFill>
                          <a:srgbClr val="595959"/>
                        </a:solidFill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 b="1" dirty="0">
                        <a:solidFill>
                          <a:srgbClr val="595959"/>
                        </a:solidFill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L="91425" marR="91425" marT="91425" marB="91425">
                    <a:lnL w="19050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 b="1" dirty="0">
                        <a:solidFill>
                          <a:srgbClr val="595959"/>
                        </a:solidFill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L="91425" marR="91425" marT="91425" marB="91425">
                    <a:lnL w="19050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 b="1" dirty="0">
                        <a:solidFill>
                          <a:srgbClr val="595959"/>
                        </a:solidFill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L="91425" marR="91425" marT="91425" marB="91425">
                    <a:lnL w="19050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799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500" b="0" dirty="0">
                          <a:solidFill>
                            <a:srgbClr val="595959"/>
                          </a:solidFill>
                          <a:latin typeface="+mj-lt"/>
                          <a:ea typeface="Avenir"/>
                          <a:cs typeface="Avenir"/>
                          <a:sym typeface="Avenir"/>
                        </a:rPr>
                        <a:t>1 imagen por minuto</a:t>
                      </a:r>
                      <a:endParaRPr sz="1500" b="0" dirty="0">
                        <a:solidFill>
                          <a:srgbClr val="595959"/>
                        </a:solidFill>
                        <a:latin typeface="+mj-lt"/>
                        <a:ea typeface="Avenir"/>
                        <a:cs typeface="Avenir"/>
                        <a:sym typeface="Avenir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500" b="0" dirty="0">
                          <a:solidFill>
                            <a:srgbClr val="595959"/>
                          </a:solidFill>
                          <a:latin typeface="+mj-lt"/>
                          <a:ea typeface="Avenir"/>
                          <a:cs typeface="Avenir"/>
                          <a:sym typeface="Avenir"/>
                        </a:rPr>
                        <a:t>1 dato por minuto</a:t>
                      </a:r>
                      <a:endParaRPr sz="1500" b="0" dirty="0">
                        <a:solidFill>
                          <a:srgbClr val="595959"/>
                        </a:solidFill>
                        <a:latin typeface="+mj-lt"/>
                        <a:ea typeface="Avenir"/>
                        <a:cs typeface="Avenir"/>
                        <a:sym typeface="Avenir"/>
                      </a:endParaRPr>
                    </a:p>
                  </a:txBody>
                  <a:tcPr marL="91425" marR="91425" marT="91425" marB="91425">
                    <a:lnL w="19050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500" b="0" dirty="0">
                          <a:solidFill>
                            <a:srgbClr val="595959"/>
                          </a:solidFill>
                          <a:latin typeface="+mj-lt"/>
                          <a:ea typeface="Avenir"/>
                          <a:cs typeface="Avenir"/>
                          <a:sym typeface="Avenir"/>
                        </a:rPr>
                        <a:t>4 datos por minuto</a:t>
                      </a:r>
                      <a:endParaRPr sz="1500" b="0" dirty="0">
                        <a:solidFill>
                          <a:srgbClr val="595959"/>
                        </a:solidFill>
                        <a:latin typeface="+mj-lt"/>
                        <a:ea typeface="Avenir"/>
                        <a:cs typeface="Avenir"/>
                        <a:sym typeface="Avenir"/>
                      </a:endParaRPr>
                    </a:p>
                  </a:txBody>
                  <a:tcPr marL="91425" marR="91425" marT="91425" marB="91425">
                    <a:lnL w="19050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500" b="0" dirty="0">
                          <a:solidFill>
                            <a:srgbClr val="595959"/>
                          </a:solidFill>
                          <a:latin typeface="+mj-lt"/>
                          <a:ea typeface="Avenir"/>
                          <a:cs typeface="Avenir"/>
                          <a:sym typeface="Avenir"/>
                        </a:rPr>
                        <a:t>P</a:t>
                      </a:r>
                      <a:r>
                        <a:rPr lang="en-US" sz="1500" b="0" dirty="0">
                          <a:solidFill>
                            <a:srgbClr val="595959"/>
                          </a:solidFill>
                          <a:latin typeface="+mj-lt"/>
                          <a:ea typeface="Avenir"/>
                          <a:cs typeface="Avenir"/>
                          <a:sym typeface="Avenir"/>
                        </a:rPr>
                        <a:t>or </a:t>
                      </a:r>
                      <a:r>
                        <a:rPr lang="en-US" sz="1500" b="0" dirty="0" err="1">
                          <a:solidFill>
                            <a:srgbClr val="595959"/>
                          </a:solidFill>
                          <a:latin typeface="+mj-lt"/>
                          <a:ea typeface="Avenir"/>
                          <a:cs typeface="Avenir"/>
                          <a:sym typeface="Avenir"/>
                        </a:rPr>
                        <a:t>detección</a:t>
                      </a:r>
                      <a:r>
                        <a:rPr lang="en-US" sz="1500" b="0" dirty="0">
                          <a:solidFill>
                            <a:srgbClr val="595959"/>
                          </a:solidFill>
                          <a:latin typeface="+mj-lt"/>
                          <a:ea typeface="Avenir"/>
                          <a:cs typeface="Avenir"/>
                          <a:sym typeface="Avenir"/>
                        </a:rPr>
                        <a:t> (multiples longitudes de </a:t>
                      </a:r>
                      <a:r>
                        <a:rPr lang="en-US" sz="1500" b="0" dirty="0" err="1">
                          <a:solidFill>
                            <a:srgbClr val="595959"/>
                          </a:solidFill>
                          <a:latin typeface="+mj-lt"/>
                          <a:ea typeface="Avenir"/>
                          <a:cs typeface="Avenir"/>
                          <a:sym typeface="Avenir"/>
                        </a:rPr>
                        <a:t>onda</a:t>
                      </a:r>
                      <a:r>
                        <a:rPr lang="en-US" sz="1500" b="0" dirty="0">
                          <a:solidFill>
                            <a:srgbClr val="595959"/>
                          </a:solidFill>
                          <a:latin typeface="+mj-lt"/>
                          <a:ea typeface="Avenir"/>
                          <a:cs typeface="Avenir"/>
                          <a:sym typeface="Avenir"/>
                        </a:rPr>
                        <a:t>)</a:t>
                      </a:r>
                      <a:endParaRPr sz="1500" b="0" dirty="0">
                        <a:solidFill>
                          <a:srgbClr val="595959"/>
                        </a:solidFill>
                        <a:latin typeface="+mj-lt"/>
                        <a:ea typeface="Avenir"/>
                        <a:cs typeface="Avenir"/>
                        <a:sym typeface="Avenir"/>
                      </a:endParaRPr>
                    </a:p>
                  </a:txBody>
                  <a:tcPr marL="91425" marR="91425" marT="91425" marB="91425">
                    <a:lnL w="19050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12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500" b="0" dirty="0">
                          <a:solidFill>
                            <a:srgbClr val="595959"/>
                          </a:solidFill>
                          <a:latin typeface="+mj-lt"/>
                          <a:ea typeface="Avenir"/>
                          <a:cs typeface="Avenir"/>
                          <a:sym typeface="Avenir"/>
                        </a:rPr>
                        <a:t>13 instaladas</a:t>
                      </a:r>
                      <a:endParaRPr sz="1500" b="0" dirty="0">
                        <a:solidFill>
                          <a:srgbClr val="595959"/>
                        </a:solidFill>
                        <a:latin typeface="+mj-lt"/>
                        <a:ea typeface="Avenir"/>
                        <a:cs typeface="Avenir"/>
                        <a:sym typeface="Avenir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500" b="0" dirty="0">
                          <a:solidFill>
                            <a:srgbClr val="595959"/>
                          </a:solidFill>
                          <a:latin typeface="+mj-lt"/>
                          <a:ea typeface="Avenir"/>
                          <a:cs typeface="Avenir"/>
                          <a:sym typeface="Avenir"/>
                        </a:rPr>
                        <a:t>5 instalados</a:t>
                      </a:r>
                      <a:endParaRPr sz="1500" b="0" dirty="0">
                        <a:solidFill>
                          <a:srgbClr val="595959"/>
                        </a:solidFill>
                        <a:latin typeface="+mj-lt"/>
                        <a:ea typeface="Avenir"/>
                        <a:cs typeface="Avenir"/>
                        <a:sym typeface="Avenir"/>
                      </a:endParaRPr>
                    </a:p>
                  </a:txBody>
                  <a:tcPr marL="91425" marR="91425" marT="91425" marB="91425">
                    <a:lnL w="19050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500" b="0" dirty="0">
                          <a:solidFill>
                            <a:srgbClr val="595959"/>
                          </a:solidFill>
                          <a:latin typeface="+mj-lt"/>
                          <a:ea typeface="Avenir"/>
                          <a:cs typeface="Avenir"/>
                          <a:sym typeface="Avenir"/>
                        </a:rPr>
                        <a:t>3 instalados</a:t>
                      </a:r>
                      <a:endParaRPr sz="1500" b="0" dirty="0">
                        <a:solidFill>
                          <a:srgbClr val="595959"/>
                        </a:solidFill>
                        <a:latin typeface="+mj-lt"/>
                        <a:ea typeface="Avenir"/>
                        <a:cs typeface="Avenir"/>
                        <a:sym typeface="Avenir"/>
                      </a:endParaRPr>
                    </a:p>
                  </a:txBody>
                  <a:tcPr marL="91425" marR="91425" marT="91425" marB="91425">
                    <a:lnL w="19050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0" dirty="0">
                          <a:solidFill>
                            <a:srgbClr val="595959"/>
                          </a:solidFill>
                          <a:latin typeface="+mj-lt"/>
                          <a:ea typeface="Avenir"/>
                          <a:cs typeface="Avenir"/>
                          <a:sym typeface="Avenir"/>
                        </a:rPr>
                        <a:t>1 </a:t>
                      </a:r>
                      <a:r>
                        <a:rPr lang="en-US" sz="1500" b="0" dirty="0" err="1">
                          <a:solidFill>
                            <a:srgbClr val="595959"/>
                          </a:solidFill>
                          <a:latin typeface="+mj-lt"/>
                          <a:ea typeface="Avenir"/>
                          <a:cs typeface="Avenir"/>
                          <a:sym typeface="Avenir"/>
                        </a:rPr>
                        <a:t>instalado</a:t>
                      </a:r>
                      <a:endParaRPr sz="1500" b="0" dirty="0">
                        <a:solidFill>
                          <a:srgbClr val="595959"/>
                        </a:solidFill>
                        <a:latin typeface="+mj-lt"/>
                        <a:ea typeface="Avenir"/>
                        <a:cs typeface="Avenir"/>
                        <a:sym typeface="Avenir"/>
                      </a:endParaRPr>
                    </a:p>
                  </a:txBody>
                  <a:tcPr marL="91425" marR="91425" marT="91425" marB="91425">
                    <a:lnL w="19050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" name="Título 1">
            <a:extLst>
              <a:ext uri="{FF2B5EF4-FFF2-40B4-BE49-F238E27FC236}">
                <a16:creationId xmlns:a16="http://schemas.microsoft.com/office/drawing/2014/main" id="{D94869D4-D19F-E94B-AC6F-749A3EC33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3772" y="365125"/>
            <a:ext cx="7775175" cy="735887"/>
          </a:xfrm>
        </p:spPr>
        <p:txBody>
          <a:bodyPr/>
          <a:lstStyle/>
          <a:p>
            <a:pPr algn="ctr"/>
            <a:r>
              <a:rPr lang="es-CO" b="1" dirty="0"/>
              <a:t>Sensores utilizados</a:t>
            </a:r>
          </a:p>
        </p:txBody>
      </p:sp>
      <p:pic>
        <p:nvPicPr>
          <p:cNvPr id="4" name="Google Shape;528;p33">
            <a:extLst>
              <a:ext uri="{FF2B5EF4-FFF2-40B4-BE49-F238E27FC236}">
                <a16:creationId xmlns:a16="http://schemas.microsoft.com/office/drawing/2014/main" id="{8BF8D0EF-5F4B-4619-9801-D8F2ECC470C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32046" t="17493" r="27284" b="11016"/>
          <a:stretch/>
        </p:blipFill>
        <p:spPr>
          <a:xfrm>
            <a:off x="815855" y="1965586"/>
            <a:ext cx="1984729" cy="1962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536;p34">
            <a:extLst>
              <a:ext uri="{FF2B5EF4-FFF2-40B4-BE49-F238E27FC236}">
                <a16:creationId xmlns:a16="http://schemas.microsoft.com/office/drawing/2014/main" id="{9AEB547B-7809-434D-BC57-9372142732E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1293" t="29578" r="62359" b="24103"/>
          <a:stretch/>
        </p:blipFill>
        <p:spPr>
          <a:xfrm>
            <a:off x="3644944" y="1965589"/>
            <a:ext cx="1984730" cy="1962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562;p36">
            <a:extLst>
              <a:ext uri="{FF2B5EF4-FFF2-40B4-BE49-F238E27FC236}">
                <a16:creationId xmlns:a16="http://schemas.microsoft.com/office/drawing/2014/main" id="{F50C2A12-675C-4D69-8586-8564A104619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23670" r="13328"/>
          <a:stretch/>
        </p:blipFill>
        <p:spPr>
          <a:xfrm>
            <a:off x="6396871" y="1958014"/>
            <a:ext cx="1984729" cy="1962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585;p38">
            <a:extLst>
              <a:ext uri="{FF2B5EF4-FFF2-40B4-BE49-F238E27FC236}">
                <a16:creationId xmlns:a16="http://schemas.microsoft.com/office/drawing/2014/main" id="{C5E5BB93-0085-4F74-92EE-3CAB6221D30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5001" r="6000"/>
          <a:stretch/>
        </p:blipFill>
        <p:spPr>
          <a:xfrm>
            <a:off x="9225961" y="1967349"/>
            <a:ext cx="1984730" cy="19626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772185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Google Shape;561;p36">
            <a:extLst>
              <a:ext uri="{FF2B5EF4-FFF2-40B4-BE49-F238E27FC236}">
                <a16:creationId xmlns:a16="http://schemas.microsoft.com/office/drawing/2014/main" id="{F77BBDB5-CB23-465C-ADB8-75BD7E4EA6D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10036144"/>
              </p:ext>
            </p:extLst>
          </p:nvPr>
        </p:nvGraphicFramePr>
        <p:xfrm>
          <a:off x="432074" y="1212979"/>
          <a:ext cx="11156544" cy="4250115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789136">
                  <a:extLst>
                    <a:ext uri="{9D8B030D-6E8A-4147-A177-3AD203B41FA5}">
                      <a16:colId xmlns:a16="http://schemas.microsoft.com/office/drawing/2014/main" val="1202774864"/>
                    </a:ext>
                  </a:extLst>
                </a:gridCol>
                <a:gridCol w="2789136">
                  <a:extLst>
                    <a:ext uri="{9D8B030D-6E8A-4147-A177-3AD203B41FA5}">
                      <a16:colId xmlns:a16="http://schemas.microsoft.com/office/drawing/2014/main" val="2375219647"/>
                    </a:ext>
                  </a:extLst>
                </a:gridCol>
                <a:gridCol w="2789136">
                  <a:extLst>
                    <a:ext uri="{9D8B030D-6E8A-4147-A177-3AD203B41FA5}">
                      <a16:colId xmlns:a16="http://schemas.microsoft.com/office/drawing/2014/main" val="1296001561"/>
                    </a:ext>
                  </a:extLst>
                </a:gridCol>
                <a:gridCol w="27891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5050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dirty="0">
                          <a:solidFill>
                            <a:schemeClr val="lt1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Fisheye </a:t>
                      </a:r>
                      <a:r>
                        <a:rPr lang="en-US" sz="1500" b="1" dirty="0" err="1">
                          <a:solidFill>
                            <a:schemeClr val="lt1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Geovision</a:t>
                      </a:r>
                      <a:r>
                        <a:rPr lang="en-US" sz="1500" b="1" dirty="0">
                          <a:solidFill>
                            <a:schemeClr val="lt1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 FER12203</a:t>
                      </a:r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1A2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dirty="0" err="1">
                          <a:solidFill>
                            <a:schemeClr val="lt1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Piranometro</a:t>
                      </a:r>
                      <a:r>
                        <a:rPr lang="en-US" sz="1500" b="1" dirty="0">
                          <a:solidFill>
                            <a:schemeClr val="lt1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500" b="1" dirty="0" err="1">
                          <a:solidFill>
                            <a:schemeClr val="lt1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Kipp</a:t>
                      </a:r>
                      <a:r>
                        <a:rPr lang="en-US" sz="1500" b="1" dirty="0">
                          <a:solidFill>
                            <a:schemeClr val="lt1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 And </a:t>
                      </a:r>
                      <a:r>
                        <a:rPr lang="en-US" sz="1500" b="1" dirty="0" err="1">
                          <a:solidFill>
                            <a:schemeClr val="lt1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Zonen</a:t>
                      </a:r>
                      <a:r>
                        <a:rPr lang="en-US" sz="1500" b="1" dirty="0">
                          <a:solidFill>
                            <a:schemeClr val="lt1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 SMP11</a:t>
                      </a:r>
                    </a:p>
                  </a:txBody>
                  <a:tcPr marL="91425" marR="91425" marT="91425" marB="91425" anchor="ctr">
                    <a:lnL w="19050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1A2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dirty="0" err="1">
                          <a:solidFill>
                            <a:schemeClr val="lt1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Ceilómetro</a:t>
                      </a:r>
                      <a:r>
                        <a:rPr lang="en-US" sz="1500" b="1" dirty="0">
                          <a:solidFill>
                            <a:schemeClr val="lt1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 Vaisala CL51</a:t>
                      </a:r>
                    </a:p>
                  </a:txBody>
                  <a:tcPr marL="91425" marR="91425" marT="91425" marB="91425" anchor="ctr">
                    <a:lnL w="19050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1A2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dirty="0" err="1">
                          <a:solidFill>
                            <a:schemeClr val="lt1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Fotómetro</a:t>
                      </a:r>
                      <a:r>
                        <a:rPr lang="en-US" sz="1500" b="1" dirty="0">
                          <a:solidFill>
                            <a:schemeClr val="lt1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 solar (AERONET)</a:t>
                      </a:r>
                    </a:p>
                  </a:txBody>
                  <a:tcPr marL="91425" marR="91425" marT="91425" marB="91425" anchor="ctr">
                    <a:lnL w="19050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1A2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33779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 b="1" dirty="0">
                        <a:solidFill>
                          <a:srgbClr val="595959"/>
                        </a:solidFill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 b="1" dirty="0">
                        <a:solidFill>
                          <a:srgbClr val="595959"/>
                        </a:solidFill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L="91425" marR="91425" marT="91425" marB="91425">
                    <a:lnL w="19050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 b="1" dirty="0">
                        <a:solidFill>
                          <a:srgbClr val="595959"/>
                        </a:solidFill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L="91425" marR="91425" marT="91425" marB="91425">
                    <a:lnL w="19050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 b="1" dirty="0">
                        <a:solidFill>
                          <a:srgbClr val="595959"/>
                        </a:solidFill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L="91425" marR="91425" marT="91425" marB="91425">
                    <a:lnL w="19050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76286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b="0" dirty="0">
                        <a:solidFill>
                          <a:srgbClr val="595959"/>
                        </a:solidFill>
                        <a:latin typeface="+mj-lt"/>
                        <a:ea typeface="Avenir"/>
                        <a:cs typeface="Avenir"/>
                        <a:sym typeface="Avenir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b="0" dirty="0">
                        <a:solidFill>
                          <a:srgbClr val="595959"/>
                        </a:solidFill>
                        <a:latin typeface="+mj-lt"/>
                        <a:ea typeface="Avenir"/>
                        <a:cs typeface="Avenir"/>
                        <a:sym typeface="Avenir"/>
                      </a:endParaRPr>
                    </a:p>
                  </a:txBody>
                  <a:tcPr marL="91425" marR="91425" marT="91425" marB="91425">
                    <a:lnL w="19050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b="0" dirty="0">
                        <a:solidFill>
                          <a:srgbClr val="595959"/>
                        </a:solidFill>
                        <a:latin typeface="+mj-lt"/>
                        <a:ea typeface="Avenir"/>
                        <a:cs typeface="Avenir"/>
                        <a:sym typeface="Avenir"/>
                      </a:endParaRPr>
                    </a:p>
                  </a:txBody>
                  <a:tcPr marL="91425" marR="91425" marT="91425" marB="91425">
                    <a:lnL w="19050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b="0" dirty="0">
                        <a:solidFill>
                          <a:srgbClr val="595959"/>
                        </a:solidFill>
                        <a:latin typeface="+mj-lt"/>
                        <a:ea typeface="Avenir"/>
                        <a:cs typeface="Avenir"/>
                        <a:sym typeface="Avenir"/>
                      </a:endParaRPr>
                    </a:p>
                  </a:txBody>
                  <a:tcPr marL="91425" marR="91425" marT="91425" marB="91425">
                    <a:lnL w="19050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Título 1">
            <a:extLst>
              <a:ext uri="{FF2B5EF4-FFF2-40B4-BE49-F238E27FC236}">
                <a16:creationId xmlns:a16="http://schemas.microsoft.com/office/drawing/2014/main" id="{D94869D4-D19F-E94B-AC6F-749A3EC33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3772" y="365125"/>
            <a:ext cx="7775175" cy="735887"/>
          </a:xfrm>
        </p:spPr>
        <p:txBody>
          <a:bodyPr/>
          <a:lstStyle/>
          <a:p>
            <a:pPr algn="ctr"/>
            <a:r>
              <a:rPr lang="es-CO" b="1" dirty="0"/>
              <a:t>Sensores utilizados</a:t>
            </a:r>
          </a:p>
        </p:txBody>
      </p:sp>
      <p:pic>
        <p:nvPicPr>
          <p:cNvPr id="4" name="Google Shape;528;p33">
            <a:extLst>
              <a:ext uri="{FF2B5EF4-FFF2-40B4-BE49-F238E27FC236}">
                <a16:creationId xmlns:a16="http://schemas.microsoft.com/office/drawing/2014/main" id="{8BF8D0EF-5F4B-4619-9801-D8F2ECC470C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32046" t="17493" r="27284" b="11016"/>
          <a:stretch/>
        </p:blipFill>
        <p:spPr>
          <a:xfrm>
            <a:off x="815855" y="1965586"/>
            <a:ext cx="1984729" cy="1962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536;p34">
            <a:extLst>
              <a:ext uri="{FF2B5EF4-FFF2-40B4-BE49-F238E27FC236}">
                <a16:creationId xmlns:a16="http://schemas.microsoft.com/office/drawing/2014/main" id="{9AEB547B-7809-434D-BC57-9372142732E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1293" t="29578" r="62359" b="24103"/>
          <a:stretch/>
        </p:blipFill>
        <p:spPr>
          <a:xfrm>
            <a:off x="3644944" y="1965589"/>
            <a:ext cx="1984730" cy="1962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562;p36">
            <a:extLst>
              <a:ext uri="{FF2B5EF4-FFF2-40B4-BE49-F238E27FC236}">
                <a16:creationId xmlns:a16="http://schemas.microsoft.com/office/drawing/2014/main" id="{F50C2A12-675C-4D69-8586-8564A104619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23670" r="13328"/>
          <a:stretch/>
        </p:blipFill>
        <p:spPr>
          <a:xfrm>
            <a:off x="6396871" y="1958014"/>
            <a:ext cx="1984729" cy="1962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585;p38">
            <a:extLst>
              <a:ext uri="{FF2B5EF4-FFF2-40B4-BE49-F238E27FC236}">
                <a16:creationId xmlns:a16="http://schemas.microsoft.com/office/drawing/2014/main" id="{C5E5BB93-0085-4F74-92EE-3CAB6221D30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5001" r="6000"/>
          <a:stretch/>
        </p:blipFill>
        <p:spPr>
          <a:xfrm>
            <a:off x="9225961" y="1967349"/>
            <a:ext cx="1984730" cy="1962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586;p38">
            <a:extLst>
              <a:ext uri="{FF2B5EF4-FFF2-40B4-BE49-F238E27FC236}">
                <a16:creationId xmlns:a16="http://schemas.microsoft.com/office/drawing/2014/main" id="{D9FA687C-9CA4-47F9-A643-F34335594C67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336199" y="4108354"/>
            <a:ext cx="1757345" cy="1318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563;p36">
            <a:extLst>
              <a:ext uri="{FF2B5EF4-FFF2-40B4-BE49-F238E27FC236}">
                <a16:creationId xmlns:a16="http://schemas.microsoft.com/office/drawing/2014/main" id="{A000BE24-7041-4E50-9E23-078287BF2A2D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396871" y="4141181"/>
            <a:ext cx="2083289" cy="12523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537;p34">
            <a:extLst>
              <a:ext uri="{FF2B5EF4-FFF2-40B4-BE49-F238E27FC236}">
                <a16:creationId xmlns:a16="http://schemas.microsoft.com/office/drawing/2014/main" id="{B6200220-6A8C-405B-9690-15EB6A22948F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644944" y="4194335"/>
            <a:ext cx="1984730" cy="1146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550;p35">
            <a:extLst>
              <a:ext uri="{FF2B5EF4-FFF2-40B4-BE49-F238E27FC236}">
                <a16:creationId xmlns:a16="http://schemas.microsoft.com/office/drawing/2014/main" id="{EFCE3536-0F9C-4FBF-B1C2-FAB2F8CB0563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flipH="1">
            <a:off x="1208694" y="4194335"/>
            <a:ext cx="1199050" cy="11460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291005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94869D4-D19F-E94B-AC6F-749A3EC33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3772" y="365125"/>
            <a:ext cx="7467289" cy="1031189"/>
          </a:xfrm>
        </p:spPr>
        <p:txBody>
          <a:bodyPr/>
          <a:lstStyle/>
          <a:p>
            <a:pPr algn="ctr"/>
            <a:r>
              <a:rPr lang="es-CO" b="1" dirty="0">
                <a:solidFill>
                  <a:srgbClr val="001A2A"/>
                </a:solidFill>
              </a:rPr>
              <a:t>Distorsión del lente de la cámara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CC63E22-410F-45EC-82A4-F0C03869EC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2355" y="4168729"/>
            <a:ext cx="7467290" cy="1560267"/>
          </a:xfrm>
        </p:spPr>
        <p:txBody>
          <a:bodyPr/>
          <a:lstStyle/>
          <a:p>
            <a:pPr marL="0" indent="0" algn="ctr">
              <a:buNone/>
            </a:pPr>
            <a:r>
              <a:rPr lang="es-CO" sz="2300" dirty="0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Las lentes de las cámaras tienen una distorsión asociada a la forma en que son diseñados, la cual ocasiona que la imagen se vea distorsionada y no represente completamente la realidad.</a:t>
            </a:r>
            <a:endParaRPr lang="en-US" sz="2300" dirty="0">
              <a:solidFill>
                <a:schemeClr val="bg2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2" name="Google Shape;601;p40">
            <a:extLst>
              <a:ext uri="{FF2B5EF4-FFF2-40B4-BE49-F238E27FC236}">
                <a16:creationId xmlns:a16="http://schemas.microsoft.com/office/drawing/2014/main" id="{E4AE4FAF-297D-4FD5-B1AB-11CE59CE8D96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877250" y="1478688"/>
            <a:ext cx="6437500" cy="24677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369133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9775747-398C-BA41-B77F-85ABA82D1D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499004" y="1823936"/>
            <a:ext cx="5157787" cy="1936301"/>
          </a:xfrm>
        </p:spPr>
        <p:txBody>
          <a:bodyPr/>
          <a:lstStyle/>
          <a:p>
            <a:pPr marL="0" indent="0" algn="ctr">
              <a:buNone/>
            </a:pPr>
            <a:r>
              <a:rPr lang="es-ES" sz="2500" dirty="0">
                <a:solidFill>
                  <a:srgbClr val="7D7D7D"/>
                </a:solidFill>
                <a:latin typeface="+mj-lt"/>
              </a:rPr>
              <a:t>La variabilidad de fenómenos hidrometeorológica en una región es determinante para el desarrollo económico y cultural de la misma</a:t>
            </a:r>
            <a:r>
              <a:rPr lang="es-ES" sz="2500" dirty="0">
                <a:solidFill>
                  <a:srgbClr val="7D7D7D"/>
                </a:solidFill>
              </a:rPr>
              <a:t>.</a:t>
            </a:r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B84E870B-FE96-524A-9C81-2BC06614A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5959" y="1055588"/>
            <a:ext cx="7073856" cy="1031189"/>
          </a:xfrm>
        </p:spPr>
        <p:txBody>
          <a:bodyPr/>
          <a:lstStyle/>
          <a:p>
            <a:pPr algn="ctr"/>
            <a:r>
              <a:rPr lang="es-CO" b="1" dirty="0">
                <a:solidFill>
                  <a:srgbClr val="001A2A"/>
                </a:solidFill>
              </a:rPr>
              <a:t>Contexto General</a:t>
            </a:r>
          </a:p>
        </p:txBody>
      </p:sp>
      <p:pic>
        <p:nvPicPr>
          <p:cNvPr id="7" name="Google Shape;153;p15">
            <a:extLst>
              <a:ext uri="{FF2B5EF4-FFF2-40B4-BE49-F238E27FC236}">
                <a16:creationId xmlns:a16="http://schemas.microsoft.com/office/drawing/2014/main" id="{2DF637F6-F3D7-4161-9212-C29361267030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18305" y="519270"/>
            <a:ext cx="2954051" cy="221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55;p15">
            <a:extLst>
              <a:ext uri="{FF2B5EF4-FFF2-40B4-BE49-F238E27FC236}">
                <a16:creationId xmlns:a16="http://schemas.microsoft.com/office/drawing/2014/main" id="{61A6E8DF-BA8A-41A2-B8BF-11658F285F70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4870" y="2800017"/>
            <a:ext cx="2954049" cy="1816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56;p15">
            <a:extLst>
              <a:ext uri="{FF2B5EF4-FFF2-40B4-BE49-F238E27FC236}">
                <a16:creationId xmlns:a16="http://schemas.microsoft.com/office/drawing/2014/main" id="{2A8D05BD-3C4D-4489-81CB-2D597CF485E4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89190" y="4536756"/>
            <a:ext cx="2954050" cy="2213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57;p15">
            <a:extLst>
              <a:ext uri="{FF2B5EF4-FFF2-40B4-BE49-F238E27FC236}">
                <a16:creationId xmlns:a16="http://schemas.microsoft.com/office/drawing/2014/main" id="{1F43F6EE-2E5A-4B9D-B424-EF284298DFDD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920671" y="3241763"/>
            <a:ext cx="2862355" cy="1602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58;p15">
            <a:extLst>
              <a:ext uri="{FF2B5EF4-FFF2-40B4-BE49-F238E27FC236}">
                <a16:creationId xmlns:a16="http://schemas.microsoft.com/office/drawing/2014/main" id="{048EF99A-7363-4927-89AA-E2DCFD338DFB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960991" y="1316699"/>
            <a:ext cx="2835345" cy="1602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59;p15">
            <a:extLst>
              <a:ext uri="{FF2B5EF4-FFF2-40B4-BE49-F238E27FC236}">
                <a16:creationId xmlns:a16="http://schemas.microsoft.com/office/drawing/2014/main" id="{52867962-C9D1-4375-8180-9808F98BCAFA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521462" y="4536756"/>
            <a:ext cx="2434474" cy="224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60;p15">
            <a:extLst>
              <a:ext uri="{FF2B5EF4-FFF2-40B4-BE49-F238E27FC236}">
                <a16:creationId xmlns:a16="http://schemas.microsoft.com/office/drawing/2014/main" id="{193A84CA-0099-4EBE-A1B9-28FDAD865BBE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31883" y="4682255"/>
            <a:ext cx="2940016" cy="16564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02810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94869D4-D19F-E94B-AC6F-749A3EC33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3772" y="365125"/>
            <a:ext cx="7467289" cy="1031189"/>
          </a:xfrm>
        </p:spPr>
        <p:txBody>
          <a:bodyPr/>
          <a:lstStyle/>
          <a:p>
            <a:pPr algn="ctr"/>
            <a:r>
              <a:rPr lang="es-CO" b="1" dirty="0">
                <a:solidFill>
                  <a:srgbClr val="001A2A"/>
                </a:solidFill>
              </a:rPr>
              <a:t>Calibración de la cámara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CC63E22-410F-45EC-82A4-F0C03869EC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7159" y="1192264"/>
            <a:ext cx="11159412" cy="1560267"/>
          </a:xfrm>
        </p:spPr>
        <p:txBody>
          <a:bodyPr/>
          <a:lstStyle/>
          <a:p>
            <a:pPr marL="0" indent="0" algn="ctr">
              <a:buNone/>
            </a:pPr>
            <a:r>
              <a:rPr lang="es-ES" sz="2400" dirty="0">
                <a:solidFill>
                  <a:srgbClr val="7D7D7D"/>
                </a:solidFill>
                <a:latin typeface="+mj-lt"/>
              </a:rPr>
              <a:t>Se calculan curvas de calibración haciendo uso de imágenes con patrones definidos, se obtienen los parámetros de calibración de la cámara y se hace un ajuste de estas curvas para proyectar la imagen en coordenadas cartesianas 2D.</a:t>
            </a:r>
            <a:endParaRPr lang="en-US" sz="2300" dirty="0">
              <a:solidFill>
                <a:schemeClr val="bg2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Google Shape;630;p42">
            <a:extLst>
              <a:ext uri="{FF2B5EF4-FFF2-40B4-BE49-F238E27FC236}">
                <a16:creationId xmlns:a16="http://schemas.microsoft.com/office/drawing/2014/main" id="{D2E3EE37-B719-43CE-9CA6-7CD9046C6F3F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574527" y="2839743"/>
            <a:ext cx="2299034" cy="2197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619;p41">
            <a:extLst>
              <a:ext uri="{FF2B5EF4-FFF2-40B4-BE49-F238E27FC236}">
                <a16:creationId xmlns:a16="http://schemas.microsoft.com/office/drawing/2014/main" id="{F3B5DD8E-415F-4351-8AEB-980886B67768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71883" y="3106076"/>
            <a:ext cx="1387119" cy="190868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620;p41">
            <a:extLst>
              <a:ext uri="{FF2B5EF4-FFF2-40B4-BE49-F238E27FC236}">
                <a16:creationId xmlns:a16="http://schemas.microsoft.com/office/drawing/2014/main" id="{4BE0ED7E-5ED7-4565-BE12-3211EE141999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20276" y="3106075"/>
            <a:ext cx="1387120" cy="190867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" name="Google Shape;632;p42">
            <a:extLst>
              <a:ext uri="{FF2B5EF4-FFF2-40B4-BE49-F238E27FC236}">
                <a16:creationId xmlns:a16="http://schemas.microsoft.com/office/drawing/2014/main" id="{A4BEAE7F-1E35-4639-B206-7B68582E03F8}"/>
              </a:ext>
            </a:extLst>
          </p:cNvPr>
          <p:cNvGrpSpPr/>
          <p:nvPr/>
        </p:nvGrpSpPr>
        <p:grpSpPr>
          <a:xfrm rot="16200000" flipH="1">
            <a:off x="7683778" y="2365978"/>
            <a:ext cx="3580443" cy="3580841"/>
            <a:chOff x="545275" y="377200"/>
            <a:chExt cx="5916751" cy="5951200"/>
          </a:xfrm>
        </p:grpSpPr>
        <p:pic>
          <p:nvPicPr>
            <p:cNvPr id="10" name="Google Shape;633;p42">
              <a:extLst>
                <a:ext uri="{FF2B5EF4-FFF2-40B4-BE49-F238E27FC236}">
                  <a16:creationId xmlns:a16="http://schemas.microsoft.com/office/drawing/2014/main" id="{93F7C47B-340D-4702-96A4-C17A9D2B5999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545275" y="377200"/>
              <a:ext cx="5916751" cy="29909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Google Shape;634;p42">
              <a:extLst>
                <a:ext uri="{FF2B5EF4-FFF2-40B4-BE49-F238E27FC236}">
                  <a16:creationId xmlns:a16="http://schemas.microsoft.com/office/drawing/2014/main" id="{86559518-914F-44A7-962C-302C9126815F}"/>
                </a:ext>
              </a:extLst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566013" y="3520575"/>
              <a:ext cx="5875274" cy="28078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" name="Google Shape;635;p42">
              <a:extLst>
                <a:ext uri="{FF2B5EF4-FFF2-40B4-BE49-F238E27FC236}">
                  <a16:creationId xmlns:a16="http://schemas.microsoft.com/office/drawing/2014/main" id="{A1208B14-C921-4FB3-9342-801F5BBD21EC}"/>
                </a:ext>
              </a:extLst>
            </p:cNvPr>
            <p:cNvSpPr/>
            <p:nvPr/>
          </p:nvSpPr>
          <p:spPr>
            <a:xfrm rot="5400000">
              <a:off x="2972350" y="3068950"/>
              <a:ext cx="1062600" cy="7203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0426101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632;p42">
            <a:extLst>
              <a:ext uri="{FF2B5EF4-FFF2-40B4-BE49-F238E27FC236}">
                <a16:creationId xmlns:a16="http://schemas.microsoft.com/office/drawing/2014/main" id="{A4BEAE7F-1E35-4639-B206-7B68582E03F8}"/>
              </a:ext>
            </a:extLst>
          </p:cNvPr>
          <p:cNvGrpSpPr/>
          <p:nvPr/>
        </p:nvGrpSpPr>
        <p:grpSpPr>
          <a:xfrm rot="16200000" flipH="1">
            <a:off x="1540971" y="1880587"/>
            <a:ext cx="3096482" cy="3096826"/>
            <a:chOff x="545275" y="377200"/>
            <a:chExt cx="5916751" cy="5951200"/>
          </a:xfrm>
        </p:grpSpPr>
        <p:pic>
          <p:nvPicPr>
            <p:cNvPr id="10" name="Google Shape;633;p42">
              <a:extLst>
                <a:ext uri="{FF2B5EF4-FFF2-40B4-BE49-F238E27FC236}">
                  <a16:creationId xmlns:a16="http://schemas.microsoft.com/office/drawing/2014/main" id="{93F7C47B-340D-4702-96A4-C17A9D2B5999}"/>
                </a:ext>
              </a:extLst>
            </p:cNvPr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545275" y="377200"/>
              <a:ext cx="5916751" cy="29909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Google Shape;634;p42">
              <a:extLst>
                <a:ext uri="{FF2B5EF4-FFF2-40B4-BE49-F238E27FC236}">
                  <a16:creationId xmlns:a16="http://schemas.microsoft.com/office/drawing/2014/main" id="{86559518-914F-44A7-962C-302C9126815F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66013" y="3520575"/>
              <a:ext cx="5875274" cy="28078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" name="Google Shape;635;p42">
              <a:extLst>
                <a:ext uri="{FF2B5EF4-FFF2-40B4-BE49-F238E27FC236}">
                  <a16:creationId xmlns:a16="http://schemas.microsoft.com/office/drawing/2014/main" id="{A1208B14-C921-4FB3-9342-801F5BBD21EC}"/>
                </a:ext>
              </a:extLst>
            </p:cNvPr>
            <p:cNvSpPr/>
            <p:nvPr/>
          </p:nvSpPr>
          <p:spPr>
            <a:xfrm rot="5400000">
              <a:off x="2972350" y="3068950"/>
              <a:ext cx="1062600" cy="7203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2" name="Google Shape;611;p41">
            <a:extLst>
              <a:ext uri="{FF2B5EF4-FFF2-40B4-BE49-F238E27FC236}">
                <a16:creationId xmlns:a16="http://schemas.microsoft.com/office/drawing/2014/main" id="{DB1151E1-3C7D-4BD4-A436-C97B9BB73DA6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92119" y="1005778"/>
            <a:ext cx="4572375" cy="46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612;p41">
            <a:extLst>
              <a:ext uri="{FF2B5EF4-FFF2-40B4-BE49-F238E27FC236}">
                <a16:creationId xmlns:a16="http://schemas.microsoft.com/office/drawing/2014/main" id="{812A0F72-924A-467E-B6CE-187F8676EE74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64844" y="1392277"/>
            <a:ext cx="3426925" cy="102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613;p41">
            <a:extLst>
              <a:ext uri="{FF2B5EF4-FFF2-40B4-BE49-F238E27FC236}">
                <a16:creationId xmlns:a16="http://schemas.microsoft.com/office/drawing/2014/main" id="{493C2B83-C488-489A-A043-EC01FDA2BF93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74905" y="3062679"/>
            <a:ext cx="4206840" cy="52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614;p41">
            <a:extLst>
              <a:ext uri="{FF2B5EF4-FFF2-40B4-BE49-F238E27FC236}">
                <a16:creationId xmlns:a16="http://schemas.microsoft.com/office/drawing/2014/main" id="{932C8295-DA12-451A-AF3A-BAD5615104DB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663682" y="4215292"/>
            <a:ext cx="5577728" cy="557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615;p41">
            <a:extLst>
              <a:ext uri="{FF2B5EF4-FFF2-40B4-BE49-F238E27FC236}">
                <a16:creationId xmlns:a16="http://schemas.microsoft.com/office/drawing/2014/main" id="{6BDE5441-9C91-44F5-A53F-9E878184E984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199387" y="5055280"/>
            <a:ext cx="2357794" cy="36930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616;p41">
            <a:extLst>
              <a:ext uri="{FF2B5EF4-FFF2-40B4-BE49-F238E27FC236}">
                <a16:creationId xmlns:a16="http://schemas.microsoft.com/office/drawing/2014/main" id="{DC3854C7-E714-402E-A250-61553FE5F3DC}"/>
              </a:ext>
            </a:extLst>
          </p:cNvPr>
          <p:cNvSpPr txBox="1">
            <a:spLocks/>
          </p:cNvSpPr>
          <p:nvPr/>
        </p:nvSpPr>
        <p:spPr>
          <a:xfrm>
            <a:off x="5707232" y="2368127"/>
            <a:ext cx="5342100" cy="6010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Clr>
                <a:schemeClr val="dk1"/>
              </a:buClr>
              <a:buSzPts val="2800"/>
              <a:buFont typeface="Arial"/>
              <a:buNone/>
            </a:pPr>
            <a:r>
              <a:rPr lang="es-ES" sz="1500" dirty="0" err="1">
                <a:solidFill>
                  <a:srgbClr val="7D7D7D"/>
                </a:solidFill>
                <a:latin typeface="+mj-lt"/>
              </a:rPr>
              <a:t>c</a:t>
            </a:r>
            <a:r>
              <a:rPr lang="es-ES" sz="1500" baseline="-25000" dirty="0" err="1">
                <a:solidFill>
                  <a:srgbClr val="7D7D7D"/>
                </a:solidFill>
                <a:latin typeface="+mj-lt"/>
              </a:rPr>
              <a:t>x</a:t>
            </a:r>
            <a:r>
              <a:rPr lang="es-ES" sz="1500" dirty="0">
                <a:solidFill>
                  <a:srgbClr val="7D7D7D"/>
                </a:solidFill>
                <a:latin typeface="+mj-lt"/>
              </a:rPr>
              <a:t>, </a:t>
            </a:r>
            <a:r>
              <a:rPr lang="es-ES" sz="1500" dirty="0" err="1">
                <a:solidFill>
                  <a:srgbClr val="7D7D7D"/>
                </a:solidFill>
                <a:latin typeface="+mj-lt"/>
              </a:rPr>
              <a:t>c</a:t>
            </a:r>
            <a:r>
              <a:rPr lang="es-ES" sz="1500" baseline="-25000" dirty="0" err="1">
                <a:solidFill>
                  <a:srgbClr val="7D7D7D"/>
                </a:solidFill>
                <a:latin typeface="+mj-lt"/>
              </a:rPr>
              <a:t>y</a:t>
            </a:r>
            <a:r>
              <a:rPr lang="es-ES" sz="1500" dirty="0">
                <a:solidFill>
                  <a:srgbClr val="7D7D7D"/>
                </a:solidFill>
                <a:latin typeface="+mj-lt"/>
              </a:rPr>
              <a:t> Corresponden a la posición central de la imagen</a:t>
            </a:r>
          </a:p>
          <a:p>
            <a:pPr marL="0" indent="0" algn="ctr">
              <a:spcBef>
                <a:spcPts val="0"/>
              </a:spcBef>
              <a:buClr>
                <a:schemeClr val="dk1"/>
              </a:buClr>
              <a:buSzPts val="2800"/>
              <a:buFont typeface="Arial"/>
              <a:buNone/>
            </a:pPr>
            <a:r>
              <a:rPr lang="es-ES" sz="1500" dirty="0" err="1">
                <a:solidFill>
                  <a:srgbClr val="7D7D7D"/>
                </a:solidFill>
                <a:latin typeface="+mj-lt"/>
              </a:rPr>
              <a:t>f</a:t>
            </a:r>
            <a:r>
              <a:rPr lang="es-ES" sz="1500" baseline="-25000" dirty="0" err="1">
                <a:solidFill>
                  <a:srgbClr val="7D7D7D"/>
                </a:solidFill>
                <a:latin typeface="+mj-lt"/>
              </a:rPr>
              <a:t>x</a:t>
            </a:r>
            <a:r>
              <a:rPr lang="es-ES" sz="1500" dirty="0">
                <a:solidFill>
                  <a:srgbClr val="7D7D7D"/>
                </a:solidFill>
                <a:latin typeface="+mj-lt"/>
              </a:rPr>
              <a:t>, </a:t>
            </a:r>
            <a:r>
              <a:rPr lang="es-ES" sz="1500" dirty="0" err="1">
                <a:solidFill>
                  <a:srgbClr val="7D7D7D"/>
                </a:solidFill>
                <a:latin typeface="+mj-lt"/>
              </a:rPr>
              <a:t>f</a:t>
            </a:r>
            <a:r>
              <a:rPr lang="es-ES" sz="1500" baseline="-25000" dirty="0" err="1">
                <a:solidFill>
                  <a:srgbClr val="7D7D7D"/>
                </a:solidFill>
                <a:latin typeface="+mj-lt"/>
              </a:rPr>
              <a:t>y</a:t>
            </a:r>
            <a:r>
              <a:rPr lang="es-ES" sz="1500" dirty="0">
                <a:solidFill>
                  <a:srgbClr val="7D7D7D"/>
                </a:solidFill>
                <a:latin typeface="+mj-lt"/>
              </a:rPr>
              <a:t> Corresponden a la distancia focal de la imagen</a:t>
            </a:r>
          </a:p>
        </p:txBody>
      </p:sp>
      <p:sp>
        <p:nvSpPr>
          <p:cNvPr id="19" name="Google Shape;617;p41">
            <a:extLst>
              <a:ext uri="{FF2B5EF4-FFF2-40B4-BE49-F238E27FC236}">
                <a16:creationId xmlns:a16="http://schemas.microsoft.com/office/drawing/2014/main" id="{C3A159EA-F171-44DB-A38A-222C697D5A60}"/>
              </a:ext>
            </a:extLst>
          </p:cNvPr>
          <p:cNvSpPr txBox="1">
            <a:spLocks/>
          </p:cNvSpPr>
          <p:nvPr/>
        </p:nvSpPr>
        <p:spPr>
          <a:xfrm>
            <a:off x="5707244" y="3696030"/>
            <a:ext cx="5342100" cy="321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Clr>
                <a:schemeClr val="dk1"/>
              </a:buClr>
              <a:buSzPts val="2800"/>
              <a:buFont typeface="Arial"/>
              <a:buNone/>
            </a:pPr>
            <a:r>
              <a:rPr lang="es-ES" sz="1500" dirty="0">
                <a:solidFill>
                  <a:srgbClr val="7D7D7D"/>
                </a:solidFill>
                <a:latin typeface="+mj-lt"/>
              </a:rPr>
              <a:t>Distorsión radial es aquella que convierte las líneas rectas en curvas</a:t>
            </a:r>
          </a:p>
        </p:txBody>
      </p:sp>
      <p:sp>
        <p:nvSpPr>
          <p:cNvPr id="20" name="Google Shape;618;p41">
            <a:extLst>
              <a:ext uri="{FF2B5EF4-FFF2-40B4-BE49-F238E27FC236}">
                <a16:creationId xmlns:a16="http://schemas.microsoft.com/office/drawing/2014/main" id="{F9E7CA7C-F7A7-436D-9FDA-B6A35C43B3CE}"/>
              </a:ext>
            </a:extLst>
          </p:cNvPr>
          <p:cNvSpPr txBox="1">
            <a:spLocks/>
          </p:cNvSpPr>
          <p:nvPr/>
        </p:nvSpPr>
        <p:spPr>
          <a:xfrm>
            <a:off x="5707269" y="5538163"/>
            <a:ext cx="5342100" cy="5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Clr>
                <a:schemeClr val="dk1"/>
              </a:buClr>
              <a:buSzPts val="2800"/>
              <a:buFont typeface="Arial"/>
              <a:buNone/>
            </a:pPr>
            <a:r>
              <a:rPr lang="es-ES" sz="1500" dirty="0">
                <a:solidFill>
                  <a:srgbClr val="7D7D7D"/>
                </a:solidFill>
                <a:latin typeface="+mj-lt"/>
              </a:rPr>
              <a:t>Distorsión tangencial es aquella asociada a parámetros de fabricación del lente y componentes de la cámara</a:t>
            </a:r>
          </a:p>
        </p:txBody>
      </p:sp>
      <p:sp>
        <p:nvSpPr>
          <p:cNvPr id="21" name="Google Shape;621;p41">
            <a:extLst>
              <a:ext uri="{FF2B5EF4-FFF2-40B4-BE49-F238E27FC236}">
                <a16:creationId xmlns:a16="http://schemas.microsoft.com/office/drawing/2014/main" id="{755C597F-5242-4141-BC17-8B3F7577126D}"/>
              </a:ext>
            </a:extLst>
          </p:cNvPr>
          <p:cNvSpPr txBox="1">
            <a:spLocks/>
          </p:cNvSpPr>
          <p:nvPr/>
        </p:nvSpPr>
        <p:spPr>
          <a:xfrm>
            <a:off x="10048094" y="1620752"/>
            <a:ext cx="1582500" cy="47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Clr>
                <a:schemeClr val="dk1"/>
              </a:buClr>
              <a:buSzPts val="2800"/>
              <a:buFont typeface="Arial"/>
              <a:buNone/>
            </a:pPr>
            <a:r>
              <a:rPr lang="en-US" sz="1500">
                <a:solidFill>
                  <a:srgbClr val="7D7D7D"/>
                </a:solidFill>
              </a:rPr>
              <a:t>(Brown, 1971)</a:t>
            </a:r>
            <a:endParaRPr lang="en-US" sz="15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2" name="Google Shape;622;p41">
            <a:extLst>
              <a:ext uri="{FF2B5EF4-FFF2-40B4-BE49-F238E27FC236}">
                <a16:creationId xmlns:a16="http://schemas.microsoft.com/office/drawing/2014/main" id="{43093765-D8E4-43B3-B3DA-4929AABD3139}"/>
              </a:ext>
            </a:extLst>
          </p:cNvPr>
          <p:cNvSpPr txBox="1">
            <a:spLocks/>
          </p:cNvSpPr>
          <p:nvPr/>
        </p:nvSpPr>
        <p:spPr>
          <a:xfrm>
            <a:off x="10609994" y="3854477"/>
            <a:ext cx="1582500" cy="47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Clr>
                <a:schemeClr val="dk1"/>
              </a:buClr>
              <a:buSzPts val="2800"/>
              <a:buFont typeface="Arial"/>
              <a:buNone/>
            </a:pPr>
            <a:r>
              <a:rPr lang="en-US" sz="1500" dirty="0">
                <a:solidFill>
                  <a:srgbClr val="7D7D7D"/>
                </a:solidFill>
              </a:rPr>
              <a:t>(Zhang, 2000)</a:t>
            </a:r>
            <a:endParaRPr lang="en-US" sz="1500" dirty="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5" name="Título 1">
            <a:extLst>
              <a:ext uri="{FF2B5EF4-FFF2-40B4-BE49-F238E27FC236}">
                <a16:creationId xmlns:a16="http://schemas.microsoft.com/office/drawing/2014/main" id="{E59687FD-6B65-40E0-B88E-80579C74352A}"/>
              </a:ext>
            </a:extLst>
          </p:cNvPr>
          <p:cNvSpPr txBox="1">
            <a:spLocks/>
          </p:cNvSpPr>
          <p:nvPr/>
        </p:nvSpPr>
        <p:spPr>
          <a:xfrm>
            <a:off x="2693772" y="365125"/>
            <a:ext cx="7467289" cy="103118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b="1">
                <a:solidFill>
                  <a:srgbClr val="001A2A"/>
                </a:solidFill>
              </a:rPr>
              <a:t>Calibración de la cámara</a:t>
            </a:r>
            <a:endParaRPr lang="es-CO" b="1" dirty="0">
              <a:solidFill>
                <a:srgbClr val="001A2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7168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ítulo 1">
            <a:extLst>
              <a:ext uri="{FF2B5EF4-FFF2-40B4-BE49-F238E27FC236}">
                <a16:creationId xmlns:a16="http://schemas.microsoft.com/office/drawing/2014/main" id="{E59687FD-6B65-40E0-B88E-80579C74352A}"/>
              </a:ext>
            </a:extLst>
          </p:cNvPr>
          <p:cNvSpPr txBox="1">
            <a:spLocks/>
          </p:cNvSpPr>
          <p:nvPr/>
        </p:nvSpPr>
        <p:spPr>
          <a:xfrm>
            <a:off x="2693772" y="365125"/>
            <a:ext cx="7467289" cy="103118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b="1" dirty="0">
                <a:solidFill>
                  <a:srgbClr val="001A2A"/>
                </a:solidFill>
              </a:rPr>
              <a:t>Tamaño del píxel</a:t>
            </a:r>
          </a:p>
        </p:txBody>
      </p:sp>
      <p:grpSp>
        <p:nvGrpSpPr>
          <p:cNvPr id="23" name="Google Shape;644;p43">
            <a:extLst>
              <a:ext uri="{FF2B5EF4-FFF2-40B4-BE49-F238E27FC236}">
                <a16:creationId xmlns:a16="http://schemas.microsoft.com/office/drawing/2014/main" id="{CD021743-2BE9-42C7-8BD8-5B776600B519}"/>
              </a:ext>
            </a:extLst>
          </p:cNvPr>
          <p:cNvGrpSpPr/>
          <p:nvPr/>
        </p:nvGrpSpPr>
        <p:grpSpPr>
          <a:xfrm>
            <a:off x="653127" y="2562904"/>
            <a:ext cx="5439425" cy="2240948"/>
            <a:chOff x="648724" y="3370800"/>
            <a:chExt cx="5439425" cy="2240948"/>
          </a:xfrm>
        </p:grpSpPr>
        <p:grpSp>
          <p:nvGrpSpPr>
            <p:cNvPr id="24" name="Google Shape;645;p43">
              <a:extLst>
                <a:ext uri="{FF2B5EF4-FFF2-40B4-BE49-F238E27FC236}">
                  <a16:creationId xmlns:a16="http://schemas.microsoft.com/office/drawing/2014/main" id="{BD5E3ADC-2DCC-44A0-8B85-4174364D7344}"/>
                </a:ext>
              </a:extLst>
            </p:cNvPr>
            <p:cNvGrpSpPr/>
            <p:nvPr/>
          </p:nvGrpSpPr>
          <p:grpSpPr>
            <a:xfrm>
              <a:off x="648724" y="3375175"/>
              <a:ext cx="2834482" cy="2236573"/>
              <a:chOff x="648724" y="3375175"/>
              <a:chExt cx="2834482" cy="2236573"/>
            </a:xfrm>
          </p:grpSpPr>
          <p:pic>
            <p:nvPicPr>
              <p:cNvPr id="29" name="Google Shape;646;p43">
                <a:extLst>
                  <a:ext uri="{FF2B5EF4-FFF2-40B4-BE49-F238E27FC236}">
                    <a16:creationId xmlns:a16="http://schemas.microsoft.com/office/drawing/2014/main" id="{B8CAC106-CC5F-4B5D-B831-833BD6C38A63}"/>
                  </a:ext>
                </a:extLst>
              </p:cNvPr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538376" y="4866225"/>
                <a:ext cx="944830" cy="74552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0" name="Google Shape;647;p43">
                <a:extLst>
                  <a:ext uri="{FF2B5EF4-FFF2-40B4-BE49-F238E27FC236}">
                    <a16:creationId xmlns:a16="http://schemas.microsoft.com/office/drawing/2014/main" id="{66B8EB0A-D0A0-432D-BEFB-CFBEFED6BF77}"/>
                  </a:ext>
                </a:extLst>
              </p:cNvPr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1593551" y="4866225"/>
                <a:ext cx="944830" cy="74552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1" name="Google Shape;648;p43">
                <a:extLst>
                  <a:ext uri="{FF2B5EF4-FFF2-40B4-BE49-F238E27FC236}">
                    <a16:creationId xmlns:a16="http://schemas.microsoft.com/office/drawing/2014/main" id="{C30AD0A6-96E0-46FB-A15A-29908BC7E911}"/>
                  </a:ext>
                </a:extLst>
              </p:cNvPr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648726" y="4866225"/>
                <a:ext cx="944820" cy="74552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2" name="Google Shape;649;p43">
                <a:extLst>
                  <a:ext uri="{FF2B5EF4-FFF2-40B4-BE49-F238E27FC236}">
                    <a16:creationId xmlns:a16="http://schemas.microsoft.com/office/drawing/2014/main" id="{CEFBDE3B-AD3E-4360-B337-2084478A11B6}"/>
                  </a:ext>
                </a:extLst>
              </p:cNvPr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2538376" y="4120725"/>
                <a:ext cx="944830" cy="74552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3" name="Google Shape;650;p43">
                <a:extLst>
                  <a:ext uri="{FF2B5EF4-FFF2-40B4-BE49-F238E27FC236}">
                    <a16:creationId xmlns:a16="http://schemas.microsoft.com/office/drawing/2014/main" id="{D2280542-49A6-4AC5-9A74-71499161D109}"/>
                  </a:ext>
                </a:extLst>
              </p:cNvPr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>
                <a:off x="2538376" y="3375175"/>
                <a:ext cx="944830" cy="74552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" name="Google Shape;651;p43">
                <a:extLst>
                  <a:ext uri="{FF2B5EF4-FFF2-40B4-BE49-F238E27FC236}">
                    <a16:creationId xmlns:a16="http://schemas.microsoft.com/office/drawing/2014/main" id="{067C9D27-A809-4251-8437-D5AA9722797F}"/>
                  </a:ext>
                </a:extLst>
              </p:cNvPr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>
                <a:off x="648726" y="4120725"/>
                <a:ext cx="944820" cy="74552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5" name="Google Shape;652;p43">
                <a:extLst>
                  <a:ext uri="{FF2B5EF4-FFF2-40B4-BE49-F238E27FC236}">
                    <a16:creationId xmlns:a16="http://schemas.microsoft.com/office/drawing/2014/main" id="{300144BD-E557-4CCC-9A7D-E1CB6ACF6776}"/>
                  </a:ext>
                </a:extLst>
              </p:cNvPr>
              <p:cNvPicPr preferRelativeResize="0"/>
              <p:nvPr/>
            </p:nvPicPr>
            <p:blipFill>
              <a:blip r:embed="rId8">
                <a:alphaModFix/>
              </a:blip>
              <a:stretch>
                <a:fillRect/>
              </a:stretch>
            </p:blipFill>
            <p:spPr>
              <a:xfrm>
                <a:off x="1593551" y="4120700"/>
                <a:ext cx="944820" cy="74552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6" name="Google Shape;653;p43">
                <a:extLst>
                  <a:ext uri="{FF2B5EF4-FFF2-40B4-BE49-F238E27FC236}">
                    <a16:creationId xmlns:a16="http://schemas.microsoft.com/office/drawing/2014/main" id="{D2642B3C-5E1E-4FE3-834E-11D43137DBBD}"/>
                  </a:ext>
                </a:extLst>
              </p:cNvPr>
              <p:cNvPicPr preferRelativeResize="0"/>
              <p:nvPr/>
            </p:nvPicPr>
            <p:blipFill>
              <a:blip r:embed="rId9">
                <a:alphaModFix/>
              </a:blip>
              <a:stretch>
                <a:fillRect/>
              </a:stretch>
            </p:blipFill>
            <p:spPr>
              <a:xfrm>
                <a:off x="1593550" y="3375175"/>
                <a:ext cx="944830" cy="74551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7" name="Google Shape;654;p43">
                <a:extLst>
                  <a:ext uri="{FF2B5EF4-FFF2-40B4-BE49-F238E27FC236}">
                    <a16:creationId xmlns:a16="http://schemas.microsoft.com/office/drawing/2014/main" id="{1FF11F9C-F04E-487E-A7F5-D412CCBE148D}"/>
                  </a:ext>
                </a:extLst>
              </p:cNvPr>
              <p:cNvPicPr preferRelativeResize="0"/>
              <p:nvPr/>
            </p:nvPicPr>
            <p:blipFill>
              <a:blip r:embed="rId10">
                <a:alphaModFix/>
              </a:blip>
              <a:stretch>
                <a:fillRect/>
              </a:stretch>
            </p:blipFill>
            <p:spPr>
              <a:xfrm>
                <a:off x="648724" y="3375183"/>
                <a:ext cx="944820" cy="74551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6" name="Google Shape;655;p43">
              <a:extLst>
                <a:ext uri="{FF2B5EF4-FFF2-40B4-BE49-F238E27FC236}">
                  <a16:creationId xmlns:a16="http://schemas.microsoft.com/office/drawing/2014/main" id="{E4F341B9-53FE-4C84-9BF1-86686CCD421D}"/>
                </a:ext>
              </a:extLst>
            </p:cNvPr>
            <p:cNvGrpSpPr/>
            <p:nvPr/>
          </p:nvGrpSpPr>
          <p:grpSpPr>
            <a:xfrm>
              <a:off x="3746425" y="3370800"/>
              <a:ext cx="2341724" cy="2240946"/>
              <a:chOff x="3746425" y="3370800"/>
              <a:chExt cx="2341724" cy="2240946"/>
            </a:xfrm>
          </p:grpSpPr>
          <p:pic>
            <p:nvPicPr>
              <p:cNvPr id="27" name="Google Shape;656;p43">
                <a:extLst>
                  <a:ext uri="{FF2B5EF4-FFF2-40B4-BE49-F238E27FC236}">
                    <a16:creationId xmlns:a16="http://schemas.microsoft.com/office/drawing/2014/main" id="{D9BD1D90-6E2F-4586-A2CB-BC00BE44B01C}"/>
                  </a:ext>
                </a:extLst>
              </p:cNvPr>
              <p:cNvPicPr preferRelativeResize="0"/>
              <p:nvPr/>
            </p:nvPicPr>
            <p:blipFill>
              <a:blip r:embed="rId11">
                <a:alphaModFix/>
              </a:blip>
              <a:stretch>
                <a:fillRect/>
              </a:stretch>
            </p:blipFill>
            <p:spPr>
              <a:xfrm>
                <a:off x="3748138" y="3375174"/>
                <a:ext cx="2340011" cy="2236572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8" name="Google Shape;657;p43">
                <a:extLst>
                  <a:ext uri="{FF2B5EF4-FFF2-40B4-BE49-F238E27FC236}">
                    <a16:creationId xmlns:a16="http://schemas.microsoft.com/office/drawing/2014/main" id="{BE5E9D94-5F85-40CF-BA1F-0F1AEB6B34F4}"/>
                  </a:ext>
                </a:extLst>
              </p:cNvPr>
              <p:cNvSpPr/>
              <p:nvPr/>
            </p:nvSpPr>
            <p:spPr>
              <a:xfrm>
                <a:off x="3746425" y="3370800"/>
                <a:ext cx="2340000" cy="2236500"/>
              </a:xfrm>
              <a:prstGeom prst="rect">
                <a:avLst/>
              </a:prstGeom>
              <a:noFill/>
              <a:ln w="28575" cap="flat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cxnSp>
        <p:nvCxnSpPr>
          <p:cNvPr id="38" name="Google Shape;659;p43">
            <a:extLst>
              <a:ext uri="{FF2B5EF4-FFF2-40B4-BE49-F238E27FC236}">
                <a16:creationId xmlns:a16="http://schemas.microsoft.com/office/drawing/2014/main" id="{62CA0DD3-1A64-4A9B-8AA9-15A456FECF05}"/>
              </a:ext>
            </a:extLst>
          </p:cNvPr>
          <p:cNvCxnSpPr>
            <a:cxnSpLocks/>
            <a:stCxn id="28" idx="3"/>
            <a:endCxn id="40" idx="1"/>
          </p:cNvCxnSpPr>
          <p:nvPr/>
        </p:nvCxnSpPr>
        <p:spPr>
          <a:xfrm flipV="1">
            <a:off x="6090828" y="1927387"/>
            <a:ext cx="1618498" cy="1753767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9" name="Google Shape;643;p43">
            <a:extLst>
              <a:ext uri="{FF2B5EF4-FFF2-40B4-BE49-F238E27FC236}">
                <a16:creationId xmlns:a16="http://schemas.microsoft.com/office/drawing/2014/main" id="{17400CB0-4C10-4366-A394-4E3FAD6BFCAC}"/>
              </a:ext>
            </a:extLst>
          </p:cNvPr>
          <p:cNvSpPr txBox="1">
            <a:spLocks/>
          </p:cNvSpPr>
          <p:nvPr/>
        </p:nvSpPr>
        <p:spPr>
          <a:xfrm>
            <a:off x="818283" y="1554626"/>
            <a:ext cx="5342100" cy="7455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Clr>
                <a:schemeClr val="dk1"/>
              </a:buClr>
              <a:buSzPts val="2800"/>
              <a:buFont typeface="Arial"/>
              <a:buNone/>
            </a:pPr>
            <a:r>
              <a:rPr lang="es-ES" sz="2500" dirty="0">
                <a:solidFill>
                  <a:srgbClr val="7D7D7D"/>
                </a:solidFill>
                <a:latin typeface="+mj-lt"/>
              </a:rPr>
              <a:t>La calibración permite calcular el tamaño del píxel en la imagen.</a:t>
            </a:r>
            <a:endParaRPr lang="es-ES" sz="2500" dirty="0">
              <a:solidFill>
                <a:schemeClr val="dk1"/>
              </a:solidFill>
              <a:latin typeface="+mj-lt"/>
              <a:ea typeface="Avenir"/>
              <a:cs typeface="Avenir"/>
              <a:sym typeface="Avenir"/>
            </a:endParaRPr>
          </a:p>
        </p:txBody>
      </p:sp>
      <p:sp>
        <p:nvSpPr>
          <p:cNvPr id="40" name="Google Shape;658;p43">
            <a:extLst>
              <a:ext uri="{FF2B5EF4-FFF2-40B4-BE49-F238E27FC236}">
                <a16:creationId xmlns:a16="http://schemas.microsoft.com/office/drawing/2014/main" id="{DA0EBD3A-03E6-4933-B9DA-F40C5FF80B39}"/>
              </a:ext>
            </a:extLst>
          </p:cNvPr>
          <p:cNvSpPr txBox="1">
            <a:spLocks/>
          </p:cNvSpPr>
          <p:nvPr/>
        </p:nvSpPr>
        <p:spPr>
          <a:xfrm>
            <a:off x="7709326" y="1309069"/>
            <a:ext cx="3869963" cy="1236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Clr>
                <a:schemeClr val="dk1"/>
              </a:buClr>
              <a:buSzPts val="2800"/>
              <a:buFont typeface="Arial"/>
              <a:buNone/>
            </a:pPr>
            <a:r>
              <a:rPr lang="es-ES" sz="2000" dirty="0">
                <a:solidFill>
                  <a:srgbClr val="7D7D7D"/>
                </a:solidFill>
                <a:latin typeface="+mj-lt"/>
              </a:rPr>
              <a:t>Se toma una imagen de referencia con una distancia conocida entre el objeto de interés y el lente de la cámara</a:t>
            </a:r>
            <a:endParaRPr lang="es-ES" sz="2000" dirty="0">
              <a:solidFill>
                <a:schemeClr val="dk1"/>
              </a:solidFill>
              <a:latin typeface="+mj-lt"/>
              <a:ea typeface="Avenir"/>
              <a:cs typeface="Avenir"/>
              <a:sym typeface="Avenir"/>
            </a:endParaRPr>
          </a:p>
        </p:txBody>
      </p:sp>
      <p:sp>
        <p:nvSpPr>
          <p:cNvPr id="43" name="Google Shape;660;p43">
            <a:extLst>
              <a:ext uri="{FF2B5EF4-FFF2-40B4-BE49-F238E27FC236}">
                <a16:creationId xmlns:a16="http://schemas.microsoft.com/office/drawing/2014/main" id="{E09782D6-5EBD-4EBE-9C73-8809A3A2AE89}"/>
              </a:ext>
            </a:extLst>
          </p:cNvPr>
          <p:cNvSpPr txBox="1">
            <a:spLocks/>
          </p:cNvSpPr>
          <p:nvPr/>
        </p:nvSpPr>
        <p:spPr>
          <a:xfrm>
            <a:off x="7709326" y="2608849"/>
            <a:ext cx="3733793" cy="17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Clr>
                <a:schemeClr val="dk1"/>
              </a:buClr>
              <a:buSzPts val="2800"/>
              <a:buFont typeface="Arial"/>
              <a:buNone/>
            </a:pPr>
            <a:r>
              <a:rPr lang="es-ES" sz="1800" dirty="0">
                <a:solidFill>
                  <a:srgbClr val="7D7D7D"/>
                </a:solidFill>
                <a:latin typeface="+mj-lt"/>
              </a:rPr>
              <a:t>Recuadro de ajedrez: 3x3cm</a:t>
            </a:r>
          </a:p>
          <a:p>
            <a:pPr marL="0" indent="0" algn="ctr">
              <a:spcBef>
                <a:spcPts val="0"/>
              </a:spcBef>
              <a:buClr>
                <a:schemeClr val="dk1"/>
              </a:buClr>
              <a:buSzPts val="2800"/>
              <a:buFont typeface="Arial"/>
              <a:buNone/>
            </a:pPr>
            <a:r>
              <a:rPr lang="es-ES" sz="1800" dirty="0">
                <a:solidFill>
                  <a:srgbClr val="7D7D7D"/>
                </a:solidFill>
                <a:latin typeface="+mj-lt"/>
              </a:rPr>
              <a:t>Distancia al ajedrez: 26cm</a:t>
            </a:r>
          </a:p>
          <a:p>
            <a:pPr marL="0" indent="0" algn="ctr">
              <a:spcBef>
                <a:spcPts val="0"/>
              </a:spcBef>
              <a:buClr>
                <a:schemeClr val="dk1"/>
              </a:buClr>
              <a:buSzPts val="2800"/>
              <a:buFont typeface="Arial"/>
              <a:buNone/>
            </a:pPr>
            <a:endParaRPr lang="es-ES" sz="1800" dirty="0">
              <a:solidFill>
                <a:srgbClr val="7D7D7D"/>
              </a:solidFill>
              <a:latin typeface="+mj-lt"/>
            </a:endParaRPr>
          </a:p>
          <a:p>
            <a:pPr marL="0" indent="0" algn="ctr">
              <a:spcBef>
                <a:spcPts val="0"/>
              </a:spcBef>
              <a:buClr>
                <a:schemeClr val="dk1"/>
              </a:buClr>
              <a:buSzPts val="2800"/>
              <a:buFont typeface="Arial"/>
              <a:buNone/>
            </a:pPr>
            <a:r>
              <a:rPr lang="es-ES" sz="1800" dirty="0">
                <a:solidFill>
                  <a:srgbClr val="7D7D7D"/>
                </a:solidFill>
                <a:latin typeface="+mj-lt"/>
              </a:rPr>
              <a:t>Recuadro ajedrez en píxel: 164x164px</a:t>
            </a:r>
          </a:p>
          <a:p>
            <a:pPr marL="0" indent="0" algn="ctr">
              <a:spcBef>
                <a:spcPts val="0"/>
              </a:spcBef>
              <a:buClr>
                <a:schemeClr val="dk1"/>
              </a:buClr>
              <a:buSzPts val="2800"/>
              <a:buFont typeface="Arial"/>
              <a:buNone/>
            </a:pPr>
            <a:endParaRPr lang="es-ES" sz="1800" dirty="0">
              <a:solidFill>
                <a:srgbClr val="7D7D7D"/>
              </a:solidFill>
              <a:latin typeface="+mj-lt"/>
            </a:endParaRPr>
          </a:p>
          <a:p>
            <a:pPr marL="0" indent="0" algn="ctr">
              <a:spcBef>
                <a:spcPts val="0"/>
              </a:spcBef>
              <a:buClr>
                <a:schemeClr val="dk1"/>
              </a:buClr>
              <a:buSzPts val="2800"/>
              <a:buFont typeface="Arial"/>
              <a:buNone/>
            </a:pPr>
            <a:r>
              <a:rPr lang="es-ES" sz="1800" dirty="0">
                <a:solidFill>
                  <a:srgbClr val="7D7D7D"/>
                </a:solidFill>
                <a:latin typeface="+mj-lt"/>
              </a:rPr>
              <a:t>Tamaño de píxel a 26cm de distancia</a:t>
            </a:r>
          </a:p>
        </p:txBody>
      </p:sp>
      <p:pic>
        <p:nvPicPr>
          <p:cNvPr id="44" name="Google Shape;661;p43">
            <a:extLst>
              <a:ext uri="{FF2B5EF4-FFF2-40B4-BE49-F238E27FC236}">
                <a16:creationId xmlns:a16="http://schemas.microsoft.com/office/drawing/2014/main" id="{48425F41-EB30-49E0-A2C7-371DBE1C10D8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709326" y="4370449"/>
            <a:ext cx="3733793" cy="1571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9727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94869D4-D19F-E94B-AC6F-749A3EC33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3772" y="365125"/>
            <a:ext cx="7467289" cy="1031189"/>
          </a:xfrm>
        </p:spPr>
        <p:txBody>
          <a:bodyPr/>
          <a:lstStyle/>
          <a:p>
            <a:pPr algn="ctr"/>
            <a:r>
              <a:rPr lang="es-CO" b="1" dirty="0">
                <a:solidFill>
                  <a:srgbClr val="001A2A"/>
                </a:solidFill>
              </a:rPr>
              <a:t>Calibración de la cámara</a:t>
            </a:r>
          </a:p>
        </p:txBody>
      </p:sp>
      <p:pic>
        <p:nvPicPr>
          <p:cNvPr id="19" name="Google Shape;669;p44">
            <a:extLst>
              <a:ext uri="{FF2B5EF4-FFF2-40B4-BE49-F238E27FC236}">
                <a16:creationId xmlns:a16="http://schemas.microsoft.com/office/drawing/2014/main" id="{19D8809D-6FE8-440D-AE5D-65AFEC5D2052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77292" y="1682300"/>
            <a:ext cx="7194329" cy="3493400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670;p44">
            <a:extLst>
              <a:ext uri="{FF2B5EF4-FFF2-40B4-BE49-F238E27FC236}">
                <a16:creationId xmlns:a16="http://schemas.microsoft.com/office/drawing/2014/main" id="{631F6007-E35F-4945-84D9-8F24971BCDEA}"/>
              </a:ext>
            </a:extLst>
          </p:cNvPr>
          <p:cNvSpPr txBox="1">
            <a:spLocks/>
          </p:cNvSpPr>
          <p:nvPr/>
        </p:nvSpPr>
        <p:spPr>
          <a:xfrm>
            <a:off x="1332667" y="1262600"/>
            <a:ext cx="2176200" cy="41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Clr>
                <a:schemeClr val="dk1"/>
              </a:buClr>
              <a:buSzPts val="2800"/>
              <a:buFont typeface="Arial"/>
              <a:buNone/>
            </a:pPr>
            <a:r>
              <a:rPr lang="en-US" sz="1800" dirty="0">
                <a:solidFill>
                  <a:srgbClr val="7D7D7D"/>
                </a:solidFill>
                <a:latin typeface="+mj-lt"/>
              </a:rPr>
              <a:t>Imagen </a:t>
            </a:r>
            <a:r>
              <a:rPr lang="en-US" sz="1800" dirty="0" err="1">
                <a:solidFill>
                  <a:srgbClr val="7D7D7D"/>
                </a:solidFill>
                <a:latin typeface="+mj-lt"/>
              </a:rPr>
              <a:t>Calibrada</a:t>
            </a:r>
            <a:endParaRPr lang="en-US" sz="1800" dirty="0">
              <a:solidFill>
                <a:schemeClr val="dk1"/>
              </a:solidFill>
              <a:latin typeface="+mj-lt"/>
              <a:ea typeface="Avenir"/>
              <a:cs typeface="Avenir"/>
              <a:sym typeface="Avenir"/>
            </a:endParaRPr>
          </a:p>
        </p:txBody>
      </p:sp>
      <p:sp>
        <p:nvSpPr>
          <p:cNvPr id="21" name="Google Shape;671;p44">
            <a:extLst>
              <a:ext uri="{FF2B5EF4-FFF2-40B4-BE49-F238E27FC236}">
                <a16:creationId xmlns:a16="http://schemas.microsoft.com/office/drawing/2014/main" id="{382239C4-087B-4716-869F-CA1AF99E9FCD}"/>
              </a:ext>
            </a:extLst>
          </p:cNvPr>
          <p:cNvSpPr txBox="1">
            <a:spLocks/>
          </p:cNvSpPr>
          <p:nvPr/>
        </p:nvSpPr>
        <p:spPr>
          <a:xfrm>
            <a:off x="4843392" y="1262600"/>
            <a:ext cx="2176200" cy="41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Clr>
                <a:schemeClr val="dk1"/>
              </a:buClr>
              <a:buSzPts val="2800"/>
              <a:buFont typeface="Arial"/>
              <a:buNone/>
            </a:pPr>
            <a:r>
              <a:rPr lang="en-US" sz="1800">
                <a:solidFill>
                  <a:srgbClr val="7D7D7D"/>
                </a:solidFill>
                <a:latin typeface="+mj-lt"/>
              </a:rPr>
              <a:t>Imagen Landsat</a:t>
            </a:r>
            <a:endParaRPr lang="en-US" sz="1800">
              <a:solidFill>
                <a:schemeClr val="dk1"/>
              </a:solidFill>
              <a:latin typeface="+mj-lt"/>
              <a:ea typeface="Avenir"/>
              <a:cs typeface="Avenir"/>
              <a:sym typeface="Avenir"/>
            </a:endParaRPr>
          </a:p>
        </p:txBody>
      </p:sp>
      <p:sp>
        <p:nvSpPr>
          <p:cNvPr id="22" name="Google Shape;672;p44">
            <a:extLst>
              <a:ext uri="{FF2B5EF4-FFF2-40B4-BE49-F238E27FC236}">
                <a16:creationId xmlns:a16="http://schemas.microsoft.com/office/drawing/2014/main" id="{9BEF3505-316E-4877-89C3-2A33DBDB0CBE}"/>
              </a:ext>
            </a:extLst>
          </p:cNvPr>
          <p:cNvSpPr txBox="1">
            <a:spLocks/>
          </p:cNvSpPr>
          <p:nvPr/>
        </p:nvSpPr>
        <p:spPr>
          <a:xfrm>
            <a:off x="2758742" y="5302900"/>
            <a:ext cx="2831400" cy="6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Clr>
                <a:schemeClr val="dk1"/>
              </a:buClr>
              <a:buSzPts val="2800"/>
              <a:buFont typeface="Arial"/>
              <a:buNone/>
            </a:pPr>
            <a:r>
              <a:rPr lang="es-ES" sz="1800">
                <a:solidFill>
                  <a:srgbClr val="7D7D7D"/>
                </a:solidFill>
                <a:latin typeface="+mj-lt"/>
              </a:rPr>
              <a:t>Imagen tomada del día 2018-07-30 10:17am</a:t>
            </a:r>
            <a:endParaRPr lang="es-ES" sz="1800">
              <a:solidFill>
                <a:schemeClr val="dk1"/>
              </a:solidFill>
              <a:latin typeface="+mj-lt"/>
              <a:ea typeface="Avenir"/>
              <a:cs typeface="Avenir"/>
              <a:sym typeface="Avenir"/>
            </a:endParaRPr>
          </a:p>
        </p:txBody>
      </p:sp>
      <p:sp>
        <p:nvSpPr>
          <p:cNvPr id="23" name="Google Shape;668;p44">
            <a:extLst>
              <a:ext uri="{FF2B5EF4-FFF2-40B4-BE49-F238E27FC236}">
                <a16:creationId xmlns:a16="http://schemas.microsoft.com/office/drawing/2014/main" id="{A0CB768B-1AFB-4116-AF6E-D5FB273447A4}"/>
              </a:ext>
            </a:extLst>
          </p:cNvPr>
          <p:cNvSpPr txBox="1">
            <a:spLocks/>
          </p:cNvSpPr>
          <p:nvPr/>
        </p:nvSpPr>
        <p:spPr>
          <a:xfrm>
            <a:off x="7893698" y="1196216"/>
            <a:ext cx="4068147" cy="46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Clr>
                <a:schemeClr val="dk1"/>
              </a:buClr>
              <a:buSzPts val="2800"/>
              <a:buFont typeface="Arial"/>
              <a:buNone/>
            </a:pPr>
            <a:r>
              <a:rPr lang="es-ES" sz="2000" dirty="0">
                <a:solidFill>
                  <a:srgbClr val="7D7D7D"/>
                </a:solidFill>
                <a:latin typeface="+mj-lt"/>
              </a:rPr>
              <a:t>Se toma la altura de la nube usando </a:t>
            </a:r>
            <a:r>
              <a:rPr lang="es-ES" sz="2000" dirty="0" err="1">
                <a:solidFill>
                  <a:srgbClr val="7D7D7D"/>
                </a:solidFill>
                <a:latin typeface="+mj-lt"/>
              </a:rPr>
              <a:t>ceilómetro</a:t>
            </a:r>
            <a:r>
              <a:rPr lang="es-ES" sz="2000" dirty="0">
                <a:solidFill>
                  <a:srgbClr val="7D7D7D"/>
                </a:solidFill>
                <a:latin typeface="+mj-lt"/>
              </a:rPr>
              <a:t> (CBH):</a:t>
            </a:r>
          </a:p>
          <a:p>
            <a:pPr marL="0" indent="0" algn="ctr">
              <a:spcBef>
                <a:spcPts val="0"/>
              </a:spcBef>
              <a:buClr>
                <a:schemeClr val="dk1"/>
              </a:buClr>
              <a:buSzPts val="2800"/>
              <a:buFont typeface="Arial"/>
              <a:buNone/>
            </a:pPr>
            <a:endParaRPr lang="es-ES" sz="2000" dirty="0">
              <a:solidFill>
                <a:srgbClr val="7D7D7D"/>
              </a:solidFill>
              <a:latin typeface="+mj-lt"/>
            </a:endParaRPr>
          </a:p>
          <a:p>
            <a:pPr marL="0" indent="0" algn="ctr">
              <a:spcBef>
                <a:spcPts val="0"/>
              </a:spcBef>
              <a:buClr>
                <a:schemeClr val="dk1"/>
              </a:buClr>
              <a:buSzPts val="2800"/>
              <a:buFont typeface="Arial"/>
              <a:buNone/>
            </a:pPr>
            <a:r>
              <a:rPr lang="es-ES" sz="2000" dirty="0">
                <a:solidFill>
                  <a:srgbClr val="7D7D7D"/>
                </a:solidFill>
                <a:latin typeface="+mj-lt"/>
              </a:rPr>
              <a:t>CBH = 2.4km</a:t>
            </a:r>
          </a:p>
          <a:p>
            <a:pPr marL="0" indent="0" algn="ctr">
              <a:spcBef>
                <a:spcPts val="0"/>
              </a:spcBef>
              <a:buClr>
                <a:schemeClr val="dk1"/>
              </a:buClr>
              <a:buSzPts val="2800"/>
              <a:buFont typeface="Arial"/>
              <a:buNone/>
            </a:pPr>
            <a:endParaRPr lang="es-ES" sz="2000" dirty="0">
              <a:solidFill>
                <a:srgbClr val="7D7D7D"/>
              </a:solidFill>
              <a:latin typeface="+mj-lt"/>
            </a:endParaRPr>
          </a:p>
          <a:p>
            <a:pPr marL="0" indent="0" algn="ctr">
              <a:spcBef>
                <a:spcPts val="0"/>
              </a:spcBef>
              <a:buClr>
                <a:schemeClr val="dk1"/>
              </a:buClr>
              <a:buSzPts val="2800"/>
              <a:buFont typeface="Arial"/>
              <a:buNone/>
            </a:pPr>
            <a:r>
              <a:rPr lang="es-ES" sz="2000" dirty="0">
                <a:solidFill>
                  <a:srgbClr val="7D7D7D"/>
                </a:solidFill>
                <a:latin typeface="+mj-lt"/>
              </a:rPr>
              <a:t>Por semejanza de triángulos y haciendo uso de los valores calculados previamente se calcula la altura y ancho de la escena</a:t>
            </a:r>
          </a:p>
          <a:p>
            <a:pPr marL="0" indent="0" algn="ctr">
              <a:spcBef>
                <a:spcPts val="0"/>
              </a:spcBef>
              <a:buClr>
                <a:schemeClr val="dk1"/>
              </a:buClr>
              <a:buSzPts val="2800"/>
              <a:buFont typeface="Arial"/>
              <a:buNone/>
            </a:pPr>
            <a:endParaRPr lang="es-ES" sz="2000" dirty="0">
              <a:solidFill>
                <a:srgbClr val="7D7D7D"/>
              </a:solidFill>
              <a:latin typeface="+mj-lt"/>
            </a:endParaRPr>
          </a:p>
          <a:p>
            <a:pPr marL="0" indent="0" algn="ctr">
              <a:spcBef>
                <a:spcPts val="0"/>
              </a:spcBef>
              <a:buClr>
                <a:schemeClr val="dk1"/>
              </a:buClr>
              <a:buSzPts val="2800"/>
              <a:buFont typeface="Arial"/>
              <a:buNone/>
            </a:pPr>
            <a:r>
              <a:rPr lang="es-ES" sz="2000" dirty="0">
                <a:solidFill>
                  <a:srgbClr val="7D7D7D"/>
                </a:solidFill>
                <a:latin typeface="+mj-lt"/>
              </a:rPr>
              <a:t>Alto=5.6km</a:t>
            </a:r>
          </a:p>
          <a:p>
            <a:pPr marL="0" indent="0" algn="ctr">
              <a:spcBef>
                <a:spcPts val="0"/>
              </a:spcBef>
              <a:buClr>
                <a:schemeClr val="dk1"/>
              </a:buClr>
              <a:buSzPts val="2800"/>
              <a:buFont typeface="Arial"/>
              <a:buNone/>
            </a:pPr>
            <a:r>
              <a:rPr lang="es-ES" sz="2000" dirty="0">
                <a:solidFill>
                  <a:srgbClr val="7D7D7D"/>
                </a:solidFill>
                <a:latin typeface="+mj-lt"/>
              </a:rPr>
              <a:t>Ancho=5.4km</a:t>
            </a:r>
          </a:p>
          <a:p>
            <a:pPr marL="0" indent="0" algn="ctr">
              <a:spcBef>
                <a:spcPts val="0"/>
              </a:spcBef>
              <a:buClr>
                <a:schemeClr val="dk1"/>
              </a:buClr>
              <a:buSzPts val="2800"/>
              <a:buFont typeface="Arial"/>
              <a:buNone/>
            </a:pPr>
            <a:endParaRPr lang="es-ES" sz="2000" dirty="0">
              <a:solidFill>
                <a:srgbClr val="7D7D7D"/>
              </a:solidFill>
              <a:latin typeface="+mj-lt"/>
            </a:endParaRPr>
          </a:p>
          <a:p>
            <a:pPr marL="0" indent="0" algn="ctr">
              <a:spcBef>
                <a:spcPts val="0"/>
              </a:spcBef>
              <a:buClr>
                <a:schemeClr val="dk1"/>
              </a:buClr>
              <a:buSzPts val="2800"/>
              <a:buFont typeface="Arial"/>
              <a:buNone/>
            </a:pPr>
            <a:r>
              <a:rPr lang="es-ES" sz="2000" dirty="0">
                <a:solidFill>
                  <a:srgbClr val="7D7D7D"/>
                </a:solidFill>
                <a:latin typeface="+mj-lt"/>
              </a:rPr>
              <a:t>Finalmente se compara con un recorte del mismo área del satélite Landsat 8</a:t>
            </a:r>
          </a:p>
        </p:txBody>
      </p:sp>
    </p:spTree>
    <p:extLst>
      <p:ext uri="{BB962C8B-B14F-4D97-AF65-F5344CB8AC3E}">
        <p14:creationId xmlns:p14="http://schemas.microsoft.com/office/powerpoint/2010/main" val="9150398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1270275-DE57-994A-89C9-3F60DDFCAF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7692" y="365125"/>
            <a:ext cx="7551337" cy="1031189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s-CO" b="1" dirty="0">
                <a:solidFill>
                  <a:srgbClr val="001A2A"/>
                </a:solidFill>
              </a:rPr>
              <a:t>Datos de Entrenamiento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649F3B0-44DD-7948-951B-AB8B685E64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12981"/>
            <a:ext cx="10515600" cy="1175656"/>
          </a:xfrm>
        </p:spPr>
        <p:txBody>
          <a:bodyPr/>
          <a:lstStyle/>
          <a:p>
            <a:pPr marL="0" indent="0" algn="ctr">
              <a:spcBef>
                <a:spcPts val="0"/>
              </a:spcBef>
              <a:buClr>
                <a:schemeClr val="dk1"/>
              </a:buClr>
              <a:buSzPts val="2800"/>
              <a:buNone/>
            </a:pPr>
            <a:r>
              <a:rPr lang="es-CO" sz="2500" dirty="0">
                <a:solidFill>
                  <a:srgbClr val="7D7D7D"/>
                </a:solidFill>
                <a:latin typeface="+mj-lt"/>
              </a:rPr>
              <a:t>Se selecciona un conjunto de imágenes heterogéneo y en cada una de dichas imágenes se especifica un porción perteneciente a cielo y una porción perteneciente a nube</a:t>
            </a:r>
          </a:p>
        </p:txBody>
      </p:sp>
      <p:grpSp>
        <p:nvGrpSpPr>
          <p:cNvPr id="4" name="Google Shape;680;p45">
            <a:extLst>
              <a:ext uri="{FF2B5EF4-FFF2-40B4-BE49-F238E27FC236}">
                <a16:creationId xmlns:a16="http://schemas.microsoft.com/office/drawing/2014/main" id="{B514CD1A-01F6-4405-9F79-179B3F96F0E5}"/>
              </a:ext>
            </a:extLst>
          </p:cNvPr>
          <p:cNvGrpSpPr/>
          <p:nvPr/>
        </p:nvGrpSpPr>
        <p:grpSpPr>
          <a:xfrm>
            <a:off x="1467800" y="2415434"/>
            <a:ext cx="3579601" cy="3448240"/>
            <a:chOff x="455600" y="2695485"/>
            <a:chExt cx="3579601" cy="3448240"/>
          </a:xfrm>
        </p:grpSpPr>
        <p:pic>
          <p:nvPicPr>
            <p:cNvPr id="5" name="Google Shape;681;p45">
              <a:extLst>
                <a:ext uri="{FF2B5EF4-FFF2-40B4-BE49-F238E27FC236}">
                  <a16:creationId xmlns:a16="http://schemas.microsoft.com/office/drawing/2014/main" id="{5C3F34A5-650B-4091-9619-E436B5332D6D}"/>
                </a:ext>
              </a:extLst>
            </p:cNvPr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55600" y="2695488"/>
              <a:ext cx="894900" cy="8553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Google Shape;682;p45">
              <a:extLst>
                <a:ext uri="{FF2B5EF4-FFF2-40B4-BE49-F238E27FC236}">
                  <a16:creationId xmlns:a16="http://schemas.microsoft.com/office/drawing/2014/main" id="{9218C088-FFB4-4271-BC46-A20149197D20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350500" y="2695510"/>
              <a:ext cx="894900" cy="8553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Google Shape;683;p45">
              <a:extLst>
                <a:ext uri="{FF2B5EF4-FFF2-40B4-BE49-F238E27FC236}">
                  <a16:creationId xmlns:a16="http://schemas.microsoft.com/office/drawing/2014/main" id="{651CB0B7-9DE1-4C7B-AECF-D0902873A69A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245400" y="2695485"/>
              <a:ext cx="894900" cy="8553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Google Shape;684;p45">
              <a:extLst>
                <a:ext uri="{FF2B5EF4-FFF2-40B4-BE49-F238E27FC236}">
                  <a16:creationId xmlns:a16="http://schemas.microsoft.com/office/drawing/2014/main" id="{84AC81F8-9F74-4F6F-99A3-0376F53AB1D3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3140300" y="2695488"/>
              <a:ext cx="894900" cy="8553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Google Shape;685;p45">
              <a:extLst>
                <a:ext uri="{FF2B5EF4-FFF2-40B4-BE49-F238E27FC236}">
                  <a16:creationId xmlns:a16="http://schemas.microsoft.com/office/drawing/2014/main" id="{90D3DAD4-BDB1-4BE7-AA53-55F25FAB5829}"/>
                </a:ext>
              </a:extLst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1350500" y="3559762"/>
              <a:ext cx="894900" cy="8553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Google Shape;686;p45">
              <a:extLst>
                <a:ext uri="{FF2B5EF4-FFF2-40B4-BE49-F238E27FC236}">
                  <a16:creationId xmlns:a16="http://schemas.microsoft.com/office/drawing/2014/main" id="{1AD46479-4A03-4609-85C1-87FD92F5A166}"/>
                </a:ext>
              </a:extLst>
            </p:cNvPr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455600" y="3559778"/>
              <a:ext cx="894900" cy="8553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Google Shape;687;p45">
              <a:extLst>
                <a:ext uri="{FF2B5EF4-FFF2-40B4-BE49-F238E27FC236}">
                  <a16:creationId xmlns:a16="http://schemas.microsoft.com/office/drawing/2014/main" id="{8455B82C-84A9-4EE6-81CF-57B1C490A650}"/>
                </a:ext>
              </a:extLst>
            </p:cNvPr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2245400" y="3559772"/>
              <a:ext cx="894900" cy="8553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688;p45">
              <a:extLst>
                <a:ext uri="{FF2B5EF4-FFF2-40B4-BE49-F238E27FC236}">
                  <a16:creationId xmlns:a16="http://schemas.microsoft.com/office/drawing/2014/main" id="{314BCC58-99FA-4D17-8376-497C340EC302}"/>
                </a:ext>
              </a:extLst>
            </p:cNvPr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3140300" y="3559785"/>
              <a:ext cx="894900" cy="8553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689;p45">
              <a:extLst>
                <a:ext uri="{FF2B5EF4-FFF2-40B4-BE49-F238E27FC236}">
                  <a16:creationId xmlns:a16="http://schemas.microsoft.com/office/drawing/2014/main" id="{55222C74-F20D-4DF3-B1ED-FB697295AA4A}"/>
                </a:ext>
              </a:extLst>
            </p:cNvPr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455600" y="4424028"/>
              <a:ext cx="894900" cy="8553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Google Shape;690;p45">
              <a:extLst>
                <a:ext uri="{FF2B5EF4-FFF2-40B4-BE49-F238E27FC236}">
                  <a16:creationId xmlns:a16="http://schemas.microsoft.com/office/drawing/2014/main" id="{70CC1644-9639-4B13-B80E-146FC08BCD30}"/>
                </a:ext>
              </a:extLst>
            </p:cNvPr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1350500" y="4424022"/>
              <a:ext cx="894900" cy="8553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Google Shape;691;p45">
              <a:extLst>
                <a:ext uri="{FF2B5EF4-FFF2-40B4-BE49-F238E27FC236}">
                  <a16:creationId xmlns:a16="http://schemas.microsoft.com/office/drawing/2014/main" id="{0C69D655-DBF6-4BAF-9485-E41DB3140A65}"/>
                </a:ext>
              </a:extLst>
            </p:cNvPr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2245400" y="4424085"/>
              <a:ext cx="894900" cy="8553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Google Shape;692;p45">
              <a:extLst>
                <a:ext uri="{FF2B5EF4-FFF2-40B4-BE49-F238E27FC236}">
                  <a16:creationId xmlns:a16="http://schemas.microsoft.com/office/drawing/2014/main" id="{56ACD9B0-AA97-4A94-B562-C064520F0871}"/>
                </a:ext>
              </a:extLst>
            </p:cNvPr>
            <p:cNvPicPr preferRelativeResize="0"/>
            <p:nvPr/>
          </p:nvPicPr>
          <p:blipFill>
            <a:blip r:embed="rId13">
              <a:alphaModFix/>
            </a:blip>
            <a:stretch>
              <a:fillRect/>
            </a:stretch>
          </p:blipFill>
          <p:spPr>
            <a:xfrm>
              <a:off x="3140300" y="4424013"/>
              <a:ext cx="894900" cy="8553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Google Shape;693;p45">
              <a:extLst>
                <a:ext uri="{FF2B5EF4-FFF2-40B4-BE49-F238E27FC236}">
                  <a16:creationId xmlns:a16="http://schemas.microsoft.com/office/drawing/2014/main" id="{BDD80BE2-FE1F-4B00-A173-EA8247044B3E}"/>
                </a:ext>
              </a:extLst>
            </p:cNvPr>
            <p:cNvPicPr preferRelativeResize="0"/>
            <p:nvPr/>
          </p:nvPicPr>
          <p:blipFill>
            <a:blip r:embed="rId14">
              <a:alphaModFix/>
            </a:blip>
            <a:stretch>
              <a:fillRect/>
            </a:stretch>
          </p:blipFill>
          <p:spPr>
            <a:xfrm>
              <a:off x="455600" y="5288385"/>
              <a:ext cx="894900" cy="8553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" name="Google Shape;694;p45">
              <a:extLst>
                <a:ext uri="{FF2B5EF4-FFF2-40B4-BE49-F238E27FC236}">
                  <a16:creationId xmlns:a16="http://schemas.microsoft.com/office/drawing/2014/main" id="{1CAFB8E2-0F5D-4DCE-AD2C-FF02A6FE686C}"/>
                </a:ext>
              </a:extLst>
            </p:cNvPr>
            <p:cNvPicPr preferRelativeResize="0"/>
            <p:nvPr/>
          </p:nvPicPr>
          <p:blipFill>
            <a:blip r:embed="rId15">
              <a:alphaModFix/>
            </a:blip>
            <a:stretch>
              <a:fillRect/>
            </a:stretch>
          </p:blipFill>
          <p:spPr>
            <a:xfrm>
              <a:off x="1350500" y="5288385"/>
              <a:ext cx="894900" cy="8553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" name="Google Shape;695;p45">
              <a:extLst>
                <a:ext uri="{FF2B5EF4-FFF2-40B4-BE49-F238E27FC236}">
                  <a16:creationId xmlns:a16="http://schemas.microsoft.com/office/drawing/2014/main" id="{9FEBE095-1855-4807-ADC5-BA19627D639A}"/>
                </a:ext>
              </a:extLst>
            </p:cNvPr>
            <p:cNvPicPr preferRelativeResize="0"/>
            <p:nvPr/>
          </p:nvPicPr>
          <p:blipFill>
            <a:blip r:embed="rId16">
              <a:alphaModFix/>
            </a:blip>
            <a:stretch>
              <a:fillRect/>
            </a:stretch>
          </p:blipFill>
          <p:spPr>
            <a:xfrm>
              <a:off x="2245400" y="5288385"/>
              <a:ext cx="894900" cy="8553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" name="Google Shape;696;p45">
              <a:extLst>
                <a:ext uri="{FF2B5EF4-FFF2-40B4-BE49-F238E27FC236}">
                  <a16:creationId xmlns:a16="http://schemas.microsoft.com/office/drawing/2014/main" id="{B529E1DB-ADD5-4E14-BEA5-648BDF97B968}"/>
                </a:ext>
              </a:extLst>
            </p:cNvPr>
            <p:cNvPicPr preferRelativeResize="0"/>
            <p:nvPr/>
          </p:nvPicPr>
          <p:blipFill>
            <a:blip r:embed="rId17">
              <a:alphaModFix/>
            </a:blip>
            <a:stretch>
              <a:fillRect/>
            </a:stretch>
          </p:blipFill>
          <p:spPr>
            <a:xfrm>
              <a:off x="3140300" y="5288235"/>
              <a:ext cx="894900" cy="85534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1" name="Google Shape;697;p45">
            <a:extLst>
              <a:ext uri="{FF2B5EF4-FFF2-40B4-BE49-F238E27FC236}">
                <a16:creationId xmlns:a16="http://schemas.microsoft.com/office/drawing/2014/main" id="{482970CF-260E-4C85-8B30-536F57BD9169}"/>
              </a:ext>
            </a:extLst>
          </p:cNvPr>
          <p:cNvGrpSpPr/>
          <p:nvPr/>
        </p:nvGrpSpPr>
        <p:grpSpPr>
          <a:xfrm>
            <a:off x="4160275" y="2422124"/>
            <a:ext cx="6599475" cy="3549350"/>
            <a:chOff x="3148075" y="2702175"/>
            <a:chExt cx="6599475" cy="3549350"/>
          </a:xfrm>
        </p:grpSpPr>
        <p:cxnSp>
          <p:nvCxnSpPr>
            <p:cNvPr id="22" name="Google Shape;698;p45">
              <a:extLst>
                <a:ext uri="{FF2B5EF4-FFF2-40B4-BE49-F238E27FC236}">
                  <a16:creationId xmlns:a16="http://schemas.microsoft.com/office/drawing/2014/main" id="{D23CE6F5-5790-41EC-9FA4-3D7D57EC343F}"/>
                </a:ext>
              </a:extLst>
            </p:cNvPr>
            <p:cNvCxnSpPr/>
            <p:nvPr/>
          </p:nvCxnSpPr>
          <p:spPr>
            <a:xfrm>
              <a:off x="4030975" y="2702175"/>
              <a:ext cx="5716500" cy="285600"/>
            </a:xfrm>
            <a:prstGeom prst="straightConnector1">
              <a:avLst/>
            </a:prstGeom>
            <a:noFill/>
            <a:ln w="28575" cap="flat" cmpd="sng">
              <a:solidFill>
                <a:srgbClr val="7B9E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699;p45">
              <a:extLst>
                <a:ext uri="{FF2B5EF4-FFF2-40B4-BE49-F238E27FC236}">
                  <a16:creationId xmlns:a16="http://schemas.microsoft.com/office/drawing/2014/main" id="{E81F1625-521C-4B93-BEA5-353E41569786}"/>
                </a:ext>
              </a:extLst>
            </p:cNvPr>
            <p:cNvCxnSpPr/>
            <p:nvPr/>
          </p:nvCxnSpPr>
          <p:spPr>
            <a:xfrm>
              <a:off x="4022050" y="3522650"/>
              <a:ext cx="5725500" cy="2720100"/>
            </a:xfrm>
            <a:prstGeom prst="straightConnector1">
              <a:avLst/>
            </a:prstGeom>
            <a:noFill/>
            <a:ln w="28575" cap="flat" cmpd="sng">
              <a:solidFill>
                <a:srgbClr val="7B9E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700;p45">
              <a:extLst>
                <a:ext uri="{FF2B5EF4-FFF2-40B4-BE49-F238E27FC236}">
                  <a16:creationId xmlns:a16="http://schemas.microsoft.com/office/drawing/2014/main" id="{FA627640-0BF6-4AE1-A55B-9B01A3C0CD65}"/>
                </a:ext>
              </a:extLst>
            </p:cNvPr>
            <p:cNvCxnSpPr/>
            <p:nvPr/>
          </p:nvCxnSpPr>
          <p:spPr>
            <a:xfrm>
              <a:off x="3148075" y="3513725"/>
              <a:ext cx="3174900" cy="2737800"/>
            </a:xfrm>
            <a:prstGeom prst="straightConnector1">
              <a:avLst/>
            </a:prstGeom>
            <a:noFill/>
            <a:ln w="28575" cap="flat" cmpd="sng">
              <a:solidFill>
                <a:srgbClr val="7B9E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701;p45">
              <a:extLst>
                <a:ext uri="{FF2B5EF4-FFF2-40B4-BE49-F238E27FC236}">
                  <a16:creationId xmlns:a16="http://schemas.microsoft.com/office/drawing/2014/main" id="{B249498A-B6C0-4B4D-9225-E64AA2642DB4}"/>
                </a:ext>
              </a:extLst>
            </p:cNvPr>
            <p:cNvCxnSpPr/>
            <p:nvPr/>
          </p:nvCxnSpPr>
          <p:spPr>
            <a:xfrm>
              <a:off x="3165925" y="2711100"/>
              <a:ext cx="3183900" cy="285300"/>
            </a:xfrm>
            <a:prstGeom prst="straightConnector1">
              <a:avLst/>
            </a:prstGeom>
            <a:noFill/>
            <a:ln w="28575" cap="flat" cmpd="sng">
              <a:solidFill>
                <a:srgbClr val="7B9E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26" name="Google Shape;702;p45">
            <a:extLst>
              <a:ext uri="{FF2B5EF4-FFF2-40B4-BE49-F238E27FC236}">
                <a16:creationId xmlns:a16="http://schemas.microsoft.com/office/drawing/2014/main" id="{1378C9B1-4898-4C97-92E3-D4C49075E584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17475" y="2690796"/>
            <a:ext cx="3440448" cy="32883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" name="Google Shape;703;p45">
            <a:extLst>
              <a:ext uri="{FF2B5EF4-FFF2-40B4-BE49-F238E27FC236}">
                <a16:creationId xmlns:a16="http://schemas.microsoft.com/office/drawing/2014/main" id="{B8C1241E-8A58-48EB-BE93-150CC9C43ECE}"/>
              </a:ext>
            </a:extLst>
          </p:cNvPr>
          <p:cNvGrpSpPr/>
          <p:nvPr/>
        </p:nvGrpSpPr>
        <p:grpSpPr>
          <a:xfrm>
            <a:off x="8226925" y="3704424"/>
            <a:ext cx="1793325" cy="1126450"/>
            <a:chOff x="7214725" y="3984475"/>
            <a:chExt cx="1793325" cy="1126450"/>
          </a:xfrm>
        </p:grpSpPr>
        <p:sp>
          <p:nvSpPr>
            <p:cNvPr id="28" name="Google Shape;704;p45">
              <a:extLst>
                <a:ext uri="{FF2B5EF4-FFF2-40B4-BE49-F238E27FC236}">
                  <a16:creationId xmlns:a16="http://schemas.microsoft.com/office/drawing/2014/main" id="{A90DAB84-4111-4CCE-B332-A125EEC7118F}"/>
                </a:ext>
              </a:extLst>
            </p:cNvPr>
            <p:cNvSpPr/>
            <p:nvPr/>
          </p:nvSpPr>
          <p:spPr>
            <a:xfrm>
              <a:off x="7214725" y="3984475"/>
              <a:ext cx="490500" cy="456600"/>
            </a:xfrm>
            <a:prstGeom prst="rect">
              <a:avLst/>
            </a:prstGeom>
            <a:noFill/>
            <a:ln w="28575" cap="flat" cmpd="sng">
              <a:solidFill>
                <a:srgbClr val="00FF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705;p45">
              <a:extLst>
                <a:ext uri="{FF2B5EF4-FFF2-40B4-BE49-F238E27FC236}">
                  <a16:creationId xmlns:a16="http://schemas.microsoft.com/office/drawing/2014/main" id="{CED37178-EB21-4EA4-B680-A615B2AD2034}"/>
                </a:ext>
              </a:extLst>
            </p:cNvPr>
            <p:cNvSpPr/>
            <p:nvPr/>
          </p:nvSpPr>
          <p:spPr>
            <a:xfrm>
              <a:off x="8517550" y="4654325"/>
              <a:ext cx="490500" cy="456600"/>
            </a:xfrm>
            <a:prstGeom prst="rect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" name="Google Shape;706;p45">
            <a:extLst>
              <a:ext uri="{FF2B5EF4-FFF2-40B4-BE49-F238E27FC236}">
                <a16:creationId xmlns:a16="http://schemas.microsoft.com/office/drawing/2014/main" id="{CE1FFD4D-17E4-49BE-AC56-18AC5EC30DC1}"/>
              </a:ext>
            </a:extLst>
          </p:cNvPr>
          <p:cNvSpPr txBox="1">
            <a:spLocks/>
          </p:cNvSpPr>
          <p:nvPr/>
        </p:nvSpPr>
        <p:spPr>
          <a:xfrm>
            <a:off x="8093150" y="3317999"/>
            <a:ext cx="784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Clr>
                <a:schemeClr val="dk1"/>
              </a:buClr>
              <a:buSzPts val="2800"/>
              <a:buFont typeface="Arial"/>
              <a:buNone/>
            </a:pPr>
            <a:r>
              <a:rPr lang="en-US" sz="1600" b="1">
                <a:solidFill>
                  <a:srgbClr val="00FF00"/>
                </a:solidFill>
              </a:rPr>
              <a:t>CIELO</a:t>
            </a:r>
          </a:p>
          <a:p>
            <a:pPr indent="-50800">
              <a:buClr>
                <a:schemeClr val="dk1"/>
              </a:buClr>
              <a:buSzPts val="2800"/>
              <a:buFont typeface="Arial"/>
              <a:buNone/>
            </a:pPr>
            <a:endParaRPr lang="en-US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1" name="Google Shape;707;p45">
            <a:extLst>
              <a:ext uri="{FF2B5EF4-FFF2-40B4-BE49-F238E27FC236}">
                <a16:creationId xmlns:a16="http://schemas.microsoft.com/office/drawing/2014/main" id="{FEFDAD06-E838-4CF1-9E37-B059E23DE95E}"/>
              </a:ext>
            </a:extLst>
          </p:cNvPr>
          <p:cNvSpPr txBox="1">
            <a:spLocks/>
          </p:cNvSpPr>
          <p:nvPr/>
        </p:nvSpPr>
        <p:spPr>
          <a:xfrm>
            <a:off x="9280850" y="3954899"/>
            <a:ext cx="953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Clr>
                <a:schemeClr val="dk1"/>
              </a:buClr>
              <a:buSzPts val="2800"/>
              <a:buFont typeface="Arial"/>
              <a:buNone/>
            </a:pPr>
            <a:r>
              <a:rPr lang="en-US" sz="1600" b="1">
                <a:solidFill>
                  <a:srgbClr val="FF0000"/>
                </a:solidFill>
              </a:rPr>
              <a:t>NUBE</a:t>
            </a:r>
          </a:p>
          <a:p>
            <a:pPr indent="-50800">
              <a:buClr>
                <a:schemeClr val="dk1"/>
              </a:buClr>
              <a:buSzPts val="2800"/>
              <a:buFont typeface="Arial"/>
              <a:buNone/>
            </a:pPr>
            <a:endParaRPr lang="en-US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  <p:extLst>
      <p:ext uri="{BB962C8B-B14F-4D97-AF65-F5344CB8AC3E}">
        <p14:creationId xmlns:p14="http://schemas.microsoft.com/office/powerpoint/2010/main" val="36913429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1270275-DE57-994A-89C9-3F60DDFCAF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7692" y="365126"/>
            <a:ext cx="8122058" cy="677474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ctr"/>
            <a:r>
              <a:rPr lang="es-CO" b="1" dirty="0">
                <a:solidFill>
                  <a:srgbClr val="001A2A"/>
                </a:solidFill>
              </a:rPr>
              <a:t>Generación de </a:t>
            </a:r>
            <a:r>
              <a:rPr lang="es-CO" b="1" dirty="0" err="1">
                <a:solidFill>
                  <a:srgbClr val="001A2A"/>
                </a:solidFill>
              </a:rPr>
              <a:t>Dataset</a:t>
            </a:r>
            <a:r>
              <a:rPr lang="es-CO" b="1" dirty="0">
                <a:solidFill>
                  <a:srgbClr val="001A2A"/>
                </a:solidFill>
              </a:rPr>
              <a:t> de entrenamiento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649F3B0-44DD-7948-951B-AB8B685E64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12981"/>
            <a:ext cx="10515600" cy="1175656"/>
          </a:xfrm>
        </p:spPr>
        <p:txBody>
          <a:bodyPr/>
          <a:lstStyle/>
          <a:p>
            <a:pPr marL="0" indent="0" algn="ctr">
              <a:spcBef>
                <a:spcPts val="0"/>
              </a:spcBef>
              <a:buClr>
                <a:schemeClr val="dk1"/>
              </a:buClr>
              <a:buSzPts val="2800"/>
              <a:buNone/>
            </a:pPr>
            <a:r>
              <a:rPr lang="es-CO" sz="2500" dirty="0">
                <a:solidFill>
                  <a:srgbClr val="7D7D7D"/>
                </a:solidFill>
                <a:latin typeface="+mj-lt"/>
              </a:rPr>
              <a:t>Se descompone la porción de imagen etiquetada como cielo o nube previamente, se extrae el canal RGB y se calculan los canales HSV, </a:t>
            </a:r>
            <a:r>
              <a:rPr lang="es-CO" sz="2500" dirty="0" err="1">
                <a:solidFill>
                  <a:srgbClr val="7D7D7D"/>
                </a:solidFill>
                <a:latin typeface="+mj-lt"/>
              </a:rPr>
              <a:t>CieL</a:t>
            </a:r>
            <a:r>
              <a:rPr lang="es-CO" sz="2500" dirty="0">
                <a:solidFill>
                  <a:srgbClr val="7D7D7D"/>
                </a:solidFill>
                <a:latin typeface="+mj-lt"/>
              </a:rPr>
              <a:t>*a*b* y los histogramas de textura</a:t>
            </a:r>
          </a:p>
        </p:txBody>
      </p:sp>
      <p:pic>
        <p:nvPicPr>
          <p:cNvPr id="32" name="Google Shape;712;p46">
            <a:extLst>
              <a:ext uri="{FF2B5EF4-FFF2-40B4-BE49-F238E27FC236}">
                <a16:creationId xmlns:a16="http://schemas.microsoft.com/office/drawing/2014/main" id="{ABC3C733-32D1-42DA-9109-08C21C09ACA6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885725" y="3363717"/>
            <a:ext cx="1548200" cy="11921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" name="Google Shape;716;p46">
            <a:extLst>
              <a:ext uri="{FF2B5EF4-FFF2-40B4-BE49-F238E27FC236}">
                <a16:creationId xmlns:a16="http://schemas.microsoft.com/office/drawing/2014/main" id="{8DCF2C5F-6480-4184-8983-90482DF6EFD1}"/>
              </a:ext>
            </a:extLst>
          </p:cNvPr>
          <p:cNvGrpSpPr/>
          <p:nvPr/>
        </p:nvGrpSpPr>
        <p:grpSpPr>
          <a:xfrm>
            <a:off x="5001206" y="2723014"/>
            <a:ext cx="2628158" cy="2511970"/>
            <a:chOff x="7317475" y="2950097"/>
            <a:chExt cx="3440448" cy="3288349"/>
          </a:xfrm>
        </p:grpSpPr>
        <p:pic>
          <p:nvPicPr>
            <p:cNvPr id="34" name="Google Shape;717;p46">
              <a:extLst>
                <a:ext uri="{FF2B5EF4-FFF2-40B4-BE49-F238E27FC236}">
                  <a16:creationId xmlns:a16="http://schemas.microsoft.com/office/drawing/2014/main" id="{8971A36B-8BDA-41C8-B2B1-E62530863DA2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317475" y="2950097"/>
              <a:ext cx="3440448" cy="328834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5" name="Google Shape;718;p46">
              <a:extLst>
                <a:ext uri="{FF2B5EF4-FFF2-40B4-BE49-F238E27FC236}">
                  <a16:creationId xmlns:a16="http://schemas.microsoft.com/office/drawing/2014/main" id="{B2F35AB0-E83A-4371-AAEB-EE7E5313E5EE}"/>
                </a:ext>
              </a:extLst>
            </p:cNvPr>
            <p:cNvGrpSpPr/>
            <p:nvPr/>
          </p:nvGrpSpPr>
          <p:grpSpPr>
            <a:xfrm>
              <a:off x="8226925" y="3880053"/>
              <a:ext cx="1793325" cy="1126450"/>
              <a:chOff x="7214725" y="3900803"/>
              <a:chExt cx="1793325" cy="1126450"/>
            </a:xfrm>
          </p:grpSpPr>
          <p:sp>
            <p:nvSpPr>
              <p:cNvPr id="36" name="Google Shape;719;p46">
                <a:extLst>
                  <a:ext uri="{FF2B5EF4-FFF2-40B4-BE49-F238E27FC236}">
                    <a16:creationId xmlns:a16="http://schemas.microsoft.com/office/drawing/2014/main" id="{5AC4A675-EC81-49A7-A180-7EDBD27F3941}"/>
                  </a:ext>
                </a:extLst>
              </p:cNvPr>
              <p:cNvSpPr/>
              <p:nvPr/>
            </p:nvSpPr>
            <p:spPr>
              <a:xfrm>
                <a:off x="7214725" y="3900803"/>
                <a:ext cx="490500" cy="456600"/>
              </a:xfrm>
              <a:prstGeom prst="rect">
                <a:avLst/>
              </a:prstGeom>
              <a:noFill/>
              <a:ln w="28575" cap="flat" cmpd="sng">
                <a:solidFill>
                  <a:srgbClr val="00FF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720;p46">
                <a:extLst>
                  <a:ext uri="{FF2B5EF4-FFF2-40B4-BE49-F238E27FC236}">
                    <a16:creationId xmlns:a16="http://schemas.microsoft.com/office/drawing/2014/main" id="{3C000E3E-DDAB-455F-B667-D88008605983}"/>
                  </a:ext>
                </a:extLst>
              </p:cNvPr>
              <p:cNvSpPr/>
              <p:nvPr/>
            </p:nvSpPr>
            <p:spPr>
              <a:xfrm>
                <a:off x="8517550" y="4570653"/>
                <a:ext cx="490500" cy="456600"/>
              </a:xfrm>
              <a:prstGeom prst="rect">
                <a:avLst/>
              </a:prstGeom>
              <a:noFill/>
              <a:ln w="28575" cap="flat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cxnSp>
        <p:nvCxnSpPr>
          <p:cNvPr id="38" name="Google Shape;721;p46">
            <a:extLst>
              <a:ext uri="{FF2B5EF4-FFF2-40B4-BE49-F238E27FC236}">
                <a16:creationId xmlns:a16="http://schemas.microsoft.com/office/drawing/2014/main" id="{D722DEBD-FEF7-4724-B28C-26E1480FC048}"/>
              </a:ext>
            </a:extLst>
          </p:cNvPr>
          <p:cNvCxnSpPr>
            <a:stCxn id="36" idx="3"/>
            <a:endCxn id="51" idx="1"/>
          </p:cNvCxnSpPr>
          <p:nvPr/>
        </p:nvCxnSpPr>
        <p:spPr>
          <a:xfrm>
            <a:off x="6070628" y="3607806"/>
            <a:ext cx="2523900" cy="505200"/>
          </a:xfrm>
          <a:prstGeom prst="straightConnector1">
            <a:avLst/>
          </a:prstGeom>
          <a:noFill/>
          <a:ln w="28575" cap="flat" cmpd="sng">
            <a:solidFill>
              <a:srgbClr val="00FF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9" name="Google Shape;723;p46">
            <a:extLst>
              <a:ext uri="{FF2B5EF4-FFF2-40B4-BE49-F238E27FC236}">
                <a16:creationId xmlns:a16="http://schemas.microsoft.com/office/drawing/2014/main" id="{DE9658B5-9985-40F6-A7E5-F09D0F6187BB}"/>
              </a:ext>
            </a:extLst>
          </p:cNvPr>
          <p:cNvSpPr txBox="1">
            <a:spLocks/>
          </p:cNvSpPr>
          <p:nvPr/>
        </p:nvSpPr>
        <p:spPr>
          <a:xfrm>
            <a:off x="5499904" y="3143541"/>
            <a:ext cx="784800" cy="2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Clr>
                <a:schemeClr val="dk1"/>
              </a:buClr>
              <a:buSzPts val="2800"/>
              <a:buFont typeface="Arial"/>
              <a:buNone/>
            </a:pPr>
            <a:r>
              <a:rPr lang="en-US" sz="1600" b="1">
                <a:solidFill>
                  <a:srgbClr val="00FF00"/>
                </a:solidFill>
              </a:rPr>
              <a:t>CIELO</a:t>
            </a:r>
            <a:endParaRPr lang="en-US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0" name="Google Shape;724;p46">
            <a:extLst>
              <a:ext uri="{FF2B5EF4-FFF2-40B4-BE49-F238E27FC236}">
                <a16:creationId xmlns:a16="http://schemas.microsoft.com/office/drawing/2014/main" id="{40C0FF28-4B4C-47CF-A223-4D6417243CB7}"/>
              </a:ext>
            </a:extLst>
          </p:cNvPr>
          <p:cNvSpPr txBox="1">
            <a:spLocks/>
          </p:cNvSpPr>
          <p:nvPr/>
        </p:nvSpPr>
        <p:spPr>
          <a:xfrm>
            <a:off x="6478345" y="3660379"/>
            <a:ext cx="784800" cy="2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Clr>
                <a:schemeClr val="dk1"/>
              </a:buClr>
              <a:buSzPts val="2800"/>
              <a:buFont typeface="Arial"/>
              <a:buNone/>
            </a:pPr>
            <a:r>
              <a:rPr lang="en-US" sz="1600" b="1">
                <a:solidFill>
                  <a:srgbClr val="FF0000"/>
                </a:solidFill>
              </a:rPr>
              <a:t>NUBE</a:t>
            </a:r>
          </a:p>
          <a:p>
            <a:pPr marL="177800" indent="0">
              <a:buClr>
                <a:schemeClr val="dk1"/>
              </a:buClr>
              <a:buSzPts val="2800"/>
              <a:buFont typeface="Arial"/>
              <a:buNone/>
            </a:pPr>
            <a:endParaRPr lang="en-US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41" name="Google Shape;725;p46">
            <a:extLst>
              <a:ext uri="{FF2B5EF4-FFF2-40B4-BE49-F238E27FC236}">
                <a16:creationId xmlns:a16="http://schemas.microsoft.com/office/drawing/2014/main" id="{5C547D35-823F-4067-B06D-40E4313F5266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8450" y="2352916"/>
            <a:ext cx="2167350" cy="1422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726;p46">
            <a:extLst>
              <a:ext uri="{FF2B5EF4-FFF2-40B4-BE49-F238E27FC236}">
                <a16:creationId xmlns:a16="http://schemas.microsoft.com/office/drawing/2014/main" id="{1EBD8F4E-C653-4B61-9E33-C3857CE906CE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87600" y="4196616"/>
            <a:ext cx="1830601" cy="1495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3" name="Google Shape;727;p46">
            <a:extLst>
              <a:ext uri="{FF2B5EF4-FFF2-40B4-BE49-F238E27FC236}">
                <a16:creationId xmlns:a16="http://schemas.microsoft.com/office/drawing/2014/main" id="{2C4F273E-EF93-4EE6-9383-2E329C0EA3AA}"/>
              </a:ext>
            </a:extLst>
          </p:cNvPr>
          <p:cNvCxnSpPr>
            <a:stCxn id="36" idx="1"/>
            <a:endCxn id="41" idx="3"/>
          </p:cNvCxnSpPr>
          <p:nvPr/>
        </p:nvCxnSpPr>
        <p:spPr>
          <a:xfrm rot="10800000">
            <a:off x="2885835" y="3064206"/>
            <a:ext cx="2810100" cy="543600"/>
          </a:xfrm>
          <a:prstGeom prst="straightConnector1">
            <a:avLst/>
          </a:prstGeom>
          <a:noFill/>
          <a:ln w="28575" cap="flat" cmpd="sng">
            <a:solidFill>
              <a:srgbClr val="00FF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4" name="Google Shape;728;p46">
            <a:extLst>
              <a:ext uri="{FF2B5EF4-FFF2-40B4-BE49-F238E27FC236}">
                <a16:creationId xmlns:a16="http://schemas.microsoft.com/office/drawing/2014/main" id="{C7BE7093-0A16-4EE7-A358-B28469CC0F29}"/>
              </a:ext>
            </a:extLst>
          </p:cNvPr>
          <p:cNvCxnSpPr>
            <a:stCxn id="36" idx="1"/>
            <a:endCxn id="42" idx="3"/>
          </p:cNvCxnSpPr>
          <p:nvPr/>
        </p:nvCxnSpPr>
        <p:spPr>
          <a:xfrm flipH="1">
            <a:off x="2718135" y="3607806"/>
            <a:ext cx="2977800" cy="1336500"/>
          </a:xfrm>
          <a:prstGeom prst="straightConnector1">
            <a:avLst/>
          </a:prstGeom>
          <a:noFill/>
          <a:ln w="28575" cap="flat" cmpd="sng">
            <a:solidFill>
              <a:srgbClr val="00FF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5" name="Google Shape;729;p46">
            <a:extLst>
              <a:ext uri="{FF2B5EF4-FFF2-40B4-BE49-F238E27FC236}">
                <a16:creationId xmlns:a16="http://schemas.microsoft.com/office/drawing/2014/main" id="{350C4014-BC32-4B3E-B15F-3AACA1EFD0C2}"/>
              </a:ext>
            </a:extLst>
          </p:cNvPr>
          <p:cNvCxnSpPr>
            <a:stCxn id="36" idx="1"/>
            <a:endCxn id="32" idx="3"/>
          </p:cNvCxnSpPr>
          <p:nvPr/>
        </p:nvCxnSpPr>
        <p:spPr>
          <a:xfrm flipH="1">
            <a:off x="4433835" y="3607806"/>
            <a:ext cx="1262100" cy="351900"/>
          </a:xfrm>
          <a:prstGeom prst="straightConnector1">
            <a:avLst/>
          </a:prstGeom>
          <a:noFill/>
          <a:ln w="28575" cap="flat" cmpd="sng">
            <a:solidFill>
              <a:srgbClr val="00FF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6" name="Google Shape;730;p46">
            <a:extLst>
              <a:ext uri="{FF2B5EF4-FFF2-40B4-BE49-F238E27FC236}">
                <a16:creationId xmlns:a16="http://schemas.microsoft.com/office/drawing/2014/main" id="{45C2C371-48A6-4C39-9835-E4CB6A703330}"/>
              </a:ext>
            </a:extLst>
          </p:cNvPr>
          <p:cNvCxnSpPr>
            <a:stCxn id="37" idx="1"/>
            <a:endCxn id="41" idx="3"/>
          </p:cNvCxnSpPr>
          <p:nvPr/>
        </p:nvCxnSpPr>
        <p:spPr>
          <a:xfrm rot="10800000">
            <a:off x="2885663" y="3064405"/>
            <a:ext cx="3805500" cy="10551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7" name="Google Shape;731;p46">
            <a:extLst>
              <a:ext uri="{FF2B5EF4-FFF2-40B4-BE49-F238E27FC236}">
                <a16:creationId xmlns:a16="http://schemas.microsoft.com/office/drawing/2014/main" id="{1918C6A4-7B7D-420A-9E99-4E8B6AAA074B}"/>
              </a:ext>
            </a:extLst>
          </p:cNvPr>
          <p:cNvCxnSpPr>
            <a:stCxn id="37" idx="1"/>
            <a:endCxn id="32" idx="3"/>
          </p:cNvCxnSpPr>
          <p:nvPr/>
        </p:nvCxnSpPr>
        <p:spPr>
          <a:xfrm rot="10800000">
            <a:off x="4433963" y="3959905"/>
            <a:ext cx="2257200" cy="1596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8" name="Google Shape;732;p46">
            <a:extLst>
              <a:ext uri="{FF2B5EF4-FFF2-40B4-BE49-F238E27FC236}">
                <a16:creationId xmlns:a16="http://schemas.microsoft.com/office/drawing/2014/main" id="{CDB1F060-27E2-4974-978E-198613775861}"/>
              </a:ext>
            </a:extLst>
          </p:cNvPr>
          <p:cNvCxnSpPr>
            <a:stCxn id="37" idx="1"/>
            <a:endCxn id="42" idx="3"/>
          </p:cNvCxnSpPr>
          <p:nvPr/>
        </p:nvCxnSpPr>
        <p:spPr>
          <a:xfrm flipH="1">
            <a:off x="2718263" y="4119505"/>
            <a:ext cx="3972900" cy="8250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49" name="Google Shape;733;p46">
            <a:extLst>
              <a:ext uri="{FF2B5EF4-FFF2-40B4-BE49-F238E27FC236}">
                <a16:creationId xmlns:a16="http://schemas.microsoft.com/office/drawing/2014/main" id="{72AB5F49-AAD6-49C1-86B6-0E972B83740E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089801" y="2367078"/>
            <a:ext cx="3681800" cy="1245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0" name="Google Shape;734;p46">
            <a:extLst>
              <a:ext uri="{FF2B5EF4-FFF2-40B4-BE49-F238E27FC236}">
                <a16:creationId xmlns:a16="http://schemas.microsoft.com/office/drawing/2014/main" id="{5E044998-4D20-4C94-B92F-CB43493878EA}"/>
              </a:ext>
            </a:extLst>
          </p:cNvPr>
          <p:cNvGrpSpPr/>
          <p:nvPr/>
        </p:nvGrpSpPr>
        <p:grpSpPr>
          <a:xfrm>
            <a:off x="8594427" y="3441141"/>
            <a:ext cx="2378373" cy="2119275"/>
            <a:chOff x="8594427" y="4038325"/>
            <a:chExt cx="2378373" cy="2119275"/>
          </a:xfrm>
        </p:grpSpPr>
        <p:pic>
          <p:nvPicPr>
            <p:cNvPr id="51" name="Google Shape;722;p46">
              <a:extLst>
                <a:ext uri="{FF2B5EF4-FFF2-40B4-BE49-F238E27FC236}">
                  <a16:creationId xmlns:a16="http://schemas.microsoft.com/office/drawing/2014/main" id="{49666C9B-57AB-4D00-9C2E-1A395F903388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 r="47654"/>
            <a:stretch/>
          </p:blipFill>
          <p:spPr>
            <a:xfrm>
              <a:off x="8594427" y="4155200"/>
              <a:ext cx="2310476" cy="1109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" name="Google Shape;735;p46">
              <a:extLst>
                <a:ext uri="{FF2B5EF4-FFF2-40B4-BE49-F238E27FC236}">
                  <a16:creationId xmlns:a16="http://schemas.microsoft.com/office/drawing/2014/main" id="{1B316BD5-1C3F-4FA5-8CD9-A264C1913DD1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 l="55789" t="25661"/>
            <a:stretch/>
          </p:blipFill>
          <p:spPr>
            <a:xfrm>
              <a:off x="8816175" y="5332600"/>
              <a:ext cx="1951425" cy="825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3" name="Google Shape;736;p46">
              <a:extLst>
                <a:ext uri="{FF2B5EF4-FFF2-40B4-BE49-F238E27FC236}">
                  <a16:creationId xmlns:a16="http://schemas.microsoft.com/office/drawing/2014/main" id="{5C87CB3A-C4EC-493E-9419-F13CFF992836}"/>
                </a:ext>
              </a:extLst>
            </p:cNvPr>
            <p:cNvSpPr/>
            <p:nvPr/>
          </p:nvSpPr>
          <p:spPr>
            <a:xfrm>
              <a:off x="8827125" y="5214800"/>
              <a:ext cx="420900" cy="2445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737;p46">
              <a:extLst>
                <a:ext uri="{FF2B5EF4-FFF2-40B4-BE49-F238E27FC236}">
                  <a16:creationId xmlns:a16="http://schemas.microsoft.com/office/drawing/2014/main" id="{E262F426-57AB-40A8-83C3-0EFD0A4AB281}"/>
                </a:ext>
              </a:extLst>
            </p:cNvPr>
            <p:cNvSpPr/>
            <p:nvPr/>
          </p:nvSpPr>
          <p:spPr>
            <a:xfrm>
              <a:off x="8816175" y="5798910"/>
              <a:ext cx="1548300" cy="1041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738;p46">
              <a:extLst>
                <a:ext uri="{FF2B5EF4-FFF2-40B4-BE49-F238E27FC236}">
                  <a16:creationId xmlns:a16="http://schemas.microsoft.com/office/drawing/2014/main" id="{9DA69A58-95B5-4393-A29C-D3ABD68A5C32}"/>
                </a:ext>
              </a:extLst>
            </p:cNvPr>
            <p:cNvSpPr/>
            <p:nvPr/>
          </p:nvSpPr>
          <p:spPr>
            <a:xfrm>
              <a:off x="10198226" y="5725400"/>
              <a:ext cx="212400" cy="177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739;p46">
              <a:extLst>
                <a:ext uri="{FF2B5EF4-FFF2-40B4-BE49-F238E27FC236}">
                  <a16:creationId xmlns:a16="http://schemas.microsoft.com/office/drawing/2014/main" id="{9FCC43E8-C3BA-4709-AF1B-69F2A3C8CC09}"/>
                </a:ext>
              </a:extLst>
            </p:cNvPr>
            <p:cNvSpPr/>
            <p:nvPr/>
          </p:nvSpPr>
          <p:spPr>
            <a:xfrm>
              <a:off x="10235700" y="4038325"/>
              <a:ext cx="737100" cy="177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57" name="Google Shape;740;p46">
            <a:extLst>
              <a:ext uri="{FF2B5EF4-FFF2-40B4-BE49-F238E27FC236}">
                <a16:creationId xmlns:a16="http://schemas.microsoft.com/office/drawing/2014/main" id="{CA73030D-766E-48EF-8A37-59E66DC4C582}"/>
              </a:ext>
            </a:extLst>
          </p:cNvPr>
          <p:cNvCxnSpPr>
            <a:stCxn id="37" idx="3"/>
            <a:endCxn id="51" idx="1"/>
          </p:cNvCxnSpPr>
          <p:nvPr/>
        </p:nvCxnSpPr>
        <p:spPr>
          <a:xfrm rot="10800000" flipH="1">
            <a:off x="7065856" y="4112905"/>
            <a:ext cx="1528500" cy="66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8" name="Google Shape;741;p46">
            <a:extLst>
              <a:ext uri="{FF2B5EF4-FFF2-40B4-BE49-F238E27FC236}">
                <a16:creationId xmlns:a16="http://schemas.microsoft.com/office/drawing/2014/main" id="{E632CFAB-E4F4-404E-B5AB-F389EC307AA1}"/>
              </a:ext>
            </a:extLst>
          </p:cNvPr>
          <p:cNvSpPr txBox="1">
            <a:spLocks/>
          </p:cNvSpPr>
          <p:nvPr/>
        </p:nvSpPr>
        <p:spPr>
          <a:xfrm>
            <a:off x="2371050" y="5414941"/>
            <a:ext cx="1742700" cy="47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Clr>
                <a:schemeClr val="dk1"/>
              </a:buClr>
              <a:buSzPts val="2800"/>
              <a:buFont typeface="Arial"/>
              <a:buNone/>
            </a:pPr>
            <a:r>
              <a:rPr lang="en-US" sz="1500">
                <a:solidFill>
                  <a:srgbClr val="7D7D7D"/>
                </a:solidFill>
              </a:rPr>
              <a:t>(Noor et al, 2013)</a:t>
            </a:r>
            <a:endParaRPr lang="en-US" sz="15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59" name="Google Shape;742;p46">
            <a:extLst>
              <a:ext uri="{FF2B5EF4-FFF2-40B4-BE49-F238E27FC236}">
                <a16:creationId xmlns:a16="http://schemas.microsoft.com/office/drawing/2014/main" id="{4AC6AF41-E0B3-4BC8-A617-061A74CE14CF}"/>
              </a:ext>
            </a:extLst>
          </p:cNvPr>
          <p:cNvSpPr txBox="1">
            <a:spLocks/>
          </p:cNvSpPr>
          <p:nvPr/>
        </p:nvSpPr>
        <p:spPr>
          <a:xfrm>
            <a:off x="8715725" y="5414941"/>
            <a:ext cx="2257200" cy="35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Clr>
                <a:schemeClr val="dk1"/>
              </a:buClr>
              <a:buSzPts val="2800"/>
              <a:buFont typeface="Arial"/>
              <a:buNone/>
            </a:pPr>
            <a:r>
              <a:rPr lang="en-US" sz="1500">
                <a:solidFill>
                  <a:srgbClr val="7D7D7D"/>
                </a:solidFill>
              </a:rPr>
              <a:t>(Huang et al., 2011)</a:t>
            </a:r>
            <a:endParaRPr lang="en-US" sz="15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  <p:extLst>
      <p:ext uri="{BB962C8B-B14F-4D97-AF65-F5344CB8AC3E}">
        <p14:creationId xmlns:p14="http://schemas.microsoft.com/office/powerpoint/2010/main" val="8452341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94869D4-D19F-E94B-AC6F-749A3EC33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3773" y="365125"/>
            <a:ext cx="7169970" cy="1031189"/>
          </a:xfrm>
        </p:spPr>
        <p:txBody>
          <a:bodyPr/>
          <a:lstStyle/>
          <a:p>
            <a:pPr algn="ctr"/>
            <a:r>
              <a:rPr lang="es-CO" b="1" dirty="0">
                <a:solidFill>
                  <a:srgbClr val="001A2A"/>
                </a:solidFill>
              </a:rPr>
              <a:t>Clasificación</a:t>
            </a:r>
          </a:p>
        </p:txBody>
      </p:sp>
      <p:sp>
        <p:nvSpPr>
          <p:cNvPr id="12" name="Google Shape;805;p51">
            <a:extLst>
              <a:ext uri="{FF2B5EF4-FFF2-40B4-BE49-F238E27FC236}">
                <a16:creationId xmlns:a16="http://schemas.microsoft.com/office/drawing/2014/main" id="{5005316C-612D-47BF-ADB9-DC0FE74C026B}"/>
              </a:ext>
            </a:extLst>
          </p:cNvPr>
          <p:cNvSpPr txBox="1">
            <a:spLocks/>
          </p:cNvSpPr>
          <p:nvPr/>
        </p:nvSpPr>
        <p:spPr>
          <a:xfrm>
            <a:off x="1853335" y="4112269"/>
            <a:ext cx="3311700" cy="169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2800"/>
              <a:buFont typeface="Arial"/>
              <a:buNone/>
            </a:pPr>
            <a:r>
              <a:rPr lang="es-ES" sz="2000" dirty="0">
                <a:solidFill>
                  <a:srgbClr val="7D7D7D"/>
                </a:solidFill>
                <a:latin typeface="+mj-lt"/>
              </a:rPr>
              <a:t>KNN: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2800"/>
              <a:buFont typeface="Arial"/>
              <a:buNone/>
            </a:pPr>
            <a:r>
              <a:rPr lang="es-ES" sz="2000" dirty="0">
                <a:solidFill>
                  <a:srgbClr val="7D7D7D"/>
                </a:solidFill>
                <a:latin typeface="+mj-lt"/>
              </a:rPr>
              <a:t>Este algoritmo verifica los K vecinos más cercanos a un elemento para asignarlo a una clase. </a:t>
            </a:r>
          </a:p>
        </p:txBody>
      </p:sp>
      <p:pic>
        <p:nvPicPr>
          <p:cNvPr id="14" name="Google Shape;806;p51">
            <a:extLst>
              <a:ext uri="{FF2B5EF4-FFF2-40B4-BE49-F238E27FC236}">
                <a16:creationId xmlns:a16="http://schemas.microsoft.com/office/drawing/2014/main" id="{CBD2B27F-E458-45C1-A507-53C38519EAF1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753435" y="1024819"/>
            <a:ext cx="3311675" cy="299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807;p51">
            <a:extLst>
              <a:ext uri="{FF2B5EF4-FFF2-40B4-BE49-F238E27FC236}">
                <a16:creationId xmlns:a16="http://schemas.microsoft.com/office/drawing/2014/main" id="{95F52496-636E-4878-9D7F-CDE07D24AFC5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93817" y="1060019"/>
            <a:ext cx="3436500" cy="3052401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808;p51">
            <a:extLst>
              <a:ext uri="{FF2B5EF4-FFF2-40B4-BE49-F238E27FC236}">
                <a16:creationId xmlns:a16="http://schemas.microsoft.com/office/drawing/2014/main" id="{0C96EE4D-5D0D-4771-BEF9-22F0545734AE}"/>
              </a:ext>
            </a:extLst>
          </p:cNvPr>
          <p:cNvSpPr txBox="1">
            <a:spLocks/>
          </p:cNvSpPr>
          <p:nvPr/>
        </p:nvSpPr>
        <p:spPr>
          <a:xfrm>
            <a:off x="5968842" y="4112269"/>
            <a:ext cx="5304000" cy="169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2800"/>
              <a:buFont typeface="Arial"/>
              <a:buNone/>
            </a:pPr>
            <a:r>
              <a:rPr lang="es-ES" sz="2000" dirty="0">
                <a:solidFill>
                  <a:srgbClr val="7D7D7D"/>
                </a:solidFill>
                <a:latin typeface="+mj-lt"/>
              </a:rPr>
              <a:t>SVM: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2800"/>
              <a:buFont typeface="Arial"/>
              <a:buNone/>
            </a:pPr>
            <a:r>
              <a:rPr lang="es-ES" sz="2000" dirty="0">
                <a:solidFill>
                  <a:srgbClr val="7D7D7D"/>
                </a:solidFill>
                <a:latin typeface="+mj-lt"/>
              </a:rPr>
              <a:t>Construye un modelo basado en hiperplanos y busca aquel hiperplano que permita obtener la máxima separación entre los 2 puntos más cercanos de las diferentes clases</a:t>
            </a:r>
          </a:p>
        </p:txBody>
      </p:sp>
      <p:sp>
        <p:nvSpPr>
          <p:cNvPr id="17" name="Google Shape;810;p51">
            <a:extLst>
              <a:ext uri="{FF2B5EF4-FFF2-40B4-BE49-F238E27FC236}">
                <a16:creationId xmlns:a16="http://schemas.microsoft.com/office/drawing/2014/main" id="{849551BA-23C0-47A8-8E32-D54E2AF63FE8}"/>
              </a:ext>
            </a:extLst>
          </p:cNvPr>
          <p:cNvSpPr txBox="1">
            <a:spLocks/>
          </p:cNvSpPr>
          <p:nvPr/>
        </p:nvSpPr>
        <p:spPr>
          <a:xfrm>
            <a:off x="2456960" y="5591844"/>
            <a:ext cx="1958100" cy="47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Clr>
                <a:schemeClr val="dk1"/>
              </a:buClr>
              <a:buSzPts val="2800"/>
              <a:buFont typeface="Arial"/>
              <a:buNone/>
            </a:pPr>
            <a:r>
              <a:rPr lang="en-US" sz="1500">
                <a:solidFill>
                  <a:srgbClr val="7D7D7D"/>
                </a:solidFill>
              </a:rPr>
              <a:t>(García et al, 2008)</a:t>
            </a:r>
            <a:endParaRPr lang="en-US" sz="15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8" name="Google Shape;811;p51">
            <a:extLst>
              <a:ext uri="{FF2B5EF4-FFF2-40B4-BE49-F238E27FC236}">
                <a16:creationId xmlns:a16="http://schemas.microsoft.com/office/drawing/2014/main" id="{7C1F0DA0-5303-4314-AC61-B48AF049271E}"/>
              </a:ext>
            </a:extLst>
          </p:cNvPr>
          <p:cNvSpPr txBox="1">
            <a:spLocks/>
          </p:cNvSpPr>
          <p:nvPr/>
        </p:nvSpPr>
        <p:spPr>
          <a:xfrm>
            <a:off x="7377942" y="5591844"/>
            <a:ext cx="2485800" cy="47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Clr>
                <a:schemeClr val="dk1"/>
              </a:buClr>
              <a:buSzPts val="2800"/>
              <a:buFont typeface="Arial"/>
              <a:buNone/>
            </a:pPr>
            <a:r>
              <a:rPr lang="en-US" sz="1500" dirty="0">
                <a:solidFill>
                  <a:srgbClr val="7D7D7D"/>
                </a:solidFill>
              </a:rPr>
              <a:t>(Goel and Mahajan, 2017)</a:t>
            </a:r>
            <a:endParaRPr lang="en-US" sz="1500" dirty="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  <p:extLst>
      <p:ext uri="{BB962C8B-B14F-4D97-AF65-F5344CB8AC3E}">
        <p14:creationId xmlns:p14="http://schemas.microsoft.com/office/powerpoint/2010/main" val="11375046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ACF1EA-5DD1-D548-A708-F70653DAF7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3773" y="365125"/>
            <a:ext cx="7980448" cy="1031189"/>
          </a:xfrm>
        </p:spPr>
        <p:txBody>
          <a:bodyPr/>
          <a:lstStyle/>
          <a:p>
            <a:pPr algn="ctr"/>
            <a:r>
              <a:rPr lang="es-CO" b="1" dirty="0">
                <a:solidFill>
                  <a:srgbClr val="001A2A"/>
                </a:solidFill>
              </a:rPr>
              <a:t>Resultados Clasificación</a:t>
            </a:r>
          </a:p>
        </p:txBody>
      </p:sp>
      <p:sp>
        <p:nvSpPr>
          <p:cNvPr id="6" name="Google Shape;910;p57">
            <a:extLst>
              <a:ext uri="{FF2B5EF4-FFF2-40B4-BE49-F238E27FC236}">
                <a16:creationId xmlns:a16="http://schemas.microsoft.com/office/drawing/2014/main" id="{AA7222D7-979C-4659-B2EC-94160B5B6591}"/>
              </a:ext>
            </a:extLst>
          </p:cNvPr>
          <p:cNvSpPr/>
          <p:nvPr/>
        </p:nvSpPr>
        <p:spPr>
          <a:xfrm>
            <a:off x="680100" y="1126039"/>
            <a:ext cx="6473100" cy="4099104"/>
          </a:xfrm>
          <a:prstGeom prst="rect">
            <a:avLst/>
          </a:prstGeom>
          <a:noFill/>
          <a:ln w="19050" cap="flat" cmpd="sng">
            <a:solidFill>
              <a:srgbClr val="38761D"/>
            </a:solidFill>
            <a:prstDash val="dashDot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" name="Google Shape;914;p57">
            <a:extLst>
              <a:ext uri="{FF2B5EF4-FFF2-40B4-BE49-F238E27FC236}">
                <a16:creationId xmlns:a16="http://schemas.microsoft.com/office/drawing/2014/main" id="{86C3C29B-05C5-414C-B7E8-56607F7F0263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87150" y="3588648"/>
            <a:ext cx="1422101" cy="1360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915;p57">
            <a:extLst>
              <a:ext uri="{FF2B5EF4-FFF2-40B4-BE49-F238E27FC236}">
                <a16:creationId xmlns:a16="http://schemas.microsoft.com/office/drawing/2014/main" id="{958C5688-C201-4764-90A4-D112BADDB2A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72025" y="3622773"/>
            <a:ext cx="1422101" cy="1301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916;p57">
            <a:extLst>
              <a:ext uri="{FF2B5EF4-FFF2-40B4-BE49-F238E27FC236}">
                <a16:creationId xmlns:a16="http://schemas.microsoft.com/office/drawing/2014/main" id="{91F6392D-5C3E-43F8-A867-0C528D5A14EC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44012" y="2073938"/>
            <a:ext cx="1422101" cy="13606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917;p57">
            <a:extLst>
              <a:ext uri="{FF2B5EF4-FFF2-40B4-BE49-F238E27FC236}">
                <a16:creationId xmlns:a16="http://schemas.microsoft.com/office/drawing/2014/main" id="{8440F421-8538-44A8-AF50-41D9CE153B9B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34875" y="2103413"/>
            <a:ext cx="1422101" cy="1301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918;p57">
            <a:extLst>
              <a:ext uri="{FF2B5EF4-FFF2-40B4-BE49-F238E27FC236}">
                <a16:creationId xmlns:a16="http://schemas.microsoft.com/office/drawing/2014/main" id="{F8BD49A7-657F-4A5F-B892-968FE4BB3611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044000" y="3588648"/>
            <a:ext cx="1422101" cy="1360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919;p57">
            <a:extLst>
              <a:ext uri="{FF2B5EF4-FFF2-40B4-BE49-F238E27FC236}">
                <a16:creationId xmlns:a16="http://schemas.microsoft.com/office/drawing/2014/main" id="{5F81843A-8745-4965-AFF2-3FD1B9EB6C97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534875" y="3622773"/>
            <a:ext cx="1422101" cy="1301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920;p57">
            <a:extLst>
              <a:ext uri="{FF2B5EF4-FFF2-40B4-BE49-F238E27FC236}">
                <a16:creationId xmlns:a16="http://schemas.microsoft.com/office/drawing/2014/main" id="{90836CB5-9C9A-4A79-85D9-61CDA245D3F6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87150" y="2073938"/>
            <a:ext cx="1422125" cy="1360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921;p57">
            <a:extLst>
              <a:ext uri="{FF2B5EF4-FFF2-40B4-BE49-F238E27FC236}">
                <a16:creationId xmlns:a16="http://schemas.microsoft.com/office/drawing/2014/main" id="{865BF6E0-D75F-4985-B370-B2AF881457D4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372003" y="2103401"/>
            <a:ext cx="1422125" cy="1301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922;p57">
            <a:extLst>
              <a:ext uri="{FF2B5EF4-FFF2-40B4-BE49-F238E27FC236}">
                <a16:creationId xmlns:a16="http://schemas.microsoft.com/office/drawing/2014/main" id="{C2FC9277-4057-4864-83C4-DF7F47FEEF56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572947" y="1325489"/>
            <a:ext cx="687400" cy="64157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923;p57">
            <a:extLst>
              <a:ext uri="{FF2B5EF4-FFF2-40B4-BE49-F238E27FC236}">
                <a16:creationId xmlns:a16="http://schemas.microsoft.com/office/drawing/2014/main" id="{1117EAD9-707E-44B4-B877-8BD7CC69F328}"/>
              </a:ext>
            </a:extLst>
          </p:cNvPr>
          <p:cNvSpPr txBox="1">
            <a:spLocks/>
          </p:cNvSpPr>
          <p:nvPr/>
        </p:nvSpPr>
        <p:spPr>
          <a:xfrm>
            <a:off x="7287175" y="1792289"/>
            <a:ext cx="4426200" cy="122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2800"/>
              <a:buFont typeface="Arial"/>
              <a:buNone/>
            </a:pPr>
            <a:r>
              <a:rPr lang="es-ES" sz="2000" dirty="0">
                <a:solidFill>
                  <a:srgbClr val="7D7D7D"/>
                </a:solidFill>
                <a:latin typeface="+mj-lt"/>
              </a:rPr>
              <a:t>Luego de clasificar todos los píxeles de la imagen, se calcula el porcentaje de cobertura </a:t>
            </a:r>
          </a:p>
        </p:txBody>
      </p:sp>
      <p:pic>
        <p:nvPicPr>
          <p:cNvPr id="17" name="Google Shape;924;p57">
            <a:extLst>
              <a:ext uri="{FF2B5EF4-FFF2-40B4-BE49-F238E27FC236}">
                <a16:creationId xmlns:a16="http://schemas.microsoft.com/office/drawing/2014/main" id="{FCFF9B53-9CC5-4A1B-96E8-8DC9E2628835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200850" y="3537639"/>
            <a:ext cx="4595264" cy="5814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2207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ACF1EA-5DD1-D548-A708-F70653DAF7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3773" y="365125"/>
            <a:ext cx="7980448" cy="1031189"/>
          </a:xfrm>
        </p:spPr>
        <p:txBody>
          <a:bodyPr/>
          <a:lstStyle/>
          <a:p>
            <a:pPr algn="ctr"/>
            <a:r>
              <a:rPr lang="es-CO" b="1" dirty="0">
                <a:solidFill>
                  <a:srgbClr val="001A2A"/>
                </a:solidFill>
              </a:rPr>
              <a:t>Resultados Clasificación</a:t>
            </a:r>
          </a:p>
        </p:txBody>
      </p:sp>
      <p:pic>
        <p:nvPicPr>
          <p:cNvPr id="7" name="Google Shape;914;p57">
            <a:extLst>
              <a:ext uri="{FF2B5EF4-FFF2-40B4-BE49-F238E27FC236}">
                <a16:creationId xmlns:a16="http://schemas.microsoft.com/office/drawing/2014/main" id="{86C3C29B-05C5-414C-B7E8-56607F7F0263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87150" y="3588648"/>
            <a:ext cx="1422101" cy="1360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915;p57">
            <a:extLst>
              <a:ext uri="{FF2B5EF4-FFF2-40B4-BE49-F238E27FC236}">
                <a16:creationId xmlns:a16="http://schemas.microsoft.com/office/drawing/2014/main" id="{958C5688-C201-4764-90A4-D112BADDB2A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72025" y="3622773"/>
            <a:ext cx="1422101" cy="1301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916;p57">
            <a:extLst>
              <a:ext uri="{FF2B5EF4-FFF2-40B4-BE49-F238E27FC236}">
                <a16:creationId xmlns:a16="http://schemas.microsoft.com/office/drawing/2014/main" id="{91F6392D-5C3E-43F8-A867-0C528D5A14EC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44012" y="2073938"/>
            <a:ext cx="1422101" cy="13606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917;p57">
            <a:extLst>
              <a:ext uri="{FF2B5EF4-FFF2-40B4-BE49-F238E27FC236}">
                <a16:creationId xmlns:a16="http://schemas.microsoft.com/office/drawing/2014/main" id="{8440F421-8538-44A8-AF50-41D9CE153B9B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34875" y="2103413"/>
            <a:ext cx="1422101" cy="1301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918;p57">
            <a:extLst>
              <a:ext uri="{FF2B5EF4-FFF2-40B4-BE49-F238E27FC236}">
                <a16:creationId xmlns:a16="http://schemas.microsoft.com/office/drawing/2014/main" id="{F8BD49A7-657F-4A5F-B892-968FE4BB3611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044000" y="3588648"/>
            <a:ext cx="1422101" cy="1360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919;p57">
            <a:extLst>
              <a:ext uri="{FF2B5EF4-FFF2-40B4-BE49-F238E27FC236}">
                <a16:creationId xmlns:a16="http://schemas.microsoft.com/office/drawing/2014/main" id="{5F81843A-8745-4965-AFF2-3FD1B9EB6C97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534875" y="3622773"/>
            <a:ext cx="1422101" cy="1301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920;p57">
            <a:extLst>
              <a:ext uri="{FF2B5EF4-FFF2-40B4-BE49-F238E27FC236}">
                <a16:creationId xmlns:a16="http://schemas.microsoft.com/office/drawing/2014/main" id="{90836CB5-9C9A-4A79-85D9-61CDA245D3F6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87150" y="2073938"/>
            <a:ext cx="1422125" cy="1360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921;p57">
            <a:extLst>
              <a:ext uri="{FF2B5EF4-FFF2-40B4-BE49-F238E27FC236}">
                <a16:creationId xmlns:a16="http://schemas.microsoft.com/office/drawing/2014/main" id="{865BF6E0-D75F-4985-B370-B2AF881457D4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372003" y="2103401"/>
            <a:ext cx="1422125" cy="1301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922;p57">
            <a:extLst>
              <a:ext uri="{FF2B5EF4-FFF2-40B4-BE49-F238E27FC236}">
                <a16:creationId xmlns:a16="http://schemas.microsoft.com/office/drawing/2014/main" id="{C2FC9277-4057-4864-83C4-DF7F47FEEF56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572947" y="1325489"/>
            <a:ext cx="687400" cy="641575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929;p58">
            <a:extLst>
              <a:ext uri="{FF2B5EF4-FFF2-40B4-BE49-F238E27FC236}">
                <a16:creationId xmlns:a16="http://schemas.microsoft.com/office/drawing/2014/main" id="{4C28F270-3207-416F-B5FF-BEC1C4FFFD63}"/>
              </a:ext>
            </a:extLst>
          </p:cNvPr>
          <p:cNvSpPr/>
          <p:nvPr/>
        </p:nvSpPr>
        <p:spPr>
          <a:xfrm>
            <a:off x="8003475" y="1126039"/>
            <a:ext cx="3402300" cy="4099104"/>
          </a:xfrm>
          <a:prstGeom prst="rect">
            <a:avLst/>
          </a:prstGeom>
          <a:noFill/>
          <a:ln w="19050" cap="flat" cmpd="sng">
            <a:solidFill>
              <a:srgbClr val="CC0000"/>
            </a:solidFill>
            <a:prstDash val="dashDot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" name="Google Shape;933;p58">
            <a:extLst>
              <a:ext uri="{FF2B5EF4-FFF2-40B4-BE49-F238E27FC236}">
                <a16:creationId xmlns:a16="http://schemas.microsoft.com/office/drawing/2014/main" id="{FAE7961C-64BF-4866-AC42-4FA44F4046BF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8230350" y="2075797"/>
            <a:ext cx="1422125" cy="1360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934;p58">
            <a:extLst>
              <a:ext uri="{FF2B5EF4-FFF2-40B4-BE49-F238E27FC236}">
                <a16:creationId xmlns:a16="http://schemas.microsoft.com/office/drawing/2014/main" id="{96D42374-C742-431E-ABDE-77367DBEC912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9727200" y="2105284"/>
            <a:ext cx="1422125" cy="13017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935;p58">
            <a:extLst>
              <a:ext uri="{FF2B5EF4-FFF2-40B4-BE49-F238E27FC236}">
                <a16:creationId xmlns:a16="http://schemas.microsoft.com/office/drawing/2014/main" id="{DE7C4C8B-C1F9-415B-AB91-B4358A92D956}"/>
              </a:ext>
            </a:extLst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8230358" y="3597958"/>
            <a:ext cx="1422125" cy="1360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936;p58">
            <a:extLst>
              <a:ext uri="{FF2B5EF4-FFF2-40B4-BE49-F238E27FC236}">
                <a16:creationId xmlns:a16="http://schemas.microsoft.com/office/drawing/2014/main" id="{529C3EC3-D327-4644-A03A-2B28E7EDA808}"/>
              </a:ext>
            </a:extLst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9727224" y="3632108"/>
            <a:ext cx="1422101" cy="130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937;p58">
            <a:extLst>
              <a:ext uri="{FF2B5EF4-FFF2-40B4-BE49-F238E27FC236}">
                <a16:creationId xmlns:a16="http://schemas.microsoft.com/office/drawing/2014/main" id="{87C44E8A-7525-48B2-A73D-EA2CE8713DFE}"/>
              </a:ext>
            </a:extLst>
          </p:cNvPr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9360925" y="1322033"/>
            <a:ext cx="687400" cy="641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75C943E-2A27-427B-BDF6-F7F256BE435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908588" y="5173712"/>
            <a:ext cx="2739674" cy="1624690"/>
          </a:xfrm>
          <a:prstGeom prst="rect">
            <a:avLst/>
          </a:prstGeom>
        </p:spPr>
      </p:pic>
      <p:sp>
        <p:nvSpPr>
          <p:cNvPr id="6" name="Google Shape;910;p57">
            <a:extLst>
              <a:ext uri="{FF2B5EF4-FFF2-40B4-BE49-F238E27FC236}">
                <a16:creationId xmlns:a16="http://schemas.microsoft.com/office/drawing/2014/main" id="{AA7222D7-979C-4659-B2EC-94160B5B6591}"/>
              </a:ext>
            </a:extLst>
          </p:cNvPr>
          <p:cNvSpPr/>
          <p:nvPr/>
        </p:nvSpPr>
        <p:spPr>
          <a:xfrm>
            <a:off x="680100" y="1126039"/>
            <a:ext cx="6473100" cy="4099104"/>
          </a:xfrm>
          <a:prstGeom prst="rect">
            <a:avLst/>
          </a:prstGeom>
          <a:noFill/>
          <a:ln w="19050" cap="flat" cmpd="sng">
            <a:solidFill>
              <a:srgbClr val="38761D"/>
            </a:solidFill>
            <a:prstDash val="dashDot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Speech Bubble: Oval 25">
            <a:extLst>
              <a:ext uri="{FF2B5EF4-FFF2-40B4-BE49-F238E27FC236}">
                <a16:creationId xmlns:a16="http://schemas.microsoft.com/office/drawing/2014/main" id="{D72956ED-48BB-4703-849B-20FD21BBD022}"/>
              </a:ext>
            </a:extLst>
          </p:cNvPr>
          <p:cNvSpPr/>
          <p:nvPr/>
        </p:nvSpPr>
        <p:spPr>
          <a:xfrm>
            <a:off x="4639902" y="4506686"/>
            <a:ext cx="1676474" cy="884186"/>
          </a:xfrm>
          <a:prstGeom prst="wedgeEllipseCallout">
            <a:avLst>
              <a:gd name="adj1" fmla="val -50647"/>
              <a:gd name="adj2" fmla="val 8034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200" dirty="0">
                <a:solidFill>
                  <a:srgbClr val="2E777F"/>
                </a:solidFill>
                <a:latin typeface="+mj-lt"/>
              </a:rPr>
              <a:t>¿Cómo se pueden mejorar los resultados de clasificación?</a:t>
            </a:r>
            <a:endParaRPr lang="en-US" sz="1200" dirty="0">
              <a:solidFill>
                <a:srgbClr val="2E777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159187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1270275-DE57-994A-89C9-3F60DDFCAF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7692" y="365125"/>
            <a:ext cx="6778157" cy="1031189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s-CO" b="1" dirty="0">
                <a:solidFill>
                  <a:srgbClr val="001A2A"/>
                </a:solidFill>
              </a:rPr>
              <a:t>Detección de la posición del sol</a:t>
            </a:r>
          </a:p>
        </p:txBody>
      </p:sp>
      <p:sp>
        <p:nvSpPr>
          <p:cNvPr id="4" name="Google Shape;923;p57">
            <a:extLst>
              <a:ext uri="{FF2B5EF4-FFF2-40B4-BE49-F238E27FC236}">
                <a16:creationId xmlns:a16="http://schemas.microsoft.com/office/drawing/2014/main" id="{07C561C6-4D7B-4F3D-B394-66A6476B57E7}"/>
              </a:ext>
            </a:extLst>
          </p:cNvPr>
          <p:cNvSpPr txBox="1">
            <a:spLocks/>
          </p:cNvSpPr>
          <p:nvPr/>
        </p:nvSpPr>
        <p:spPr>
          <a:xfrm>
            <a:off x="682516" y="1396314"/>
            <a:ext cx="10826967" cy="777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ts val="0"/>
              </a:spcBef>
              <a:buClr>
                <a:schemeClr val="dk1"/>
              </a:buClr>
              <a:buSzPts val="2800"/>
              <a:buNone/>
            </a:pPr>
            <a:r>
              <a:rPr lang="es-ES" sz="2000" dirty="0">
                <a:solidFill>
                  <a:srgbClr val="7D7D7D"/>
                </a:solidFill>
                <a:latin typeface="+mj-lt"/>
              </a:rPr>
              <a:t>Se calculan los ángulos de azimut y elevación haciendo uso de la fecha y hora en que se tomó la imagen, la latitud y la longitud donde está ubicada la cámara</a:t>
            </a:r>
          </a:p>
        </p:txBody>
      </p:sp>
      <p:pic>
        <p:nvPicPr>
          <p:cNvPr id="5" name="Google Shape;956;p59">
            <a:extLst>
              <a:ext uri="{FF2B5EF4-FFF2-40B4-BE49-F238E27FC236}">
                <a16:creationId xmlns:a16="http://schemas.microsoft.com/office/drawing/2014/main" id="{6D876258-E19C-4321-9932-89DA93503E87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865483" y="2246714"/>
            <a:ext cx="1702525" cy="2974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957;p59">
            <a:extLst>
              <a:ext uri="{FF2B5EF4-FFF2-40B4-BE49-F238E27FC236}">
                <a16:creationId xmlns:a16="http://schemas.microsoft.com/office/drawing/2014/main" id="{8EA4B380-E480-4D05-BA10-16741BF5B14C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14908" y="2740417"/>
            <a:ext cx="4080400" cy="24807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472383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ACF1EA-5DD1-D548-A708-F70653DAF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O" b="1" dirty="0">
                <a:solidFill>
                  <a:srgbClr val="001A2A"/>
                </a:solidFill>
                <a:latin typeface="+mn-lt"/>
              </a:rPr>
              <a:t>Reporte Calidad del Aire Marzo 2016 y 2017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0041135-F59C-AB4E-99F5-DDF4CF744A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99176" y="1427527"/>
            <a:ext cx="4292081" cy="2108776"/>
          </a:xfrm>
        </p:spPr>
        <p:txBody>
          <a:bodyPr/>
          <a:lstStyle/>
          <a:p>
            <a:pPr marL="0" indent="0" algn="just">
              <a:buNone/>
            </a:pPr>
            <a:r>
              <a:rPr lang="es-ES" dirty="0">
                <a:solidFill>
                  <a:srgbClr val="7D7D7D"/>
                </a:solidFill>
                <a:latin typeface="+mj-lt"/>
              </a:rPr>
              <a:t>Es necesaria la acción de entidades gubernamentales para ayudar a evaluar y corregir o mitigar el impacto de estos problemas</a:t>
            </a:r>
          </a:p>
          <a:p>
            <a:endParaRPr lang="es-CO" dirty="0"/>
          </a:p>
        </p:txBody>
      </p:sp>
      <p:pic>
        <p:nvPicPr>
          <p:cNvPr id="4" name="Google Shape;177;p17">
            <a:extLst>
              <a:ext uri="{FF2B5EF4-FFF2-40B4-BE49-F238E27FC236}">
                <a16:creationId xmlns:a16="http://schemas.microsoft.com/office/drawing/2014/main" id="{60A4D46F-14AF-4320-99DD-09114EC9451A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57632" y="1368581"/>
            <a:ext cx="6752250" cy="24855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79;p17">
            <a:extLst>
              <a:ext uri="{FF2B5EF4-FFF2-40B4-BE49-F238E27FC236}">
                <a16:creationId xmlns:a16="http://schemas.microsoft.com/office/drawing/2014/main" id="{ADB04B90-7B45-4426-8C66-53C4A636926C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7632" y="4069263"/>
            <a:ext cx="6752295" cy="24855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89;p18">
            <a:extLst>
              <a:ext uri="{FF2B5EF4-FFF2-40B4-BE49-F238E27FC236}">
                <a16:creationId xmlns:a16="http://schemas.microsoft.com/office/drawing/2014/main" id="{46BA436E-7B30-4C29-92AF-8E593C7661AB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23097" y="3789237"/>
            <a:ext cx="1708743" cy="1708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95;p18">
            <a:extLst>
              <a:ext uri="{FF2B5EF4-FFF2-40B4-BE49-F238E27FC236}">
                <a16:creationId xmlns:a16="http://schemas.microsoft.com/office/drawing/2014/main" id="{F75386FE-FED8-401B-8265-2C234E6448B9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641593" y="3567516"/>
            <a:ext cx="2192775" cy="21521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602887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1270275-DE57-994A-89C9-3F60DDFCAF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7692" y="365125"/>
            <a:ext cx="6778157" cy="1031189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s-CO" b="1" dirty="0">
                <a:solidFill>
                  <a:srgbClr val="001A2A"/>
                </a:solidFill>
              </a:rPr>
              <a:t>Detección de la posición del sol</a:t>
            </a:r>
          </a:p>
        </p:txBody>
      </p:sp>
      <p:pic>
        <p:nvPicPr>
          <p:cNvPr id="7" name="Google Shape;965;p60">
            <a:extLst>
              <a:ext uri="{FF2B5EF4-FFF2-40B4-BE49-F238E27FC236}">
                <a16:creationId xmlns:a16="http://schemas.microsoft.com/office/drawing/2014/main" id="{E605E9EF-8A15-438C-BF84-E9187561CF22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463977" y="1551000"/>
            <a:ext cx="4310825" cy="431082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966;p60">
            <a:extLst>
              <a:ext uri="{FF2B5EF4-FFF2-40B4-BE49-F238E27FC236}">
                <a16:creationId xmlns:a16="http://schemas.microsoft.com/office/drawing/2014/main" id="{04C1FB68-D43E-4896-952E-7B82C0B52F6E}"/>
              </a:ext>
            </a:extLst>
          </p:cNvPr>
          <p:cNvSpPr txBox="1">
            <a:spLocks/>
          </p:cNvSpPr>
          <p:nvPr/>
        </p:nvSpPr>
        <p:spPr>
          <a:xfrm>
            <a:off x="6434689" y="2406514"/>
            <a:ext cx="4296300" cy="259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Clr>
                <a:schemeClr val="dk1"/>
              </a:buClr>
              <a:buSzPts val="2800"/>
              <a:buFont typeface="Arial"/>
              <a:buNone/>
            </a:pPr>
            <a:r>
              <a:rPr lang="es-ES" dirty="0">
                <a:solidFill>
                  <a:srgbClr val="7D7D7D"/>
                </a:solidFill>
                <a:latin typeface="+mj-lt"/>
              </a:rPr>
              <a:t>Método 1:</a:t>
            </a:r>
          </a:p>
          <a:p>
            <a:pPr marL="0" indent="0" algn="ctr">
              <a:spcBef>
                <a:spcPts val="0"/>
              </a:spcBef>
              <a:buClr>
                <a:schemeClr val="dk1"/>
              </a:buClr>
              <a:buSzPts val="2800"/>
              <a:buFont typeface="Arial"/>
              <a:buNone/>
            </a:pPr>
            <a:r>
              <a:rPr lang="es-ES" dirty="0">
                <a:solidFill>
                  <a:srgbClr val="7D7D7D"/>
                </a:solidFill>
                <a:latin typeface="+mj-lt"/>
              </a:rPr>
              <a:t>Se busca la fila y la columna más saturadas de la imagen, la estrella representa la posición teórica del sol</a:t>
            </a:r>
          </a:p>
        </p:txBody>
      </p:sp>
    </p:spTree>
    <p:extLst>
      <p:ext uri="{BB962C8B-B14F-4D97-AF65-F5344CB8AC3E}">
        <p14:creationId xmlns:p14="http://schemas.microsoft.com/office/powerpoint/2010/main" val="26676549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1270275-DE57-994A-89C9-3F60DDFCAF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7692" y="365125"/>
            <a:ext cx="6778157" cy="1031189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s-CO" b="1" dirty="0">
                <a:solidFill>
                  <a:srgbClr val="001A2A"/>
                </a:solidFill>
              </a:rPr>
              <a:t>Detección de la posición del sol</a:t>
            </a:r>
          </a:p>
        </p:txBody>
      </p:sp>
      <p:sp>
        <p:nvSpPr>
          <p:cNvPr id="8" name="Google Shape;966;p60">
            <a:extLst>
              <a:ext uri="{FF2B5EF4-FFF2-40B4-BE49-F238E27FC236}">
                <a16:creationId xmlns:a16="http://schemas.microsoft.com/office/drawing/2014/main" id="{04C1FB68-D43E-4896-952E-7B82C0B52F6E}"/>
              </a:ext>
            </a:extLst>
          </p:cNvPr>
          <p:cNvSpPr txBox="1">
            <a:spLocks/>
          </p:cNvSpPr>
          <p:nvPr/>
        </p:nvSpPr>
        <p:spPr>
          <a:xfrm>
            <a:off x="489542" y="2361486"/>
            <a:ext cx="4296300" cy="2135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ts val="0"/>
              </a:spcBef>
              <a:buClr>
                <a:schemeClr val="dk1"/>
              </a:buClr>
              <a:buSzPts val="2800"/>
              <a:buNone/>
            </a:pPr>
            <a:r>
              <a:rPr lang="es-ES" dirty="0">
                <a:solidFill>
                  <a:srgbClr val="7D7D7D"/>
                </a:solidFill>
                <a:latin typeface="+mj-lt"/>
              </a:rPr>
              <a:t>Método 2:</a:t>
            </a:r>
          </a:p>
          <a:p>
            <a:pPr marL="0" lvl="0" indent="0" algn="ctr">
              <a:spcBef>
                <a:spcPts val="0"/>
              </a:spcBef>
              <a:buClr>
                <a:schemeClr val="dk1"/>
              </a:buClr>
              <a:buSzPts val="2800"/>
              <a:buNone/>
            </a:pPr>
            <a:r>
              <a:rPr lang="es-ES" dirty="0">
                <a:solidFill>
                  <a:srgbClr val="7D7D7D"/>
                </a:solidFill>
                <a:latin typeface="+mj-lt"/>
              </a:rPr>
              <a:t>Se busca el punto blanco más grande de la imagen y se compara con la posición teórica del sol</a:t>
            </a:r>
          </a:p>
        </p:txBody>
      </p:sp>
      <p:pic>
        <p:nvPicPr>
          <p:cNvPr id="5" name="Google Shape;984;p62">
            <a:extLst>
              <a:ext uri="{FF2B5EF4-FFF2-40B4-BE49-F238E27FC236}">
                <a16:creationId xmlns:a16="http://schemas.microsoft.com/office/drawing/2014/main" id="{E6313C12-C9D9-4CB1-95B1-5F667890A34D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067307" y="1852200"/>
            <a:ext cx="6598797" cy="31535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882511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1270275-DE57-994A-89C9-3F60DDFCAF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7692" y="365125"/>
            <a:ext cx="6778157" cy="1031189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s-CO" b="1" dirty="0">
                <a:solidFill>
                  <a:srgbClr val="001A2A"/>
                </a:solidFill>
              </a:rPr>
              <a:t>Filtrado del sol</a:t>
            </a:r>
          </a:p>
        </p:txBody>
      </p:sp>
      <p:pic>
        <p:nvPicPr>
          <p:cNvPr id="6" name="Google Shape;992;p63">
            <a:extLst>
              <a:ext uri="{FF2B5EF4-FFF2-40B4-BE49-F238E27FC236}">
                <a16:creationId xmlns:a16="http://schemas.microsoft.com/office/drawing/2014/main" id="{05D168BD-A944-4651-A09D-74B250A0A269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263943" y="1444712"/>
            <a:ext cx="2062397" cy="1971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993;p63">
            <a:extLst>
              <a:ext uri="{FF2B5EF4-FFF2-40B4-BE49-F238E27FC236}">
                <a16:creationId xmlns:a16="http://schemas.microsoft.com/office/drawing/2014/main" id="{38148AFC-61AB-47E0-808E-4BF9F06193E8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63944" y="3522260"/>
            <a:ext cx="2062397" cy="1971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994;p63">
            <a:extLst>
              <a:ext uri="{FF2B5EF4-FFF2-40B4-BE49-F238E27FC236}">
                <a16:creationId xmlns:a16="http://schemas.microsoft.com/office/drawing/2014/main" id="{1E97AE1F-AFC0-443B-BADB-2C6AD0E8D00B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12362" y="1444706"/>
            <a:ext cx="2065313" cy="197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995;p63">
            <a:extLst>
              <a:ext uri="{FF2B5EF4-FFF2-40B4-BE49-F238E27FC236}">
                <a16:creationId xmlns:a16="http://schemas.microsoft.com/office/drawing/2014/main" id="{5BC97D74-94E5-4A05-AADF-3554A0BEE466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19832" y="3529369"/>
            <a:ext cx="2050364" cy="1956983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996;p63">
            <a:extLst>
              <a:ext uri="{FF2B5EF4-FFF2-40B4-BE49-F238E27FC236}">
                <a16:creationId xmlns:a16="http://schemas.microsoft.com/office/drawing/2014/main" id="{FE675520-AD88-42CC-A162-C7018C380CFC}"/>
              </a:ext>
            </a:extLst>
          </p:cNvPr>
          <p:cNvSpPr txBox="1">
            <a:spLocks/>
          </p:cNvSpPr>
          <p:nvPr/>
        </p:nvSpPr>
        <p:spPr>
          <a:xfrm>
            <a:off x="1263955" y="5669475"/>
            <a:ext cx="2062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Clr>
                <a:schemeClr val="dk1"/>
              </a:buClr>
              <a:buSzPts val="2800"/>
              <a:buFont typeface="Arial"/>
              <a:buNone/>
            </a:pPr>
            <a:r>
              <a:rPr lang="en-US" sz="1700">
                <a:solidFill>
                  <a:srgbClr val="7D7D7D"/>
                </a:solidFill>
              </a:rPr>
              <a:t>Imagen Original</a:t>
            </a:r>
          </a:p>
        </p:txBody>
      </p:sp>
      <p:sp>
        <p:nvSpPr>
          <p:cNvPr id="12" name="Google Shape;997;p63">
            <a:extLst>
              <a:ext uri="{FF2B5EF4-FFF2-40B4-BE49-F238E27FC236}">
                <a16:creationId xmlns:a16="http://schemas.microsoft.com/office/drawing/2014/main" id="{BC659E3B-1162-4882-8956-65167BB3C093}"/>
              </a:ext>
            </a:extLst>
          </p:cNvPr>
          <p:cNvSpPr txBox="1">
            <a:spLocks/>
          </p:cNvSpPr>
          <p:nvPr/>
        </p:nvSpPr>
        <p:spPr>
          <a:xfrm>
            <a:off x="3619955" y="5669475"/>
            <a:ext cx="2050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Clr>
                <a:schemeClr val="dk1"/>
              </a:buClr>
              <a:buSzPts val="2800"/>
              <a:buFont typeface="Arial"/>
              <a:buNone/>
            </a:pPr>
            <a:r>
              <a:rPr lang="en-US" sz="1700">
                <a:solidFill>
                  <a:srgbClr val="7D7D7D"/>
                </a:solidFill>
              </a:rPr>
              <a:t>Imagen Clasificada</a:t>
            </a:r>
          </a:p>
        </p:txBody>
      </p:sp>
    </p:spTree>
    <p:extLst>
      <p:ext uri="{BB962C8B-B14F-4D97-AF65-F5344CB8AC3E}">
        <p14:creationId xmlns:p14="http://schemas.microsoft.com/office/powerpoint/2010/main" val="39034309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1270275-DE57-994A-89C9-3F60DDFCAF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7692" y="365125"/>
            <a:ext cx="6778157" cy="1031189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s-CO" b="1" dirty="0">
                <a:solidFill>
                  <a:srgbClr val="001A2A"/>
                </a:solidFill>
              </a:rPr>
              <a:t>Filtrado del sol</a:t>
            </a:r>
          </a:p>
        </p:txBody>
      </p:sp>
      <p:pic>
        <p:nvPicPr>
          <p:cNvPr id="6" name="Google Shape;992;p63">
            <a:extLst>
              <a:ext uri="{FF2B5EF4-FFF2-40B4-BE49-F238E27FC236}">
                <a16:creationId xmlns:a16="http://schemas.microsoft.com/office/drawing/2014/main" id="{05D168BD-A944-4651-A09D-74B250A0A269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263943" y="1444712"/>
            <a:ext cx="2062397" cy="1971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993;p63">
            <a:extLst>
              <a:ext uri="{FF2B5EF4-FFF2-40B4-BE49-F238E27FC236}">
                <a16:creationId xmlns:a16="http://schemas.microsoft.com/office/drawing/2014/main" id="{38148AFC-61AB-47E0-808E-4BF9F06193E8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63944" y="3522260"/>
            <a:ext cx="2062397" cy="1971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994;p63">
            <a:extLst>
              <a:ext uri="{FF2B5EF4-FFF2-40B4-BE49-F238E27FC236}">
                <a16:creationId xmlns:a16="http://schemas.microsoft.com/office/drawing/2014/main" id="{1E97AE1F-AFC0-443B-BADB-2C6AD0E8D00B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12362" y="1444706"/>
            <a:ext cx="2065313" cy="197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995;p63">
            <a:extLst>
              <a:ext uri="{FF2B5EF4-FFF2-40B4-BE49-F238E27FC236}">
                <a16:creationId xmlns:a16="http://schemas.microsoft.com/office/drawing/2014/main" id="{5BC97D74-94E5-4A05-AADF-3554A0BEE466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19832" y="3529369"/>
            <a:ext cx="2050364" cy="1956983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996;p63">
            <a:extLst>
              <a:ext uri="{FF2B5EF4-FFF2-40B4-BE49-F238E27FC236}">
                <a16:creationId xmlns:a16="http://schemas.microsoft.com/office/drawing/2014/main" id="{FE675520-AD88-42CC-A162-C7018C380CFC}"/>
              </a:ext>
            </a:extLst>
          </p:cNvPr>
          <p:cNvSpPr txBox="1">
            <a:spLocks/>
          </p:cNvSpPr>
          <p:nvPr/>
        </p:nvSpPr>
        <p:spPr>
          <a:xfrm>
            <a:off x="1263955" y="5669475"/>
            <a:ext cx="2062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Clr>
                <a:schemeClr val="dk1"/>
              </a:buClr>
              <a:buSzPts val="2800"/>
              <a:buFont typeface="Arial"/>
              <a:buNone/>
            </a:pPr>
            <a:r>
              <a:rPr lang="en-US" sz="1700">
                <a:solidFill>
                  <a:srgbClr val="7D7D7D"/>
                </a:solidFill>
              </a:rPr>
              <a:t>Imagen Original</a:t>
            </a:r>
          </a:p>
        </p:txBody>
      </p:sp>
      <p:sp>
        <p:nvSpPr>
          <p:cNvPr id="12" name="Google Shape;997;p63">
            <a:extLst>
              <a:ext uri="{FF2B5EF4-FFF2-40B4-BE49-F238E27FC236}">
                <a16:creationId xmlns:a16="http://schemas.microsoft.com/office/drawing/2014/main" id="{BC659E3B-1162-4882-8956-65167BB3C093}"/>
              </a:ext>
            </a:extLst>
          </p:cNvPr>
          <p:cNvSpPr txBox="1">
            <a:spLocks/>
          </p:cNvSpPr>
          <p:nvPr/>
        </p:nvSpPr>
        <p:spPr>
          <a:xfrm>
            <a:off x="3619955" y="5669475"/>
            <a:ext cx="2050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Clr>
                <a:schemeClr val="dk1"/>
              </a:buClr>
              <a:buSzPts val="2800"/>
              <a:buFont typeface="Arial"/>
              <a:buNone/>
            </a:pPr>
            <a:r>
              <a:rPr lang="en-US" sz="1700" dirty="0">
                <a:solidFill>
                  <a:srgbClr val="7D7D7D"/>
                </a:solidFill>
              </a:rPr>
              <a:t>Imagen </a:t>
            </a:r>
            <a:r>
              <a:rPr lang="en-US" sz="1700" dirty="0" err="1">
                <a:solidFill>
                  <a:srgbClr val="7D7D7D"/>
                </a:solidFill>
              </a:rPr>
              <a:t>Filtrada</a:t>
            </a:r>
            <a:endParaRPr lang="en-US" sz="1700" dirty="0">
              <a:solidFill>
                <a:srgbClr val="7D7D7D"/>
              </a:solidFill>
            </a:endParaRPr>
          </a:p>
        </p:txBody>
      </p:sp>
      <p:pic>
        <p:nvPicPr>
          <p:cNvPr id="13" name="Google Shape;1007;p64">
            <a:extLst>
              <a:ext uri="{FF2B5EF4-FFF2-40B4-BE49-F238E27FC236}">
                <a16:creationId xmlns:a16="http://schemas.microsoft.com/office/drawing/2014/main" id="{03C75FA6-2028-4C19-ABAD-EFBAEA582E05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04037" y="1446858"/>
            <a:ext cx="2069780" cy="19690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008;p64">
            <a:extLst>
              <a:ext uri="{FF2B5EF4-FFF2-40B4-BE49-F238E27FC236}">
                <a16:creationId xmlns:a16="http://schemas.microsoft.com/office/drawing/2014/main" id="{064E437A-FAAC-40F1-A898-251338DC3DC5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627175" y="3529369"/>
            <a:ext cx="2050500" cy="19641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4003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1270275-DE57-994A-89C9-3F60DDFCAF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7692" y="365125"/>
            <a:ext cx="6778157" cy="1031189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s-CO" b="1" dirty="0">
                <a:solidFill>
                  <a:srgbClr val="001A2A"/>
                </a:solidFill>
              </a:rPr>
              <a:t>Filtrado del sol</a:t>
            </a:r>
          </a:p>
        </p:txBody>
      </p:sp>
      <p:pic>
        <p:nvPicPr>
          <p:cNvPr id="6" name="Google Shape;992;p63">
            <a:extLst>
              <a:ext uri="{FF2B5EF4-FFF2-40B4-BE49-F238E27FC236}">
                <a16:creationId xmlns:a16="http://schemas.microsoft.com/office/drawing/2014/main" id="{05D168BD-A944-4651-A09D-74B250A0A269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263943" y="1444712"/>
            <a:ext cx="2062397" cy="1971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993;p63">
            <a:extLst>
              <a:ext uri="{FF2B5EF4-FFF2-40B4-BE49-F238E27FC236}">
                <a16:creationId xmlns:a16="http://schemas.microsoft.com/office/drawing/2014/main" id="{38148AFC-61AB-47E0-808E-4BF9F06193E8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63944" y="3522260"/>
            <a:ext cx="2062397" cy="1971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994;p63">
            <a:extLst>
              <a:ext uri="{FF2B5EF4-FFF2-40B4-BE49-F238E27FC236}">
                <a16:creationId xmlns:a16="http://schemas.microsoft.com/office/drawing/2014/main" id="{1E97AE1F-AFC0-443B-BADB-2C6AD0E8D00B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12362" y="1444706"/>
            <a:ext cx="2065313" cy="197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995;p63">
            <a:extLst>
              <a:ext uri="{FF2B5EF4-FFF2-40B4-BE49-F238E27FC236}">
                <a16:creationId xmlns:a16="http://schemas.microsoft.com/office/drawing/2014/main" id="{5BC97D74-94E5-4A05-AADF-3554A0BEE466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19832" y="3529369"/>
            <a:ext cx="2050364" cy="1956983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996;p63">
            <a:extLst>
              <a:ext uri="{FF2B5EF4-FFF2-40B4-BE49-F238E27FC236}">
                <a16:creationId xmlns:a16="http://schemas.microsoft.com/office/drawing/2014/main" id="{FE675520-AD88-42CC-A162-C7018C380CFC}"/>
              </a:ext>
            </a:extLst>
          </p:cNvPr>
          <p:cNvSpPr txBox="1">
            <a:spLocks/>
          </p:cNvSpPr>
          <p:nvPr/>
        </p:nvSpPr>
        <p:spPr>
          <a:xfrm>
            <a:off x="1263955" y="5669475"/>
            <a:ext cx="2062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Clr>
                <a:schemeClr val="dk1"/>
              </a:buClr>
              <a:buSzPts val="2800"/>
              <a:buFont typeface="Arial"/>
              <a:buNone/>
            </a:pPr>
            <a:r>
              <a:rPr lang="en-US" sz="1700">
                <a:solidFill>
                  <a:srgbClr val="7D7D7D"/>
                </a:solidFill>
              </a:rPr>
              <a:t>Imagen Original</a:t>
            </a:r>
          </a:p>
        </p:txBody>
      </p:sp>
      <p:sp>
        <p:nvSpPr>
          <p:cNvPr id="12" name="Google Shape;997;p63">
            <a:extLst>
              <a:ext uri="{FF2B5EF4-FFF2-40B4-BE49-F238E27FC236}">
                <a16:creationId xmlns:a16="http://schemas.microsoft.com/office/drawing/2014/main" id="{BC659E3B-1162-4882-8956-65167BB3C093}"/>
              </a:ext>
            </a:extLst>
          </p:cNvPr>
          <p:cNvSpPr txBox="1">
            <a:spLocks/>
          </p:cNvSpPr>
          <p:nvPr/>
        </p:nvSpPr>
        <p:spPr>
          <a:xfrm>
            <a:off x="3619955" y="5669475"/>
            <a:ext cx="2050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Clr>
                <a:schemeClr val="dk1"/>
              </a:buClr>
              <a:buSzPts val="2800"/>
              <a:buFont typeface="Arial"/>
              <a:buNone/>
            </a:pPr>
            <a:r>
              <a:rPr lang="en-US" sz="1700" dirty="0">
                <a:solidFill>
                  <a:srgbClr val="7D7D7D"/>
                </a:solidFill>
              </a:rPr>
              <a:t>Imagen </a:t>
            </a:r>
            <a:r>
              <a:rPr lang="en-US" sz="1700" dirty="0" err="1">
                <a:solidFill>
                  <a:srgbClr val="7D7D7D"/>
                </a:solidFill>
              </a:rPr>
              <a:t>Filtrada</a:t>
            </a:r>
            <a:endParaRPr lang="en-US" sz="1700" dirty="0">
              <a:solidFill>
                <a:srgbClr val="7D7D7D"/>
              </a:solidFill>
            </a:endParaRPr>
          </a:p>
        </p:txBody>
      </p:sp>
      <p:pic>
        <p:nvPicPr>
          <p:cNvPr id="13" name="Google Shape;1007;p64">
            <a:extLst>
              <a:ext uri="{FF2B5EF4-FFF2-40B4-BE49-F238E27FC236}">
                <a16:creationId xmlns:a16="http://schemas.microsoft.com/office/drawing/2014/main" id="{03C75FA6-2028-4C19-ABAD-EFBAEA582E05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04037" y="1446858"/>
            <a:ext cx="2069780" cy="19690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008;p64">
            <a:extLst>
              <a:ext uri="{FF2B5EF4-FFF2-40B4-BE49-F238E27FC236}">
                <a16:creationId xmlns:a16="http://schemas.microsoft.com/office/drawing/2014/main" id="{064E437A-FAAC-40F1-A898-251338DC3DC5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627175" y="3529369"/>
            <a:ext cx="2050500" cy="1964119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022;p65">
            <a:extLst>
              <a:ext uri="{FF2B5EF4-FFF2-40B4-BE49-F238E27FC236}">
                <a16:creationId xmlns:a16="http://schemas.microsoft.com/office/drawing/2014/main" id="{2E9EB4EF-C5E9-4D0A-88E5-A86B06313284}"/>
              </a:ext>
            </a:extLst>
          </p:cNvPr>
          <p:cNvSpPr/>
          <p:nvPr/>
        </p:nvSpPr>
        <p:spPr>
          <a:xfrm>
            <a:off x="1510626" y="2479975"/>
            <a:ext cx="331200" cy="369300"/>
          </a:xfrm>
          <a:prstGeom prst="rect">
            <a:avLst/>
          </a:prstGeom>
          <a:noFill/>
          <a:ln w="28575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023;p65">
            <a:extLst>
              <a:ext uri="{FF2B5EF4-FFF2-40B4-BE49-F238E27FC236}">
                <a16:creationId xmlns:a16="http://schemas.microsoft.com/office/drawing/2014/main" id="{0653E9B3-3584-46D7-B108-3D905020D02D}"/>
              </a:ext>
            </a:extLst>
          </p:cNvPr>
          <p:cNvSpPr/>
          <p:nvPr/>
        </p:nvSpPr>
        <p:spPr>
          <a:xfrm>
            <a:off x="2397176" y="4073825"/>
            <a:ext cx="331200" cy="369300"/>
          </a:xfrm>
          <a:prstGeom prst="rect">
            <a:avLst/>
          </a:prstGeom>
          <a:noFill/>
          <a:ln w="28575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7" name="Google Shape;1026;p65">
            <a:extLst>
              <a:ext uri="{FF2B5EF4-FFF2-40B4-BE49-F238E27FC236}">
                <a16:creationId xmlns:a16="http://schemas.microsoft.com/office/drawing/2014/main" id="{335DB8F0-8896-48B9-B82B-BB7D56448967}"/>
              </a:ext>
            </a:extLst>
          </p:cNvPr>
          <p:cNvCxnSpPr>
            <a:stCxn id="16" idx="3"/>
            <a:endCxn id="19" idx="1"/>
          </p:cNvCxnSpPr>
          <p:nvPr/>
        </p:nvCxnSpPr>
        <p:spPr>
          <a:xfrm flipV="1">
            <a:off x="2728376" y="2198730"/>
            <a:ext cx="5309874" cy="2059745"/>
          </a:xfrm>
          <a:prstGeom prst="bentConnector3">
            <a:avLst>
              <a:gd name="adj1" fmla="val 61422"/>
            </a:avLst>
          </a:prstGeom>
          <a:noFill/>
          <a:ln w="28575" cap="flat" cmpd="sng">
            <a:solidFill>
              <a:srgbClr val="9900FF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8" name="Google Shape;1027;p65">
            <a:extLst>
              <a:ext uri="{FF2B5EF4-FFF2-40B4-BE49-F238E27FC236}">
                <a16:creationId xmlns:a16="http://schemas.microsoft.com/office/drawing/2014/main" id="{CDFD7E13-E32C-4CE4-B6F3-E8428D2F93FC}"/>
              </a:ext>
            </a:extLst>
          </p:cNvPr>
          <p:cNvSpPr txBox="1">
            <a:spLocks/>
          </p:cNvSpPr>
          <p:nvPr/>
        </p:nvSpPr>
        <p:spPr>
          <a:xfrm>
            <a:off x="6557803" y="2605861"/>
            <a:ext cx="4414800" cy="177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Clr>
                <a:schemeClr val="dk1"/>
              </a:buClr>
              <a:buSzPts val="2800"/>
              <a:buFont typeface="Arial"/>
              <a:buNone/>
            </a:pPr>
            <a:r>
              <a:rPr lang="es-ES" sz="2300" dirty="0">
                <a:solidFill>
                  <a:srgbClr val="7D7D7D"/>
                </a:solidFill>
                <a:latin typeface="+mj-lt"/>
              </a:rPr>
              <a:t>Se calcula el índice RBR promedio de la región alrededor del sol, también se calcula el índice RBR pixel a pixel en toda la imagen</a:t>
            </a:r>
          </a:p>
        </p:txBody>
      </p:sp>
      <p:pic>
        <p:nvPicPr>
          <p:cNvPr id="19" name="Google Shape;1025;p65">
            <a:extLst>
              <a:ext uri="{FF2B5EF4-FFF2-40B4-BE49-F238E27FC236}">
                <a16:creationId xmlns:a16="http://schemas.microsoft.com/office/drawing/2014/main" id="{97729621-0710-40EC-846A-B655E3F33C85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038250" y="1906305"/>
            <a:ext cx="1456650" cy="58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1030;p65">
            <a:extLst>
              <a:ext uri="{FF2B5EF4-FFF2-40B4-BE49-F238E27FC236}">
                <a16:creationId xmlns:a16="http://schemas.microsoft.com/office/drawing/2014/main" id="{3C1A6B90-B6A9-4F99-BD58-10286670320A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148392" y="4232329"/>
            <a:ext cx="5236366" cy="949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" name="Google Shape;1024;p65">
            <a:extLst>
              <a:ext uri="{FF2B5EF4-FFF2-40B4-BE49-F238E27FC236}">
                <a16:creationId xmlns:a16="http://schemas.microsoft.com/office/drawing/2014/main" id="{20F1EC35-CBF4-4CC1-8697-6A9A36959121}"/>
              </a:ext>
            </a:extLst>
          </p:cNvPr>
          <p:cNvCxnSpPr>
            <a:cxnSpLocks/>
            <a:stCxn id="15" idx="3"/>
            <a:endCxn id="19" idx="1"/>
          </p:cNvCxnSpPr>
          <p:nvPr/>
        </p:nvCxnSpPr>
        <p:spPr>
          <a:xfrm flipV="1">
            <a:off x="1841826" y="2198730"/>
            <a:ext cx="6196424" cy="465895"/>
          </a:xfrm>
          <a:prstGeom prst="bentConnector3">
            <a:avLst>
              <a:gd name="adj1" fmla="val 67016"/>
            </a:avLst>
          </a:prstGeom>
          <a:noFill/>
          <a:ln w="28575" cap="flat" cmpd="sng">
            <a:solidFill>
              <a:srgbClr val="9900FF"/>
            </a:solidFill>
            <a:prstDash val="solid"/>
            <a:round/>
            <a:headEnd type="non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5872297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CA2047A-C43B-1B48-94F2-9176CA2459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103346"/>
            <a:ext cx="9144000" cy="1813887"/>
          </a:xfrm>
        </p:spPr>
        <p:txBody>
          <a:bodyPr anchor="ctr"/>
          <a:lstStyle/>
          <a:p>
            <a:r>
              <a:rPr lang="es-CO" dirty="0">
                <a:solidFill>
                  <a:srgbClr val="42A7B1"/>
                </a:solidFill>
              </a:rPr>
              <a:t>Resultados y Aplicaciones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0B490C1-8B3D-47DC-BD88-40870BC4DC51}"/>
              </a:ext>
            </a:extLst>
          </p:cNvPr>
          <p:cNvSpPr/>
          <p:nvPr/>
        </p:nvSpPr>
        <p:spPr>
          <a:xfrm>
            <a:off x="2967135" y="4"/>
            <a:ext cx="6904653" cy="26965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4453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1270275-DE57-994A-89C9-3F60DDFCAF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7692" y="365125"/>
            <a:ext cx="6778157" cy="1031189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s-CO" dirty="0"/>
              <a:t>Forzamiento </a:t>
            </a:r>
            <a:r>
              <a:rPr lang="es-CO" dirty="0" err="1"/>
              <a:t>Radiativo</a:t>
            </a:r>
            <a:endParaRPr lang="es-CO" dirty="0"/>
          </a:p>
        </p:txBody>
      </p:sp>
      <p:sp>
        <p:nvSpPr>
          <p:cNvPr id="4" name="Google Shape;1099;p68">
            <a:extLst>
              <a:ext uri="{FF2B5EF4-FFF2-40B4-BE49-F238E27FC236}">
                <a16:creationId xmlns:a16="http://schemas.microsoft.com/office/drawing/2014/main" id="{95E75D81-F54F-4FD7-BDF5-5C130C441FA2}"/>
              </a:ext>
            </a:extLst>
          </p:cNvPr>
          <p:cNvSpPr txBox="1">
            <a:spLocks/>
          </p:cNvSpPr>
          <p:nvPr/>
        </p:nvSpPr>
        <p:spPr>
          <a:xfrm>
            <a:off x="2041125" y="5201550"/>
            <a:ext cx="8061900" cy="96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Clr>
                <a:schemeClr val="dk1"/>
              </a:buClr>
              <a:buSzPts val="2800"/>
              <a:buFont typeface="Arial"/>
              <a:buNone/>
            </a:pPr>
            <a:r>
              <a:rPr lang="en-US" sz="2000">
                <a:solidFill>
                  <a:srgbClr val="9900FF"/>
                </a:solidFill>
              </a:rPr>
              <a:t>Cloud Coverage (Camera)</a:t>
            </a:r>
          </a:p>
          <a:p>
            <a:pPr marL="0" indent="0" algn="ctr">
              <a:spcBef>
                <a:spcPts val="0"/>
              </a:spcBef>
              <a:buClr>
                <a:schemeClr val="dk1"/>
              </a:buClr>
              <a:buSzPts val="2800"/>
              <a:buFont typeface="Arial"/>
              <a:buNone/>
            </a:pPr>
            <a:r>
              <a:rPr lang="en-US" sz="2000">
                <a:solidFill>
                  <a:srgbClr val="B7B7B7"/>
                </a:solidFill>
              </a:rPr>
              <a:t>Radiation (Pyranometer)</a:t>
            </a:r>
          </a:p>
          <a:p>
            <a:pPr indent="-50800">
              <a:buClr>
                <a:schemeClr val="dk1"/>
              </a:buClr>
              <a:buSzPts val="2800"/>
              <a:buFont typeface="Arial"/>
              <a:buNone/>
            </a:pPr>
            <a:endParaRPr lang="en-US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5" name="Google Shape;1102;p68">
            <a:extLst>
              <a:ext uri="{FF2B5EF4-FFF2-40B4-BE49-F238E27FC236}">
                <a16:creationId xmlns:a16="http://schemas.microsoft.com/office/drawing/2014/main" id="{F89BA183-906F-497A-A50F-265A0CD70717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917888" y="1293325"/>
            <a:ext cx="6308379" cy="36796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621574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1270275-DE57-994A-89C9-3F60DDFCAF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7692" y="365125"/>
            <a:ext cx="6778157" cy="1031189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s-CO" dirty="0"/>
              <a:t>Forzamiento </a:t>
            </a:r>
            <a:r>
              <a:rPr lang="es-CO" dirty="0" err="1"/>
              <a:t>Radiativo</a:t>
            </a:r>
            <a:endParaRPr lang="es-CO" dirty="0"/>
          </a:p>
        </p:txBody>
      </p:sp>
      <p:pic>
        <p:nvPicPr>
          <p:cNvPr id="6" name="Google Shape;1119;p70">
            <a:extLst>
              <a:ext uri="{FF2B5EF4-FFF2-40B4-BE49-F238E27FC236}">
                <a16:creationId xmlns:a16="http://schemas.microsoft.com/office/drawing/2014/main" id="{4BC236E4-DB70-4A2D-AE37-A295150A70EF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4563" y="1589188"/>
            <a:ext cx="6308379" cy="367962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121;p70">
            <a:extLst>
              <a:ext uri="{FF2B5EF4-FFF2-40B4-BE49-F238E27FC236}">
                <a16:creationId xmlns:a16="http://schemas.microsoft.com/office/drawing/2014/main" id="{EE912C9E-2355-403D-8DA2-26A9D6DCF343}"/>
              </a:ext>
            </a:extLst>
          </p:cNvPr>
          <p:cNvSpPr txBox="1">
            <a:spLocks/>
          </p:cNvSpPr>
          <p:nvPr/>
        </p:nvSpPr>
        <p:spPr>
          <a:xfrm>
            <a:off x="7107150" y="4784163"/>
            <a:ext cx="4606200" cy="9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50800" algn="ctr">
              <a:lnSpc>
                <a:spcPct val="100000"/>
              </a:lnSpc>
              <a:buClr>
                <a:schemeClr val="dk1"/>
              </a:buClr>
              <a:buSzPts val="2800"/>
              <a:buFont typeface="Arial"/>
              <a:buNone/>
            </a:pPr>
            <a:r>
              <a:rPr lang="es-ES" sz="1800" dirty="0">
                <a:solidFill>
                  <a:srgbClr val="7D7D7D"/>
                </a:solidFill>
                <a:latin typeface="+mj-lt"/>
                <a:ea typeface="Arial"/>
                <a:cs typeface="Arial"/>
                <a:sym typeface="Arial"/>
              </a:rPr>
              <a:t>Cuando la </a:t>
            </a:r>
            <a:r>
              <a:rPr lang="es-ES" sz="1800" b="1" dirty="0">
                <a:solidFill>
                  <a:srgbClr val="7D7D7D"/>
                </a:solidFill>
                <a:latin typeface="+mj-lt"/>
                <a:ea typeface="Arial"/>
                <a:cs typeface="Arial"/>
                <a:sym typeface="Arial"/>
              </a:rPr>
              <a:t>radiación es baja</a:t>
            </a:r>
            <a:r>
              <a:rPr lang="es-ES" sz="1800" dirty="0">
                <a:solidFill>
                  <a:srgbClr val="7D7D7D"/>
                </a:solidFill>
                <a:latin typeface="+mj-lt"/>
                <a:ea typeface="Arial"/>
                <a:cs typeface="Arial"/>
                <a:sym typeface="Arial"/>
              </a:rPr>
              <a:t> antes de medio día se presenta un escenario típico de </a:t>
            </a:r>
            <a:r>
              <a:rPr lang="es-ES" sz="1800" b="1" dirty="0">
                <a:solidFill>
                  <a:srgbClr val="7D7D7D"/>
                </a:solidFill>
                <a:latin typeface="+mj-lt"/>
                <a:ea typeface="Arial"/>
                <a:cs typeface="Arial"/>
                <a:sym typeface="Arial"/>
              </a:rPr>
              <a:t>mala calidad del aire</a:t>
            </a:r>
            <a:endParaRPr lang="es-ES" sz="1800" b="1" dirty="0">
              <a:solidFill>
                <a:schemeClr val="dk1"/>
              </a:solidFill>
              <a:latin typeface="+mj-lt"/>
              <a:ea typeface="Arial"/>
              <a:cs typeface="Arial"/>
              <a:sym typeface="Arial"/>
            </a:endParaRPr>
          </a:p>
        </p:txBody>
      </p:sp>
      <p:pic>
        <p:nvPicPr>
          <p:cNvPr id="8" name="ita_22">
            <a:hlinkClick r:id="" action="ppaction://media"/>
            <a:extLst>
              <a:ext uri="{FF2B5EF4-FFF2-40B4-BE49-F238E27FC236}">
                <a16:creationId xmlns:a16="http://schemas.microsoft.com/office/drawing/2014/main" id="{CF680F95-255D-4870-9896-65413B67569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47437" y="2221785"/>
            <a:ext cx="3810000" cy="2141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69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6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remove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B84E870B-FE96-524A-9C81-2BC06614A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365125"/>
            <a:ext cx="8546808" cy="1031189"/>
          </a:xfrm>
        </p:spPr>
        <p:txBody>
          <a:bodyPr>
            <a:normAutofit fontScale="90000"/>
          </a:bodyPr>
          <a:lstStyle/>
          <a:p>
            <a:pPr algn="ctr"/>
            <a:r>
              <a:rPr lang="es-CO" b="1" dirty="0"/>
              <a:t>Variación Anual Cobertura Nubosa Sur del Valle de Aburrá</a:t>
            </a:r>
          </a:p>
        </p:txBody>
      </p:sp>
      <p:pic>
        <p:nvPicPr>
          <p:cNvPr id="9" name="Google Shape;1137;p72">
            <a:extLst>
              <a:ext uri="{FF2B5EF4-FFF2-40B4-BE49-F238E27FC236}">
                <a16:creationId xmlns:a16="http://schemas.microsoft.com/office/drawing/2014/main" id="{7D5C24A5-F731-4917-B409-4D2EA84B0BF5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86999" y="1573850"/>
            <a:ext cx="4947059" cy="371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138;p72">
            <a:extLst>
              <a:ext uri="{FF2B5EF4-FFF2-40B4-BE49-F238E27FC236}">
                <a16:creationId xmlns:a16="http://schemas.microsoft.com/office/drawing/2014/main" id="{B5B905E8-AD4A-46EA-8B40-FCF70AC19448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30900" y="1659003"/>
            <a:ext cx="5628774" cy="3710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650238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B84E870B-FE96-524A-9C81-2BC06614A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365125"/>
            <a:ext cx="8546808" cy="1031189"/>
          </a:xfrm>
        </p:spPr>
        <p:txBody>
          <a:bodyPr>
            <a:normAutofit fontScale="90000"/>
          </a:bodyPr>
          <a:lstStyle/>
          <a:p>
            <a:pPr algn="ctr"/>
            <a:r>
              <a:rPr lang="es-CO" b="1" dirty="0"/>
              <a:t>Variación Anual Cobertura Nubosa Sur del Valle de Aburrá</a:t>
            </a:r>
          </a:p>
        </p:txBody>
      </p:sp>
      <p:pic>
        <p:nvPicPr>
          <p:cNvPr id="9" name="Google Shape;1137;p72">
            <a:extLst>
              <a:ext uri="{FF2B5EF4-FFF2-40B4-BE49-F238E27FC236}">
                <a16:creationId xmlns:a16="http://schemas.microsoft.com/office/drawing/2014/main" id="{7D5C24A5-F731-4917-B409-4D2EA84B0BF5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86999" y="1573850"/>
            <a:ext cx="4947059" cy="371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138;p72">
            <a:extLst>
              <a:ext uri="{FF2B5EF4-FFF2-40B4-BE49-F238E27FC236}">
                <a16:creationId xmlns:a16="http://schemas.microsoft.com/office/drawing/2014/main" id="{B5B905E8-AD4A-46EA-8B40-FCF70AC19448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30900" y="1659003"/>
            <a:ext cx="5628774" cy="37103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148;p73">
            <a:extLst>
              <a:ext uri="{FF2B5EF4-FFF2-40B4-BE49-F238E27FC236}">
                <a16:creationId xmlns:a16="http://schemas.microsoft.com/office/drawing/2014/main" id="{E25FA424-651E-48FF-B9C5-21998A2DB5E1}"/>
              </a:ext>
            </a:extLst>
          </p:cNvPr>
          <p:cNvSpPr/>
          <p:nvPr/>
        </p:nvSpPr>
        <p:spPr>
          <a:xfrm>
            <a:off x="1835375" y="2479172"/>
            <a:ext cx="644700" cy="19077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149;p73">
            <a:extLst>
              <a:ext uri="{FF2B5EF4-FFF2-40B4-BE49-F238E27FC236}">
                <a16:creationId xmlns:a16="http://schemas.microsoft.com/office/drawing/2014/main" id="{64C647E3-EFCE-4159-9DCF-FA4C20CCB164}"/>
              </a:ext>
            </a:extLst>
          </p:cNvPr>
          <p:cNvSpPr/>
          <p:nvPr/>
        </p:nvSpPr>
        <p:spPr>
          <a:xfrm>
            <a:off x="7247975" y="2479175"/>
            <a:ext cx="711300" cy="19077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151;p73">
            <a:extLst>
              <a:ext uri="{FF2B5EF4-FFF2-40B4-BE49-F238E27FC236}">
                <a16:creationId xmlns:a16="http://schemas.microsoft.com/office/drawing/2014/main" id="{3CADFFE2-823D-4E1C-A767-00D1A75BD736}"/>
              </a:ext>
            </a:extLst>
          </p:cNvPr>
          <p:cNvSpPr/>
          <p:nvPr/>
        </p:nvSpPr>
        <p:spPr>
          <a:xfrm>
            <a:off x="8695775" y="2479300"/>
            <a:ext cx="711300" cy="1907700"/>
          </a:xfrm>
          <a:prstGeom prst="rect">
            <a:avLst/>
          </a:prstGeom>
          <a:noFill/>
          <a:ln w="28575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9" name="Google Shape;1152;p73">
            <a:extLst>
              <a:ext uri="{FF2B5EF4-FFF2-40B4-BE49-F238E27FC236}">
                <a16:creationId xmlns:a16="http://schemas.microsoft.com/office/drawing/2014/main" id="{DFE06FB3-4CD4-47A8-93A6-E235A77C93D4}"/>
              </a:ext>
            </a:extLst>
          </p:cNvPr>
          <p:cNvCxnSpPr>
            <a:endCxn id="18" idx="2"/>
          </p:cNvCxnSpPr>
          <p:nvPr/>
        </p:nvCxnSpPr>
        <p:spPr>
          <a:xfrm rot="-5400000" flipH="1">
            <a:off x="6251975" y="1588025"/>
            <a:ext cx="600" cy="5598300"/>
          </a:xfrm>
          <a:prstGeom prst="bentConnector3">
            <a:avLst>
              <a:gd name="adj1" fmla="val 243233333"/>
            </a:avLst>
          </a:prstGeom>
          <a:noFill/>
          <a:ln w="28575" cap="flat" cmpd="sng">
            <a:solidFill>
              <a:srgbClr val="9900FF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20" name="Google Shape;1153;p73">
            <a:extLst>
              <a:ext uri="{FF2B5EF4-FFF2-40B4-BE49-F238E27FC236}">
                <a16:creationId xmlns:a16="http://schemas.microsoft.com/office/drawing/2014/main" id="{E549426C-3594-4026-9D05-24E8CE103416}"/>
              </a:ext>
            </a:extLst>
          </p:cNvPr>
          <p:cNvCxnSpPr>
            <a:stCxn id="16" idx="2"/>
            <a:endCxn id="17" idx="2"/>
          </p:cNvCxnSpPr>
          <p:nvPr/>
        </p:nvCxnSpPr>
        <p:spPr>
          <a:xfrm rot="-5400000" flipH="1">
            <a:off x="4880375" y="1664222"/>
            <a:ext cx="600" cy="5445900"/>
          </a:xfrm>
          <a:prstGeom prst="bentConnector3">
            <a:avLst>
              <a:gd name="adj1" fmla="val 130067230"/>
            </a:avLst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triangle" w="med" len="med"/>
            <a:tailEnd type="triangle" w="med" len="med"/>
          </a:ln>
        </p:spPr>
      </p:cxnSp>
      <p:sp>
        <p:nvSpPr>
          <p:cNvPr id="21" name="Google Shape;1154;p73">
            <a:extLst>
              <a:ext uri="{FF2B5EF4-FFF2-40B4-BE49-F238E27FC236}">
                <a16:creationId xmlns:a16="http://schemas.microsoft.com/office/drawing/2014/main" id="{C6B9D072-7752-4696-B698-C9888F231DD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170175" y="5167275"/>
            <a:ext cx="54210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28600" marR="0" lvl="0" indent="-50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1500" b="0" dirty="0" err="1">
                <a:solidFill>
                  <a:srgbClr val="7D7D7D"/>
                </a:solidFill>
                <a:latin typeface="+mj-lt"/>
              </a:rPr>
              <a:t>Periodos</a:t>
            </a:r>
            <a:r>
              <a:rPr lang="en-US" sz="1500" b="0" dirty="0">
                <a:solidFill>
                  <a:srgbClr val="7D7D7D"/>
                </a:solidFill>
                <a:latin typeface="+mj-lt"/>
              </a:rPr>
              <a:t> de </a:t>
            </a:r>
            <a:r>
              <a:rPr lang="en-US" sz="1500" b="0" dirty="0" err="1">
                <a:solidFill>
                  <a:srgbClr val="7D7D7D"/>
                </a:solidFill>
                <a:latin typeface="+mj-lt"/>
              </a:rPr>
              <a:t>alta</a:t>
            </a:r>
            <a:r>
              <a:rPr lang="en-US" sz="1500" b="0" dirty="0">
                <a:solidFill>
                  <a:srgbClr val="7D7D7D"/>
                </a:solidFill>
                <a:latin typeface="+mj-lt"/>
              </a:rPr>
              <a:t> </a:t>
            </a:r>
            <a:r>
              <a:rPr lang="en-US" sz="1500" b="0" dirty="0" err="1">
                <a:solidFill>
                  <a:srgbClr val="7D7D7D"/>
                </a:solidFill>
                <a:latin typeface="+mj-lt"/>
              </a:rPr>
              <a:t>cobertura</a:t>
            </a:r>
            <a:r>
              <a:rPr lang="en-US" sz="1500" b="0" dirty="0">
                <a:solidFill>
                  <a:srgbClr val="7D7D7D"/>
                </a:solidFill>
                <a:latin typeface="+mj-lt"/>
              </a:rPr>
              <a:t> </a:t>
            </a:r>
            <a:r>
              <a:rPr lang="en-US" sz="1500" b="0" dirty="0" err="1">
                <a:solidFill>
                  <a:srgbClr val="7D7D7D"/>
                </a:solidFill>
                <a:latin typeface="+mj-lt"/>
              </a:rPr>
              <a:t>nubosa</a:t>
            </a:r>
            <a:r>
              <a:rPr lang="en-US" sz="1500" b="0" dirty="0">
                <a:solidFill>
                  <a:srgbClr val="7D7D7D"/>
                </a:solidFill>
                <a:latin typeface="+mj-lt"/>
              </a:rPr>
              <a:t> </a:t>
            </a:r>
            <a:r>
              <a:rPr lang="en-US" sz="1500" b="0" dirty="0" err="1">
                <a:solidFill>
                  <a:srgbClr val="7D7D7D"/>
                </a:solidFill>
                <a:latin typeface="+mj-lt"/>
              </a:rPr>
              <a:t>corresponden</a:t>
            </a:r>
            <a:r>
              <a:rPr lang="en-US" sz="1500" b="0" dirty="0">
                <a:solidFill>
                  <a:srgbClr val="7D7D7D"/>
                </a:solidFill>
                <a:latin typeface="+mj-lt"/>
              </a:rPr>
              <a:t> con </a:t>
            </a:r>
            <a:r>
              <a:rPr lang="en-US" sz="1500" b="0" dirty="0" err="1">
                <a:solidFill>
                  <a:srgbClr val="7D7D7D"/>
                </a:solidFill>
                <a:latin typeface="+mj-lt"/>
              </a:rPr>
              <a:t>periodos</a:t>
            </a:r>
            <a:r>
              <a:rPr lang="en-US" sz="1500" b="0" dirty="0">
                <a:solidFill>
                  <a:srgbClr val="7D7D7D"/>
                </a:solidFill>
                <a:latin typeface="+mj-lt"/>
              </a:rPr>
              <a:t> de </a:t>
            </a:r>
            <a:r>
              <a:rPr lang="en-US" sz="1500" b="0" dirty="0" err="1">
                <a:solidFill>
                  <a:srgbClr val="7D7D7D"/>
                </a:solidFill>
                <a:latin typeface="+mj-lt"/>
              </a:rPr>
              <a:t>baja</a:t>
            </a:r>
            <a:r>
              <a:rPr lang="en-US" sz="1500" b="0" dirty="0">
                <a:solidFill>
                  <a:srgbClr val="7D7D7D"/>
                </a:solidFill>
                <a:latin typeface="+mj-lt"/>
              </a:rPr>
              <a:t> </a:t>
            </a:r>
            <a:r>
              <a:rPr lang="en-US" sz="1500" b="0" dirty="0" err="1">
                <a:solidFill>
                  <a:srgbClr val="7D7D7D"/>
                </a:solidFill>
                <a:latin typeface="+mj-lt"/>
              </a:rPr>
              <a:t>radiación</a:t>
            </a:r>
            <a:endParaRPr sz="1500" b="0" i="0" u="none" strike="noStrike" cap="none" dirty="0">
              <a:solidFill>
                <a:schemeClr val="dk1"/>
              </a:solidFill>
              <a:latin typeface="+mj-lt"/>
              <a:ea typeface="Avenir"/>
              <a:cs typeface="Avenir"/>
              <a:sym typeface="Avenir"/>
            </a:endParaRPr>
          </a:p>
        </p:txBody>
      </p:sp>
      <p:sp>
        <p:nvSpPr>
          <p:cNvPr id="22" name="Google Shape;1155;p73">
            <a:extLst>
              <a:ext uri="{FF2B5EF4-FFF2-40B4-BE49-F238E27FC236}">
                <a16:creationId xmlns:a16="http://schemas.microsoft.com/office/drawing/2014/main" id="{1AE92762-4C7F-43E0-B515-0AA4041249A6}"/>
              </a:ext>
            </a:extLst>
          </p:cNvPr>
          <p:cNvSpPr txBox="1">
            <a:spLocks/>
          </p:cNvSpPr>
          <p:nvPr/>
        </p:nvSpPr>
        <p:spPr>
          <a:xfrm>
            <a:off x="3541775" y="5841725"/>
            <a:ext cx="5421000" cy="4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rgbClr val="2E777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50800" algn="ctr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2800"/>
              <a:buFont typeface="Arial"/>
              <a:buNone/>
            </a:pPr>
            <a:r>
              <a:rPr lang="es-ES" sz="1500" b="0" dirty="0">
                <a:solidFill>
                  <a:srgbClr val="7D7D7D"/>
                </a:solidFill>
                <a:latin typeface="+mj-lt"/>
              </a:rPr>
              <a:t>Periodos de baja cobertura nubosa corresponden con periodos de alta radiación</a:t>
            </a:r>
            <a:endParaRPr lang="es-ES" sz="1500" b="0" dirty="0">
              <a:solidFill>
                <a:schemeClr val="dk1"/>
              </a:solidFill>
              <a:latin typeface="+mj-lt"/>
              <a:ea typeface="Avenir"/>
              <a:cs typeface="Avenir"/>
              <a:sym typeface="Avenir"/>
            </a:endParaRPr>
          </a:p>
        </p:txBody>
      </p:sp>
    </p:spTree>
    <p:extLst>
      <p:ext uri="{BB962C8B-B14F-4D97-AF65-F5344CB8AC3E}">
        <p14:creationId xmlns:p14="http://schemas.microsoft.com/office/powerpoint/2010/main" val="10653971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1270275-DE57-994A-89C9-3F60DDFCAF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7692" y="365125"/>
            <a:ext cx="6778157" cy="1031189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s-CO" b="1" dirty="0">
                <a:solidFill>
                  <a:schemeClr val="tx1">
                    <a:lumMod val="85000"/>
                    <a:lumOff val="15000"/>
                  </a:schemeClr>
                </a:solidFill>
                <a:ea typeface="+mn-ea"/>
                <a:cs typeface="+mn-cs"/>
              </a:rPr>
              <a:t>Área de estudio</a:t>
            </a:r>
            <a:endParaRPr lang="es-CO" b="1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649F3B0-44DD-7948-951B-AB8B685E64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8490" y="1720123"/>
            <a:ext cx="6175310" cy="4120840"/>
          </a:xfrm>
        </p:spPr>
        <p:txBody>
          <a:bodyPr/>
          <a:lstStyle/>
          <a:p>
            <a:pPr algn="just"/>
            <a:r>
              <a:rPr lang="es-CO" dirty="0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El Valle de Aburrá es una región ubicada al noroeste de Colombia, localizada en el ramal central de los Andes.</a:t>
            </a:r>
          </a:p>
          <a:p>
            <a:pPr algn="just"/>
            <a:endParaRPr lang="es-CO" dirty="0">
              <a:solidFill>
                <a:schemeClr val="bg2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  <a:p>
            <a:pPr algn="just"/>
            <a:r>
              <a:rPr lang="es-CO" dirty="0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Al encontrarse en un valle interandino presenta una amplia variabilidad de fenómenos hidrometeorológicos.</a:t>
            </a:r>
          </a:p>
        </p:txBody>
      </p:sp>
      <p:pic>
        <p:nvPicPr>
          <p:cNvPr id="4" name="Google Shape;168;p16">
            <a:extLst>
              <a:ext uri="{FF2B5EF4-FFF2-40B4-BE49-F238E27FC236}">
                <a16:creationId xmlns:a16="http://schemas.microsoft.com/office/drawing/2014/main" id="{A6A50FC5-F0E7-4637-951D-699E6824D76E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r="50231"/>
          <a:stretch/>
        </p:blipFill>
        <p:spPr>
          <a:xfrm>
            <a:off x="642228" y="1720122"/>
            <a:ext cx="4200545" cy="34177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8626217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30E8BB54-C74F-4B10-BFFC-A3D9BA7DB707}"/>
              </a:ext>
            </a:extLst>
          </p:cNvPr>
          <p:cNvSpPr txBox="1">
            <a:spLocks/>
          </p:cNvSpPr>
          <p:nvPr/>
        </p:nvSpPr>
        <p:spPr>
          <a:xfrm>
            <a:off x="2637692" y="365125"/>
            <a:ext cx="6778157" cy="631825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b="1" dirty="0">
                <a:solidFill>
                  <a:srgbClr val="001A2A"/>
                </a:solidFill>
              </a:rPr>
              <a:t>Radiación vs Cobertura Nubosa</a:t>
            </a:r>
          </a:p>
        </p:txBody>
      </p:sp>
      <p:pic>
        <p:nvPicPr>
          <p:cNvPr id="6" name="Google Shape;1163;p74">
            <a:extLst>
              <a:ext uri="{FF2B5EF4-FFF2-40B4-BE49-F238E27FC236}">
                <a16:creationId xmlns:a16="http://schemas.microsoft.com/office/drawing/2014/main" id="{5FAC8192-F101-4F92-9F38-8A8AB6859685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64275" y="1548875"/>
            <a:ext cx="5318976" cy="409152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164;p74">
            <a:extLst>
              <a:ext uri="{FF2B5EF4-FFF2-40B4-BE49-F238E27FC236}">
                <a16:creationId xmlns:a16="http://schemas.microsoft.com/office/drawing/2014/main" id="{959F67D1-9237-4F24-8A8C-E437F46B6ACC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67100" y="1548887"/>
            <a:ext cx="5318976" cy="40915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6873875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30E8BB54-C74F-4B10-BFFC-A3D9BA7DB707}"/>
              </a:ext>
            </a:extLst>
          </p:cNvPr>
          <p:cNvSpPr txBox="1">
            <a:spLocks/>
          </p:cNvSpPr>
          <p:nvPr/>
        </p:nvSpPr>
        <p:spPr>
          <a:xfrm>
            <a:off x="2637692" y="365125"/>
            <a:ext cx="6778157" cy="631825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b="1" dirty="0">
                <a:solidFill>
                  <a:srgbClr val="001A2A"/>
                </a:solidFill>
              </a:rPr>
              <a:t>Radiación vs Cobertura Nubosa</a:t>
            </a:r>
          </a:p>
        </p:txBody>
      </p:sp>
      <p:pic>
        <p:nvPicPr>
          <p:cNvPr id="6" name="Google Shape;1163;p74">
            <a:extLst>
              <a:ext uri="{FF2B5EF4-FFF2-40B4-BE49-F238E27FC236}">
                <a16:creationId xmlns:a16="http://schemas.microsoft.com/office/drawing/2014/main" id="{5FAC8192-F101-4F92-9F38-8A8AB6859685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64275" y="1548875"/>
            <a:ext cx="5318976" cy="409152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164;p74">
            <a:extLst>
              <a:ext uri="{FF2B5EF4-FFF2-40B4-BE49-F238E27FC236}">
                <a16:creationId xmlns:a16="http://schemas.microsoft.com/office/drawing/2014/main" id="{959F67D1-9237-4F24-8A8C-E437F46B6ACC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67100" y="1548887"/>
            <a:ext cx="5318976" cy="409151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176;p75">
            <a:extLst>
              <a:ext uri="{FF2B5EF4-FFF2-40B4-BE49-F238E27FC236}">
                <a16:creationId xmlns:a16="http://schemas.microsoft.com/office/drawing/2014/main" id="{43D3EA4D-6272-45C7-A5F4-8B8535D99EB7}"/>
              </a:ext>
            </a:extLst>
          </p:cNvPr>
          <p:cNvSpPr/>
          <p:nvPr/>
        </p:nvSpPr>
        <p:spPr>
          <a:xfrm rot="-3885920">
            <a:off x="3858514" y="2080423"/>
            <a:ext cx="681871" cy="1329253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" name="Google Shape;1177;p75">
            <a:extLst>
              <a:ext uri="{FF2B5EF4-FFF2-40B4-BE49-F238E27FC236}">
                <a16:creationId xmlns:a16="http://schemas.microsoft.com/office/drawing/2014/main" id="{E0278047-5B57-4BE8-899E-EB014CA31DA4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91499" y="1591588"/>
            <a:ext cx="2219676" cy="211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178;p75">
            <a:extLst>
              <a:ext uri="{FF2B5EF4-FFF2-40B4-BE49-F238E27FC236}">
                <a16:creationId xmlns:a16="http://schemas.microsoft.com/office/drawing/2014/main" id="{98E5E13A-149F-41B8-86C5-E646251DD1F5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719426" y="2952201"/>
            <a:ext cx="2219676" cy="21277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79;p75">
            <a:extLst>
              <a:ext uri="{FF2B5EF4-FFF2-40B4-BE49-F238E27FC236}">
                <a16:creationId xmlns:a16="http://schemas.microsoft.com/office/drawing/2014/main" id="{CED9279F-37E5-43E0-840B-4B0AE9649E28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91493" y="4081228"/>
            <a:ext cx="2219676" cy="211099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" name="Google Shape;1180;p75">
            <a:extLst>
              <a:ext uri="{FF2B5EF4-FFF2-40B4-BE49-F238E27FC236}">
                <a16:creationId xmlns:a16="http://schemas.microsoft.com/office/drawing/2014/main" id="{ECE1DB25-2EA5-4C4A-9075-15CFBAF5FDFC}"/>
              </a:ext>
            </a:extLst>
          </p:cNvPr>
          <p:cNvCxnSpPr>
            <a:stCxn id="8" idx="4"/>
            <a:endCxn id="9" idx="1"/>
          </p:cNvCxnSpPr>
          <p:nvPr/>
        </p:nvCxnSpPr>
        <p:spPr>
          <a:xfrm rot="10800000" flipH="1">
            <a:off x="4800650" y="2649200"/>
            <a:ext cx="1490700" cy="3792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3" name="Google Shape;1181;p75">
            <a:extLst>
              <a:ext uri="{FF2B5EF4-FFF2-40B4-BE49-F238E27FC236}">
                <a16:creationId xmlns:a16="http://schemas.microsoft.com/office/drawing/2014/main" id="{42B9EC66-12DB-463E-A547-A68F0A1B01F1}"/>
              </a:ext>
            </a:extLst>
          </p:cNvPr>
          <p:cNvCxnSpPr>
            <a:stCxn id="8" idx="4"/>
            <a:endCxn id="10" idx="1"/>
          </p:cNvCxnSpPr>
          <p:nvPr/>
        </p:nvCxnSpPr>
        <p:spPr>
          <a:xfrm>
            <a:off x="4800650" y="3028400"/>
            <a:ext cx="3918900" cy="9876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4" name="Google Shape;1182;p75">
            <a:extLst>
              <a:ext uri="{FF2B5EF4-FFF2-40B4-BE49-F238E27FC236}">
                <a16:creationId xmlns:a16="http://schemas.microsoft.com/office/drawing/2014/main" id="{5CF72C19-4C86-4F41-AFE4-3349E8806C6B}"/>
              </a:ext>
            </a:extLst>
          </p:cNvPr>
          <p:cNvCxnSpPr>
            <a:stCxn id="8" idx="4"/>
            <a:endCxn id="11" idx="1"/>
          </p:cNvCxnSpPr>
          <p:nvPr/>
        </p:nvCxnSpPr>
        <p:spPr>
          <a:xfrm>
            <a:off x="4800650" y="3028400"/>
            <a:ext cx="1490700" cy="21084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210443012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30E8BB54-C74F-4B10-BFFC-A3D9BA7DB707}"/>
              </a:ext>
            </a:extLst>
          </p:cNvPr>
          <p:cNvSpPr txBox="1">
            <a:spLocks/>
          </p:cNvSpPr>
          <p:nvPr/>
        </p:nvSpPr>
        <p:spPr>
          <a:xfrm>
            <a:off x="2637692" y="365125"/>
            <a:ext cx="6778157" cy="631825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b="1" dirty="0">
                <a:solidFill>
                  <a:srgbClr val="001A2A"/>
                </a:solidFill>
              </a:rPr>
              <a:t>Cobertura Nubosa vs Aerosoles</a:t>
            </a:r>
          </a:p>
        </p:txBody>
      </p:sp>
      <p:pic>
        <p:nvPicPr>
          <p:cNvPr id="8" name="Google Shape;1190;p76">
            <a:extLst>
              <a:ext uri="{FF2B5EF4-FFF2-40B4-BE49-F238E27FC236}">
                <a16:creationId xmlns:a16="http://schemas.microsoft.com/office/drawing/2014/main" id="{FFAF884D-28DC-4DFA-B47E-C6225CB1E61F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61200" y="1141376"/>
            <a:ext cx="4417501" cy="509707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191;p76">
            <a:extLst>
              <a:ext uri="{FF2B5EF4-FFF2-40B4-BE49-F238E27FC236}">
                <a16:creationId xmlns:a16="http://schemas.microsoft.com/office/drawing/2014/main" id="{BB60CE76-EDFB-4A10-9B0C-236879F1BF9A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73825" y="1141349"/>
            <a:ext cx="4417501" cy="50971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9557571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30E8BB54-C74F-4B10-BFFC-A3D9BA7DB707}"/>
              </a:ext>
            </a:extLst>
          </p:cNvPr>
          <p:cNvSpPr txBox="1">
            <a:spLocks/>
          </p:cNvSpPr>
          <p:nvPr/>
        </p:nvSpPr>
        <p:spPr>
          <a:xfrm>
            <a:off x="2637692" y="365125"/>
            <a:ext cx="7970958" cy="631825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b="1" dirty="0">
                <a:solidFill>
                  <a:srgbClr val="001A2A"/>
                </a:solidFill>
              </a:rPr>
              <a:t>Limitantes de radiación solar en superficie (1/4)</a:t>
            </a:r>
          </a:p>
        </p:txBody>
      </p:sp>
      <p:pic>
        <p:nvPicPr>
          <p:cNvPr id="44" name="Google Shape;272;p25">
            <a:extLst>
              <a:ext uri="{FF2B5EF4-FFF2-40B4-BE49-F238E27FC236}">
                <a16:creationId xmlns:a16="http://schemas.microsoft.com/office/drawing/2014/main" id="{74C93D03-81E1-4AE0-BBD0-2E2B256141B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5509" r="7177"/>
          <a:stretch/>
        </p:blipFill>
        <p:spPr>
          <a:xfrm>
            <a:off x="1583350" y="2165241"/>
            <a:ext cx="4984724" cy="293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273;p25">
            <a:extLst>
              <a:ext uri="{FF2B5EF4-FFF2-40B4-BE49-F238E27FC236}">
                <a16:creationId xmlns:a16="http://schemas.microsoft.com/office/drawing/2014/main" id="{FDB5BC8F-C3EC-433F-82F4-63C1C2C8054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3242" r="6942"/>
          <a:stretch/>
        </p:blipFill>
        <p:spPr>
          <a:xfrm>
            <a:off x="6984525" y="1219866"/>
            <a:ext cx="3285075" cy="1828750"/>
          </a:xfrm>
          <a:prstGeom prst="rect">
            <a:avLst/>
          </a:prstGeom>
          <a:noFill/>
          <a:ln w="19050" cap="flat" cmpd="sng">
            <a:solidFill>
              <a:srgbClr val="A2C4C9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6" name="Google Shape;274;p25">
            <a:extLst>
              <a:ext uri="{FF2B5EF4-FFF2-40B4-BE49-F238E27FC236}">
                <a16:creationId xmlns:a16="http://schemas.microsoft.com/office/drawing/2014/main" id="{1AC0152A-C2C8-4F33-B0B9-FE1B3B03FC7A}"/>
              </a:ext>
            </a:extLst>
          </p:cNvPr>
          <p:cNvSpPr txBox="1"/>
          <p:nvPr/>
        </p:nvSpPr>
        <p:spPr>
          <a:xfrm>
            <a:off x="1583350" y="1446166"/>
            <a:ext cx="3343800" cy="39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28600" lvl="0" indent="-508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100" b="1">
                <a:solidFill>
                  <a:srgbClr val="262626"/>
                </a:solidFill>
                <a:latin typeface="Proxima Nova"/>
                <a:ea typeface="Proxima Nova"/>
                <a:cs typeface="Proxima Nova"/>
                <a:sym typeface="Proxima Nova"/>
              </a:rPr>
              <a:t>Índice de claridad</a:t>
            </a:r>
            <a:endParaRPr sz="2100" b="1">
              <a:solidFill>
                <a:srgbClr val="262626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228600" lvl="0" indent="-508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7" name="Google Shape;275;p25">
            <a:extLst>
              <a:ext uri="{FF2B5EF4-FFF2-40B4-BE49-F238E27FC236}">
                <a16:creationId xmlns:a16="http://schemas.microsoft.com/office/drawing/2014/main" id="{F90E6902-293B-4C5C-9171-62FE6CF5C820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39012" y="3788091"/>
            <a:ext cx="3160550" cy="962825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276;p25">
            <a:extLst>
              <a:ext uri="{FF2B5EF4-FFF2-40B4-BE49-F238E27FC236}">
                <a16:creationId xmlns:a16="http://schemas.microsoft.com/office/drawing/2014/main" id="{8223F136-8F15-4366-8E82-EBB2B820269F}"/>
              </a:ext>
            </a:extLst>
          </p:cNvPr>
          <p:cNvSpPr/>
          <p:nvPr/>
        </p:nvSpPr>
        <p:spPr>
          <a:xfrm>
            <a:off x="9899575" y="4223791"/>
            <a:ext cx="495300" cy="2046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A2C4C9"/>
          </a:solidFill>
          <a:ln w="9525" cap="flat" cmpd="sng">
            <a:solidFill>
              <a:srgbClr val="A2C4C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277;p25">
            <a:extLst>
              <a:ext uri="{FF2B5EF4-FFF2-40B4-BE49-F238E27FC236}">
                <a16:creationId xmlns:a16="http://schemas.microsoft.com/office/drawing/2014/main" id="{AB578AB9-63C5-42C4-8995-60FF2DD6F76E}"/>
              </a:ext>
            </a:extLst>
          </p:cNvPr>
          <p:cNvSpPr/>
          <p:nvPr/>
        </p:nvSpPr>
        <p:spPr>
          <a:xfrm>
            <a:off x="9934225" y="4480016"/>
            <a:ext cx="301500" cy="2046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A2C4C9"/>
          </a:solidFill>
          <a:ln w="9525" cap="flat" cmpd="sng">
            <a:solidFill>
              <a:srgbClr val="A2C4C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50" name="Google Shape;278;p25">
            <a:extLst>
              <a:ext uri="{FF2B5EF4-FFF2-40B4-BE49-F238E27FC236}">
                <a16:creationId xmlns:a16="http://schemas.microsoft.com/office/drawing/2014/main" id="{82D4357E-A249-4F26-910F-565242D1D352}"/>
              </a:ext>
            </a:extLst>
          </p:cNvPr>
          <p:cNvCxnSpPr>
            <a:stCxn id="44" idx="3"/>
          </p:cNvCxnSpPr>
          <p:nvPr/>
        </p:nvCxnSpPr>
        <p:spPr>
          <a:xfrm rot="10800000" flipH="1">
            <a:off x="6568074" y="2317291"/>
            <a:ext cx="399600" cy="1315800"/>
          </a:xfrm>
          <a:prstGeom prst="straightConnector1">
            <a:avLst/>
          </a:prstGeom>
          <a:noFill/>
          <a:ln w="19050" cap="flat" cmpd="sng">
            <a:solidFill>
              <a:srgbClr val="A2C4C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1" name="Google Shape;279;p25">
            <a:extLst>
              <a:ext uri="{FF2B5EF4-FFF2-40B4-BE49-F238E27FC236}">
                <a16:creationId xmlns:a16="http://schemas.microsoft.com/office/drawing/2014/main" id="{08331D88-E80F-4B6A-B2D3-2F8A273958C7}"/>
              </a:ext>
            </a:extLst>
          </p:cNvPr>
          <p:cNvCxnSpPr>
            <a:stCxn id="44" idx="3"/>
          </p:cNvCxnSpPr>
          <p:nvPr/>
        </p:nvCxnSpPr>
        <p:spPr>
          <a:xfrm rot="10800000" flipH="1">
            <a:off x="6568074" y="3045391"/>
            <a:ext cx="399600" cy="587700"/>
          </a:xfrm>
          <a:prstGeom prst="straightConnector1">
            <a:avLst/>
          </a:prstGeom>
          <a:noFill/>
          <a:ln w="19050" cap="flat" cmpd="sng">
            <a:solidFill>
              <a:srgbClr val="A2C4C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2" name="Google Shape;280;p25">
            <a:extLst>
              <a:ext uri="{FF2B5EF4-FFF2-40B4-BE49-F238E27FC236}">
                <a16:creationId xmlns:a16="http://schemas.microsoft.com/office/drawing/2014/main" id="{60895473-0684-485B-8A7A-5B3E424123AA}"/>
              </a:ext>
            </a:extLst>
          </p:cNvPr>
          <p:cNvSpPr txBox="1"/>
          <p:nvPr/>
        </p:nvSpPr>
        <p:spPr>
          <a:xfrm>
            <a:off x="6666650" y="5016216"/>
            <a:ext cx="3942000" cy="5619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dirty="0">
                <a:latin typeface="Proxima Nova"/>
                <a:ea typeface="Proxima Nova"/>
                <a:cs typeface="Proxima Nova"/>
                <a:sym typeface="Proxima Nova"/>
              </a:rPr>
              <a:t>Predominancia de condiciones parcialmente  nubladas en el Valle</a:t>
            </a:r>
            <a:endParaRPr dirty="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53" name="Google Shape;281;p25">
            <a:extLst>
              <a:ext uri="{FF2B5EF4-FFF2-40B4-BE49-F238E27FC236}">
                <a16:creationId xmlns:a16="http://schemas.microsoft.com/office/drawing/2014/main" id="{19232F99-5115-4FBE-B60D-F9DE54495D40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98550" y="1588466"/>
            <a:ext cx="775200" cy="389947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328;p27">
            <a:extLst>
              <a:ext uri="{FF2B5EF4-FFF2-40B4-BE49-F238E27FC236}">
                <a16:creationId xmlns:a16="http://schemas.microsoft.com/office/drawing/2014/main" id="{8E63CC4F-D4AF-4299-B447-1DB6D63D260F}"/>
              </a:ext>
            </a:extLst>
          </p:cNvPr>
          <p:cNvSpPr txBox="1"/>
          <p:nvPr/>
        </p:nvSpPr>
        <p:spPr>
          <a:xfrm>
            <a:off x="4933557" y="6118332"/>
            <a:ext cx="1798800" cy="3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 dirty="0">
                <a:solidFill>
                  <a:srgbClr val="999999"/>
                </a:solidFill>
                <a:latin typeface="Calibri"/>
                <a:ea typeface="Calibri"/>
                <a:cs typeface="Calibri"/>
                <a:sym typeface="Calibri"/>
              </a:rPr>
              <a:t>Tomado de Tesis de maestría de Correa 2020</a:t>
            </a:r>
            <a:endParaRPr sz="1000" dirty="0">
              <a:solidFill>
                <a:srgbClr val="9999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F6FFCDE-544F-4DB8-BD6B-998365417B0A}"/>
              </a:ext>
            </a:extLst>
          </p:cNvPr>
          <p:cNvSpPr/>
          <p:nvPr/>
        </p:nvSpPr>
        <p:spPr>
          <a:xfrm>
            <a:off x="207250" y="5433752"/>
            <a:ext cx="47199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s-ES" sz="1200" dirty="0">
                <a:solidFill>
                  <a:schemeClr val="bg1">
                    <a:lumMod val="65000"/>
                  </a:schemeClr>
                </a:solidFill>
                <a:latin typeface="+mj-lt"/>
                <a:ea typeface="Proxima Nova"/>
                <a:cs typeface="Proxima Nova"/>
                <a:sym typeface="Proxima Nova"/>
              </a:rPr>
              <a:t>Objetivo: Estimar el potencial energético solar fotovoltaico en techos de localidades representativas del Valle de Aburrá a partir de observaciones, factores meteorológicos locales y sistemas de información geográfica.</a:t>
            </a:r>
          </a:p>
        </p:txBody>
      </p:sp>
    </p:spTree>
    <p:extLst>
      <p:ext uri="{BB962C8B-B14F-4D97-AF65-F5344CB8AC3E}">
        <p14:creationId xmlns:p14="http://schemas.microsoft.com/office/powerpoint/2010/main" val="311008918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30E8BB54-C74F-4B10-BFFC-A3D9BA7DB707}"/>
              </a:ext>
            </a:extLst>
          </p:cNvPr>
          <p:cNvSpPr txBox="1">
            <a:spLocks/>
          </p:cNvSpPr>
          <p:nvPr/>
        </p:nvSpPr>
        <p:spPr>
          <a:xfrm>
            <a:off x="2637692" y="365125"/>
            <a:ext cx="7970958" cy="631825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b="1" dirty="0">
                <a:solidFill>
                  <a:srgbClr val="001A2A"/>
                </a:solidFill>
              </a:rPr>
              <a:t>Limitantes de radiación solar en superficie (2/4)</a:t>
            </a:r>
          </a:p>
        </p:txBody>
      </p:sp>
      <p:sp>
        <p:nvSpPr>
          <p:cNvPr id="13" name="Google Shape;291;p26">
            <a:extLst>
              <a:ext uri="{FF2B5EF4-FFF2-40B4-BE49-F238E27FC236}">
                <a16:creationId xmlns:a16="http://schemas.microsoft.com/office/drawing/2014/main" id="{B7BE6A8A-A4F0-47DC-8F31-E8E4A42048DC}"/>
              </a:ext>
            </a:extLst>
          </p:cNvPr>
          <p:cNvSpPr txBox="1"/>
          <p:nvPr/>
        </p:nvSpPr>
        <p:spPr>
          <a:xfrm>
            <a:off x="1485462" y="1539161"/>
            <a:ext cx="3397200" cy="33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28600" lvl="0" indent="-508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100" b="1" dirty="0">
                <a:solidFill>
                  <a:srgbClr val="262626"/>
                </a:solidFill>
                <a:latin typeface="Proxima Nova"/>
                <a:ea typeface="Proxima Nova"/>
                <a:cs typeface="Proxima Nova"/>
                <a:sym typeface="Proxima Nova"/>
              </a:rPr>
              <a:t>Variables condicionantes</a:t>
            </a:r>
            <a:endParaRPr sz="2100" dirty="0">
              <a:solidFill>
                <a:srgbClr val="262626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228600" lvl="0" indent="-508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292;p26">
            <a:extLst>
              <a:ext uri="{FF2B5EF4-FFF2-40B4-BE49-F238E27FC236}">
                <a16:creationId xmlns:a16="http://schemas.microsoft.com/office/drawing/2014/main" id="{5F3D565D-476C-4062-B800-94A4D3389564}"/>
              </a:ext>
            </a:extLst>
          </p:cNvPr>
          <p:cNvSpPr txBox="1"/>
          <p:nvPr/>
        </p:nvSpPr>
        <p:spPr>
          <a:xfrm>
            <a:off x="3988800" y="2262053"/>
            <a:ext cx="1124100" cy="380400"/>
          </a:xfrm>
          <a:prstGeom prst="rect">
            <a:avLst/>
          </a:prstGeom>
          <a:solidFill>
            <a:srgbClr val="F4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300">
                <a:latin typeface="Proxima Nova"/>
                <a:ea typeface="Proxima Nova"/>
                <a:cs typeface="Proxima Nova"/>
                <a:sym typeface="Proxima Nova"/>
              </a:rPr>
              <a:t>Radiación Solar</a:t>
            </a:r>
            <a:endParaRPr sz="13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5" name="Google Shape;293;p26">
            <a:extLst>
              <a:ext uri="{FF2B5EF4-FFF2-40B4-BE49-F238E27FC236}">
                <a16:creationId xmlns:a16="http://schemas.microsoft.com/office/drawing/2014/main" id="{820FB2C3-BFDF-4A9F-B40D-C4631C5C9C92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342949" y="2178366"/>
            <a:ext cx="618816" cy="512164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294;p26">
            <a:extLst>
              <a:ext uri="{FF2B5EF4-FFF2-40B4-BE49-F238E27FC236}">
                <a16:creationId xmlns:a16="http://schemas.microsoft.com/office/drawing/2014/main" id="{BCF98032-F8D7-486F-A7E1-6B2F20885974}"/>
              </a:ext>
            </a:extLst>
          </p:cNvPr>
          <p:cNvSpPr txBox="1"/>
          <p:nvPr/>
        </p:nvSpPr>
        <p:spPr>
          <a:xfrm>
            <a:off x="5894599" y="5015484"/>
            <a:ext cx="1348500" cy="2763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>
                <a:latin typeface="Proxima Nova"/>
                <a:ea typeface="Proxima Nova"/>
                <a:cs typeface="Proxima Nova"/>
                <a:sym typeface="Proxima Nova"/>
              </a:rPr>
              <a:t>Vapor de agua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7" name="Google Shape;297;p26">
            <a:extLst>
              <a:ext uri="{FF2B5EF4-FFF2-40B4-BE49-F238E27FC236}">
                <a16:creationId xmlns:a16="http://schemas.microsoft.com/office/drawing/2014/main" id="{5D37CACB-F931-4AAD-8783-A2F030D7AA11}"/>
              </a:ext>
            </a:extLst>
          </p:cNvPr>
          <p:cNvSpPr txBox="1"/>
          <p:nvPr/>
        </p:nvSpPr>
        <p:spPr>
          <a:xfrm>
            <a:off x="8586227" y="5031257"/>
            <a:ext cx="1124100" cy="2448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500">
                <a:latin typeface="Proxima Nova"/>
                <a:ea typeface="Proxima Nova"/>
                <a:cs typeface="Proxima Nova"/>
                <a:sym typeface="Proxima Nova"/>
              </a:rPr>
              <a:t>Nubes</a:t>
            </a:r>
            <a:endParaRPr sz="15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8" name="Google Shape;298;p26">
            <a:extLst>
              <a:ext uri="{FF2B5EF4-FFF2-40B4-BE49-F238E27FC236}">
                <a16:creationId xmlns:a16="http://schemas.microsoft.com/office/drawing/2014/main" id="{CE757790-E3C2-412D-8FA6-DD9A246FD76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22654" b="22649"/>
          <a:stretch/>
        </p:blipFill>
        <p:spPr>
          <a:xfrm>
            <a:off x="9633726" y="5015527"/>
            <a:ext cx="726993" cy="276225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299;p26">
            <a:extLst>
              <a:ext uri="{FF2B5EF4-FFF2-40B4-BE49-F238E27FC236}">
                <a16:creationId xmlns:a16="http://schemas.microsoft.com/office/drawing/2014/main" id="{11DBC4B6-9C32-4183-8CFD-A660167E4BB4}"/>
              </a:ext>
            </a:extLst>
          </p:cNvPr>
          <p:cNvSpPr txBox="1"/>
          <p:nvPr/>
        </p:nvSpPr>
        <p:spPr>
          <a:xfrm>
            <a:off x="3953937" y="5031248"/>
            <a:ext cx="1124100" cy="2448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500">
                <a:latin typeface="Proxima Nova"/>
                <a:ea typeface="Proxima Nova"/>
                <a:cs typeface="Proxima Nova"/>
                <a:sym typeface="Proxima Nova"/>
              </a:rPr>
              <a:t>Aerosoles</a:t>
            </a:r>
            <a:endParaRPr sz="15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0" name="Google Shape;301;p26">
            <a:extLst>
              <a:ext uri="{FF2B5EF4-FFF2-40B4-BE49-F238E27FC236}">
                <a16:creationId xmlns:a16="http://schemas.microsoft.com/office/drawing/2014/main" id="{BE836159-3A5C-4EDC-B120-F172359D9023}"/>
              </a:ext>
            </a:extLst>
          </p:cNvPr>
          <p:cNvSpPr txBox="1"/>
          <p:nvPr/>
        </p:nvSpPr>
        <p:spPr>
          <a:xfrm>
            <a:off x="2008162" y="4988512"/>
            <a:ext cx="1421100" cy="330300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500">
                <a:latin typeface="Proxima Nova"/>
                <a:ea typeface="Proxima Nova"/>
                <a:cs typeface="Proxima Nova"/>
                <a:sym typeface="Proxima Nova"/>
              </a:rPr>
              <a:t>Temperatura</a:t>
            </a:r>
            <a:endParaRPr sz="15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21" name="Google Shape;302;p26">
            <a:extLst>
              <a:ext uri="{FF2B5EF4-FFF2-40B4-BE49-F238E27FC236}">
                <a16:creationId xmlns:a16="http://schemas.microsoft.com/office/drawing/2014/main" id="{30B766D8-DF03-4053-83F8-F62EA2B0BC0A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20250" y="4988479"/>
            <a:ext cx="370949" cy="3303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303;p26">
            <a:extLst>
              <a:ext uri="{FF2B5EF4-FFF2-40B4-BE49-F238E27FC236}">
                <a16:creationId xmlns:a16="http://schemas.microsoft.com/office/drawing/2014/main" id="{06779C94-A748-4834-9CE8-177D768B1747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62337" y="2822861"/>
            <a:ext cx="3045151" cy="1900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304;p26">
            <a:extLst>
              <a:ext uri="{FF2B5EF4-FFF2-40B4-BE49-F238E27FC236}">
                <a16:creationId xmlns:a16="http://schemas.microsoft.com/office/drawing/2014/main" id="{9C676370-FBF7-41C3-ADED-ED53B7256F9E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07487" y="2819724"/>
            <a:ext cx="3045149" cy="1906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305;p26">
            <a:extLst>
              <a:ext uri="{FF2B5EF4-FFF2-40B4-BE49-F238E27FC236}">
                <a16:creationId xmlns:a16="http://schemas.microsoft.com/office/drawing/2014/main" id="{60C8EA2E-9E5A-4DF5-BBF6-8C1CE7981586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705961" y="2878924"/>
            <a:ext cx="3000576" cy="1877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307;p26">
            <a:extLst>
              <a:ext uri="{FF2B5EF4-FFF2-40B4-BE49-F238E27FC236}">
                <a16:creationId xmlns:a16="http://schemas.microsoft.com/office/drawing/2014/main" id="{0FD0CBED-D124-452A-BDDA-16127CC98705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l="4526" t="10102" r="4572" b="13771"/>
          <a:stretch/>
        </p:blipFill>
        <p:spPr>
          <a:xfrm>
            <a:off x="5811912" y="1808563"/>
            <a:ext cx="3976252" cy="794475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328;p27">
            <a:extLst>
              <a:ext uri="{FF2B5EF4-FFF2-40B4-BE49-F238E27FC236}">
                <a16:creationId xmlns:a16="http://schemas.microsoft.com/office/drawing/2014/main" id="{5C537C11-D896-4C00-9ADC-D0AC8A085583}"/>
              </a:ext>
            </a:extLst>
          </p:cNvPr>
          <p:cNvSpPr txBox="1"/>
          <p:nvPr/>
        </p:nvSpPr>
        <p:spPr>
          <a:xfrm>
            <a:off x="4933557" y="6118332"/>
            <a:ext cx="1798800" cy="3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 dirty="0">
                <a:solidFill>
                  <a:srgbClr val="999999"/>
                </a:solidFill>
                <a:latin typeface="Calibri"/>
                <a:ea typeface="Calibri"/>
                <a:cs typeface="Calibri"/>
                <a:sym typeface="Calibri"/>
              </a:rPr>
              <a:t>Tomado de Tesis de maestría de Correa 2020</a:t>
            </a:r>
            <a:endParaRPr sz="1000" dirty="0">
              <a:solidFill>
                <a:srgbClr val="9999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0760998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30E8BB54-C74F-4B10-BFFC-A3D9BA7DB707}"/>
              </a:ext>
            </a:extLst>
          </p:cNvPr>
          <p:cNvSpPr txBox="1">
            <a:spLocks/>
          </p:cNvSpPr>
          <p:nvPr/>
        </p:nvSpPr>
        <p:spPr>
          <a:xfrm>
            <a:off x="2637692" y="365125"/>
            <a:ext cx="7970958" cy="631825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b="1" dirty="0">
                <a:solidFill>
                  <a:srgbClr val="001A2A"/>
                </a:solidFill>
              </a:rPr>
              <a:t>Limitantes de radiación solar en superficie (3/4)</a:t>
            </a:r>
          </a:p>
        </p:txBody>
      </p:sp>
      <p:sp>
        <p:nvSpPr>
          <p:cNvPr id="26" name="Google Shape;316;p27">
            <a:extLst>
              <a:ext uri="{FF2B5EF4-FFF2-40B4-BE49-F238E27FC236}">
                <a16:creationId xmlns:a16="http://schemas.microsoft.com/office/drawing/2014/main" id="{D01A92CE-0995-4341-A48B-08D813D8FD35}"/>
              </a:ext>
            </a:extLst>
          </p:cNvPr>
          <p:cNvSpPr txBox="1"/>
          <p:nvPr/>
        </p:nvSpPr>
        <p:spPr>
          <a:xfrm>
            <a:off x="1419863" y="1267413"/>
            <a:ext cx="4324500" cy="3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100" b="1">
                <a:solidFill>
                  <a:srgbClr val="262626"/>
                </a:solidFill>
                <a:latin typeface="Proxima Nova"/>
                <a:ea typeface="Proxima Nova"/>
                <a:cs typeface="Proxima Nova"/>
                <a:sym typeface="Proxima Nova"/>
              </a:rPr>
              <a:t>Descripción de la nubosidad</a:t>
            </a:r>
            <a:endParaRPr sz="2100">
              <a:solidFill>
                <a:srgbClr val="262626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228600" lvl="0" indent="-508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" name="Google Shape;317;p27">
            <a:extLst>
              <a:ext uri="{FF2B5EF4-FFF2-40B4-BE49-F238E27FC236}">
                <a16:creationId xmlns:a16="http://schemas.microsoft.com/office/drawing/2014/main" id="{0F7F9978-7E71-4E8D-8990-45DC34C3B11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11360" t="14889" r="5355" b="11834"/>
          <a:stretch/>
        </p:blipFill>
        <p:spPr>
          <a:xfrm>
            <a:off x="1792892" y="1691938"/>
            <a:ext cx="2135430" cy="187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318;p27">
            <a:extLst>
              <a:ext uri="{FF2B5EF4-FFF2-40B4-BE49-F238E27FC236}">
                <a16:creationId xmlns:a16="http://schemas.microsoft.com/office/drawing/2014/main" id="{EAD806DC-090A-4222-AB4C-1CD8F097B3F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9504" t="6788" r="7843" b="7167"/>
          <a:stretch/>
        </p:blipFill>
        <p:spPr>
          <a:xfrm>
            <a:off x="3876388" y="1653088"/>
            <a:ext cx="2135428" cy="2222463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319;p27">
            <a:extLst>
              <a:ext uri="{FF2B5EF4-FFF2-40B4-BE49-F238E27FC236}">
                <a16:creationId xmlns:a16="http://schemas.microsoft.com/office/drawing/2014/main" id="{BD937E17-6661-4E1D-821D-233CBFBFA707}"/>
              </a:ext>
            </a:extLst>
          </p:cNvPr>
          <p:cNvSpPr txBox="1"/>
          <p:nvPr/>
        </p:nvSpPr>
        <p:spPr>
          <a:xfrm>
            <a:off x="1938888" y="3875563"/>
            <a:ext cx="1112100" cy="225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300"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Despejado</a:t>
            </a:r>
            <a:endParaRPr sz="1300" b="1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0" name="Google Shape;320;p27">
            <a:extLst>
              <a:ext uri="{FF2B5EF4-FFF2-40B4-BE49-F238E27FC236}">
                <a16:creationId xmlns:a16="http://schemas.microsoft.com/office/drawing/2014/main" id="{40DF3EB9-DBC0-48EC-94F1-559501694D00}"/>
              </a:ext>
            </a:extLst>
          </p:cNvPr>
          <p:cNvSpPr txBox="1"/>
          <p:nvPr/>
        </p:nvSpPr>
        <p:spPr>
          <a:xfrm>
            <a:off x="3842026" y="3875563"/>
            <a:ext cx="1112100" cy="225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300"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Nublado</a:t>
            </a:r>
            <a:endParaRPr sz="1300" b="1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1" name="Google Shape;321;p27">
            <a:extLst>
              <a:ext uri="{FF2B5EF4-FFF2-40B4-BE49-F238E27FC236}">
                <a16:creationId xmlns:a16="http://schemas.microsoft.com/office/drawing/2014/main" id="{864FDC94-3E35-41A8-8A73-AEA337BFC01E}"/>
              </a:ext>
            </a:extLst>
          </p:cNvPr>
          <p:cNvSpPr txBox="1"/>
          <p:nvPr/>
        </p:nvSpPr>
        <p:spPr>
          <a:xfrm>
            <a:off x="1712988" y="4188338"/>
            <a:ext cx="1503000" cy="634200"/>
          </a:xfrm>
          <a:prstGeom prst="rect">
            <a:avLst/>
          </a:prstGeom>
          <a:noFill/>
          <a:ln w="9525" cap="flat" cmpd="sng">
            <a:solidFill>
              <a:srgbClr val="66666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300">
                <a:latin typeface="Calibri"/>
                <a:ea typeface="Calibri"/>
                <a:cs typeface="Calibri"/>
                <a:sym typeface="Calibri"/>
              </a:rPr>
              <a:t>Radiación medida</a:t>
            </a:r>
            <a:endParaRPr sz="13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300">
                <a:latin typeface="Calibri"/>
                <a:ea typeface="Calibri"/>
                <a:cs typeface="Calibri"/>
                <a:sym typeface="Calibri"/>
              </a:rPr>
              <a:t>Radiación teórica</a:t>
            </a:r>
            <a:endParaRPr sz="13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" name="Google Shape;322;p27">
            <a:extLst>
              <a:ext uri="{FF2B5EF4-FFF2-40B4-BE49-F238E27FC236}">
                <a16:creationId xmlns:a16="http://schemas.microsoft.com/office/drawing/2014/main" id="{0F2CE8F8-6410-4C36-A14C-C3D4ADBE43C8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06616" y="4391138"/>
            <a:ext cx="228600" cy="2286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3" name="Google Shape;323;p27">
            <a:extLst>
              <a:ext uri="{FF2B5EF4-FFF2-40B4-BE49-F238E27FC236}">
                <a16:creationId xmlns:a16="http://schemas.microsoft.com/office/drawing/2014/main" id="{BEE0378A-9D59-41DC-8293-5C62C331ABBA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60963" y="1477088"/>
            <a:ext cx="4511174" cy="2970569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24;p27">
            <a:extLst>
              <a:ext uri="{FF2B5EF4-FFF2-40B4-BE49-F238E27FC236}">
                <a16:creationId xmlns:a16="http://schemas.microsoft.com/office/drawing/2014/main" id="{087FD5D8-C819-47DD-8012-E8BCE4B83625}"/>
              </a:ext>
            </a:extLst>
          </p:cNvPr>
          <p:cNvSpPr txBox="1"/>
          <p:nvPr/>
        </p:nvSpPr>
        <p:spPr>
          <a:xfrm>
            <a:off x="3646576" y="4198838"/>
            <a:ext cx="1503000" cy="634200"/>
          </a:xfrm>
          <a:prstGeom prst="rect">
            <a:avLst/>
          </a:prstGeom>
          <a:noFill/>
          <a:ln w="9525" cap="flat" cmpd="sng">
            <a:solidFill>
              <a:srgbClr val="66666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300">
                <a:latin typeface="Calibri"/>
                <a:ea typeface="Calibri"/>
                <a:cs typeface="Calibri"/>
                <a:sym typeface="Calibri"/>
              </a:rPr>
              <a:t>Diferencias entre la radiación medida y la teórica</a:t>
            </a:r>
            <a:endParaRPr sz="13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325;p27">
            <a:extLst>
              <a:ext uri="{FF2B5EF4-FFF2-40B4-BE49-F238E27FC236}">
                <a16:creationId xmlns:a16="http://schemas.microsoft.com/office/drawing/2014/main" id="{07F4FF8D-2496-4475-9C5B-0533873C7954}"/>
              </a:ext>
            </a:extLst>
          </p:cNvPr>
          <p:cNvSpPr/>
          <p:nvPr/>
        </p:nvSpPr>
        <p:spPr>
          <a:xfrm rot="-5400000">
            <a:off x="3107588" y="3961213"/>
            <a:ext cx="330000" cy="2198400"/>
          </a:xfrm>
          <a:prstGeom prst="leftBrace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rgbClr val="66666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26;p27">
            <a:extLst>
              <a:ext uri="{FF2B5EF4-FFF2-40B4-BE49-F238E27FC236}">
                <a16:creationId xmlns:a16="http://schemas.microsoft.com/office/drawing/2014/main" id="{DF434BFC-7E20-4C33-B846-21E0842EC548}"/>
              </a:ext>
            </a:extLst>
          </p:cNvPr>
          <p:cNvSpPr txBox="1"/>
          <p:nvPr/>
        </p:nvSpPr>
        <p:spPr>
          <a:xfrm>
            <a:off x="2422326" y="5225413"/>
            <a:ext cx="1672500" cy="3018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Promedio por hora</a:t>
            </a:r>
            <a:endParaRPr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" name="Google Shape;327;p27">
            <a:extLst>
              <a:ext uri="{FF2B5EF4-FFF2-40B4-BE49-F238E27FC236}">
                <a16:creationId xmlns:a16="http://schemas.microsoft.com/office/drawing/2014/main" id="{DF1D26FA-DF63-4540-8929-0A0E4CBDBE31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5126" t="5582" r="11651" b="4384"/>
          <a:stretch/>
        </p:blipFill>
        <p:spPr>
          <a:xfrm>
            <a:off x="5186438" y="4009037"/>
            <a:ext cx="1267025" cy="1581550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28;p27">
            <a:extLst>
              <a:ext uri="{FF2B5EF4-FFF2-40B4-BE49-F238E27FC236}">
                <a16:creationId xmlns:a16="http://schemas.microsoft.com/office/drawing/2014/main" id="{7DBA5F50-B3A3-46FB-9917-26D59417C631}"/>
              </a:ext>
            </a:extLst>
          </p:cNvPr>
          <p:cNvSpPr txBox="1"/>
          <p:nvPr/>
        </p:nvSpPr>
        <p:spPr>
          <a:xfrm>
            <a:off x="6437938" y="4948613"/>
            <a:ext cx="1798800" cy="3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rgbClr val="999999"/>
                </a:solidFill>
                <a:latin typeface="Calibri"/>
                <a:ea typeface="Calibri"/>
                <a:cs typeface="Calibri"/>
                <a:sym typeface="Calibri"/>
              </a:rPr>
              <a:t>Rad. teórica  en superficie obtenida de (Guzmán, 2018)</a:t>
            </a:r>
            <a:endParaRPr sz="1000">
              <a:solidFill>
                <a:srgbClr val="9999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" name="Google Shape;328;p27">
            <a:extLst>
              <a:ext uri="{FF2B5EF4-FFF2-40B4-BE49-F238E27FC236}">
                <a16:creationId xmlns:a16="http://schemas.microsoft.com/office/drawing/2014/main" id="{A00C3118-CBE7-47F8-AF76-21528DCA0D27}"/>
              </a:ext>
            </a:extLst>
          </p:cNvPr>
          <p:cNvSpPr txBox="1"/>
          <p:nvPr/>
        </p:nvSpPr>
        <p:spPr>
          <a:xfrm>
            <a:off x="4933557" y="6118332"/>
            <a:ext cx="1798800" cy="3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 dirty="0">
                <a:solidFill>
                  <a:srgbClr val="999999"/>
                </a:solidFill>
                <a:latin typeface="Calibri"/>
                <a:ea typeface="Calibri"/>
                <a:cs typeface="Calibri"/>
                <a:sym typeface="Calibri"/>
              </a:rPr>
              <a:t>Tomado de Tesis de maestría de Correa 2020</a:t>
            </a:r>
            <a:endParaRPr sz="1000" dirty="0">
              <a:solidFill>
                <a:srgbClr val="9999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2460777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30E8BB54-C74F-4B10-BFFC-A3D9BA7DB707}"/>
              </a:ext>
            </a:extLst>
          </p:cNvPr>
          <p:cNvSpPr txBox="1">
            <a:spLocks/>
          </p:cNvSpPr>
          <p:nvPr/>
        </p:nvSpPr>
        <p:spPr>
          <a:xfrm>
            <a:off x="2637692" y="365125"/>
            <a:ext cx="7970958" cy="631825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b="1" dirty="0">
                <a:solidFill>
                  <a:srgbClr val="001A2A"/>
                </a:solidFill>
              </a:rPr>
              <a:t>Limitantes de radiación solar en superficie (3/4)</a:t>
            </a:r>
          </a:p>
        </p:txBody>
      </p:sp>
      <p:pic>
        <p:nvPicPr>
          <p:cNvPr id="16" name="Google Shape;338;p28">
            <a:extLst>
              <a:ext uri="{FF2B5EF4-FFF2-40B4-BE49-F238E27FC236}">
                <a16:creationId xmlns:a16="http://schemas.microsoft.com/office/drawing/2014/main" id="{34E600E4-BA41-4BDA-8A2B-11EA20FCCF9F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831400" y="1666537"/>
            <a:ext cx="4281117" cy="2890799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339;p28">
            <a:extLst>
              <a:ext uri="{FF2B5EF4-FFF2-40B4-BE49-F238E27FC236}">
                <a16:creationId xmlns:a16="http://schemas.microsoft.com/office/drawing/2014/main" id="{FDEDB6E5-0125-4143-B840-8C96542AE6AF}"/>
              </a:ext>
            </a:extLst>
          </p:cNvPr>
          <p:cNvSpPr txBox="1"/>
          <p:nvPr/>
        </p:nvSpPr>
        <p:spPr>
          <a:xfrm>
            <a:off x="1577625" y="1280862"/>
            <a:ext cx="4324500" cy="3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100" b="1">
                <a:solidFill>
                  <a:srgbClr val="262626"/>
                </a:solidFill>
                <a:latin typeface="Proxima Nova"/>
                <a:ea typeface="Proxima Nova"/>
                <a:cs typeface="Proxima Nova"/>
                <a:sym typeface="Proxima Nova"/>
              </a:rPr>
              <a:t>Descripción de la nubosidad</a:t>
            </a:r>
            <a:endParaRPr sz="2100">
              <a:solidFill>
                <a:srgbClr val="262626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228600" lvl="0" indent="-508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" name="Google Shape;340;p28">
            <a:extLst>
              <a:ext uri="{FF2B5EF4-FFF2-40B4-BE49-F238E27FC236}">
                <a16:creationId xmlns:a16="http://schemas.microsoft.com/office/drawing/2014/main" id="{1C8F5EBE-E111-43D7-BF7A-C55B51AA86FB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68975" y="1401912"/>
            <a:ext cx="4345400" cy="364988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341;p28">
            <a:extLst>
              <a:ext uri="{FF2B5EF4-FFF2-40B4-BE49-F238E27FC236}">
                <a16:creationId xmlns:a16="http://schemas.microsoft.com/office/drawing/2014/main" id="{6696798E-B195-4C64-81AD-D25A235DB5FE}"/>
              </a:ext>
            </a:extLst>
          </p:cNvPr>
          <p:cNvSpPr txBox="1"/>
          <p:nvPr/>
        </p:nvSpPr>
        <p:spPr>
          <a:xfrm>
            <a:off x="1692900" y="4501037"/>
            <a:ext cx="2351100" cy="2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700">
                <a:solidFill>
                  <a:srgbClr val="999999"/>
                </a:solidFill>
                <a:latin typeface="Calibri"/>
                <a:ea typeface="Calibri"/>
                <a:cs typeface="Calibri"/>
                <a:sym typeface="Calibri"/>
              </a:rPr>
              <a:t>Elaboración propia en base a la realizada por Toro (2019)</a:t>
            </a:r>
            <a:r>
              <a:rPr lang="es-419" sz="800">
                <a:solidFill>
                  <a:srgbClr val="999999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800">
              <a:solidFill>
                <a:srgbClr val="9999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342;p28">
            <a:extLst>
              <a:ext uri="{FF2B5EF4-FFF2-40B4-BE49-F238E27FC236}">
                <a16:creationId xmlns:a16="http://schemas.microsoft.com/office/drawing/2014/main" id="{5881410F-D04D-4617-A56D-FB64A9FFBB86}"/>
              </a:ext>
            </a:extLst>
          </p:cNvPr>
          <p:cNvSpPr/>
          <p:nvPr/>
        </p:nvSpPr>
        <p:spPr>
          <a:xfrm rot="-5400000">
            <a:off x="3462750" y="3396437"/>
            <a:ext cx="371400" cy="3084600"/>
          </a:xfrm>
          <a:prstGeom prst="leftBrace">
            <a:avLst>
              <a:gd name="adj1" fmla="val 50000"/>
              <a:gd name="adj2" fmla="val 50000"/>
            </a:avLst>
          </a:prstGeom>
          <a:noFill/>
          <a:ln w="19050" cap="flat" cmpd="sng">
            <a:solidFill>
              <a:srgbClr val="93C47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343;p28">
            <a:extLst>
              <a:ext uri="{FF2B5EF4-FFF2-40B4-BE49-F238E27FC236}">
                <a16:creationId xmlns:a16="http://schemas.microsoft.com/office/drawing/2014/main" id="{15DC4B74-108F-4FE9-AE2B-D0E8B35A5AE5}"/>
              </a:ext>
            </a:extLst>
          </p:cNvPr>
          <p:cNvSpPr txBox="1"/>
          <p:nvPr/>
        </p:nvSpPr>
        <p:spPr>
          <a:xfrm>
            <a:off x="2106150" y="5124437"/>
            <a:ext cx="3084600" cy="632896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300" b="1" dirty="0">
                <a:latin typeface="Proxima Nova"/>
                <a:ea typeface="Proxima Nova"/>
                <a:cs typeface="Proxima Nova"/>
                <a:sym typeface="Proxima Nova"/>
              </a:rPr>
              <a:t>Tendencia negativa </a:t>
            </a:r>
            <a:r>
              <a:rPr lang="es-419" sz="1300" dirty="0">
                <a:latin typeface="Proxima Nova"/>
                <a:ea typeface="Proxima Nova"/>
                <a:cs typeface="Proxima Nova"/>
                <a:sym typeface="Proxima Nova"/>
              </a:rPr>
              <a:t>entre la nubosidad y la radiación solar superficial.</a:t>
            </a:r>
            <a:endParaRPr sz="1300" dirty="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2" name="Google Shape;328;p27">
            <a:extLst>
              <a:ext uri="{FF2B5EF4-FFF2-40B4-BE49-F238E27FC236}">
                <a16:creationId xmlns:a16="http://schemas.microsoft.com/office/drawing/2014/main" id="{51A0BBCA-D62D-4A1D-A92B-1C68B9FA977D}"/>
              </a:ext>
            </a:extLst>
          </p:cNvPr>
          <p:cNvSpPr txBox="1"/>
          <p:nvPr/>
        </p:nvSpPr>
        <p:spPr>
          <a:xfrm>
            <a:off x="4933557" y="6118332"/>
            <a:ext cx="1798800" cy="3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 dirty="0">
                <a:solidFill>
                  <a:srgbClr val="999999"/>
                </a:solidFill>
                <a:latin typeface="Calibri"/>
                <a:ea typeface="Calibri"/>
                <a:cs typeface="Calibri"/>
                <a:sym typeface="Calibri"/>
              </a:rPr>
              <a:t>Tomado de Tesis de maestría de Correa 2020</a:t>
            </a:r>
            <a:endParaRPr sz="1000" dirty="0">
              <a:solidFill>
                <a:srgbClr val="9999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2811151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30E8BB54-C74F-4B10-BFFC-A3D9BA7DB707}"/>
              </a:ext>
            </a:extLst>
          </p:cNvPr>
          <p:cNvSpPr txBox="1">
            <a:spLocks/>
          </p:cNvSpPr>
          <p:nvPr/>
        </p:nvSpPr>
        <p:spPr>
          <a:xfrm>
            <a:off x="2637692" y="365125"/>
            <a:ext cx="6778157" cy="631825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b="1" dirty="0">
                <a:solidFill>
                  <a:srgbClr val="001A2A"/>
                </a:solidFill>
              </a:rPr>
              <a:t>Modelo de susceptibilidad de incendios</a:t>
            </a:r>
          </a:p>
        </p:txBody>
      </p:sp>
      <p:grpSp>
        <p:nvGrpSpPr>
          <p:cNvPr id="13" name="Google Shape;56;p13">
            <a:extLst>
              <a:ext uri="{FF2B5EF4-FFF2-40B4-BE49-F238E27FC236}">
                <a16:creationId xmlns:a16="http://schemas.microsoft.com/office/drawing/2014/main" id="{E7C540FB-6831-4903-8911-55723F434FD4}"/>
              </a:ext>
            </a:extLst>
          </p:cNvPr>
          <p:cNvGrpSpPr/>
          <p:nvPr/>
        </p:nvGrpSpPr>
        <p:grpSpPr>
          <a:xfrm>
            <a:off x="101239" y="1887084"/>
            <a:ext cx="1644900" cy="2350346"/>
            <a:chOff x="-31567" y="2322300"/>
            <a:chExt cx="1644900" cy="2350346"/>
          </a:xfrm>
        </p:grpSpPr>
        <p:pic>
          <p:nvPicPr>
            <p:cNvPr id="36" name="Google Shape;57;p13">
              <a:extLst>
                <a:ext uri="{FF2B5EF4-FFF2-40B4-BE49-F238E27FC236}">
                  <a16:creationId xmlns:a16="http://schemas.microsoft.com/office/drawing/2014/main" id="{FF672635-84CF-4E98-BE7E-D1AB11DAF5AD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0" y="2322300"/>
              <a:ext cx="1581748" cy="20326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7" name="Google Shape;58;p13">
              <a:extLst>
                <a:ext uri="{FF2B5EF4-FFF2-40B4-BE49-F238E27FC236}">
                  <a16:creationId xmlns:a16="http://schemas.microsoft.com/office/drawing/2014/main" id="{2A8BAB2E-32A7-42D8-A8B7-5E9028DE91BE}"/>
                </a:ext>
              </a:extLst>
            </p:cNvPr>
            <p:cNvSpPr txBox="1"/>
            <p:nvPr/>
          </p:nvSpPr>
          <p:spPr>
            <a:xfrm>
              <a:off x="-31567" y="4354946"/>
              <a:ext cx="1644900" cy="31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O" sz="1900">
                  <a:solidFill>
                    <a:srgbClr val="000D36"/>
                  </a:solidFill>
                  <a:latin typeface="Avenir"/>
                  <a:ea typeface="Avenir"/>
                  <a:cs typeface="Avenir"/>
                  <a:sym typeface="Avenir"/>
                </a:rPr>
                <a:t>Historia</a:t>
              </a:r>
              <a:endParaRPr sz="1900">
                <a:solidFill>
                  <a:srgbClr val="000D36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</p:grpSp>
      <p:sp>
        <p:nvSpPr>
          <p:cNvPr id="14" name="Google Shape;59;p13">
            <a:extLst>
              <a:ext uri="{FF2B5EF4-FFF2-40B4-BE49-F238E27FC236}">
                <a16:creationId xmlns:a16="http://schemas.microsoft.com/office/drawing/2014/main" id="{99ED64DC-433F-4E48-ABB2-0035A75AC540}"/>
              </a:ext>
            </a:extLst>
          </p:cNvPr>
          <p:cNvSpPr/>
          <p:nvPr/>
        </p:nvSpPr>
        <p:spPr>
          <a:xfrm>
            <a:off x="1746131" y="2844459"/>
            <a:ext cx="435600" cy="435600"/>
          </a:xfrm>
          <a:prstGeom prst="mathPlus">
            <a:avLst>
              <a:gd name="adj1" fmla="val 23520"/>
            </a:avLst>
          </a:prstGeom>
          <a:solidFill>
            <a:srgbClr val="D9D9D9"/>
          </a:solidFill>
          <a:ln w="28575" cap="flat" cmpd="sng">
            <a:solidFill>
              <a:srgbClr val="98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60;p13">
            <a:extLst>
              <a:ext uri="{FF2B5EF4-FFF2-40B4-BE49-F238E27FC236}">
                <a16:creationId xmlns:a16="http://schemas.microsoft.com/office/drawing/2014/main" id="{440E1BFD-7FB1-4F87-9522-11CB9871CFA0}"/>
              </a:ext>
            </a:extLst>
          </p:cNvPr>
          <p:cNvSpPr/>
          <p:nvPr/>
        </p:nvSpPr>
        <p:spPr>
          <a:xfrm>
            <a:off x="3718856" y="2920659"/>
            <a:ext cx="435600" cy="435600"/>
          </a:xfrm>
          <a:prstGeom prst="mathPlus">
            <a:avLst>
              <a:gd name="adj1" fmla="val 23520"/>
            </a:avLst>
          </a:prstGeom>
          <a:solidFill>
            <a:srgbClr val="D9D9D9"/>
          </a:solidFill>
          <a:ln w="28575" cap="flat" cmpd="sng">
            <a:solidFill>
              <a:srgbClr val="98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61;p13">
            <a:extLst>
              <a:ext uri="{FF2B5EF4-FFF2-40B4-BE49-F238E27FC236}">
                <a16:creationId xmlns:a16="http://schemas.microsoft.com/office/drawing/2014/main" id="{0E0F06BA-D638-47B4-971E-70D19C2F9A1A}"/>
              </a:ext>
            </a:extLst>
          </p:cNvPr>
          <p:cNvSpPr/>
          <p:nvPr/>
        </p:nvSpPr>
        <p:spPr>
          <a:xfrm>
            <a:off x="5843981" y="2844459"/>
            <a:ext cx="435600" cy="435600"/>
          </a:xfrm>
          <a:prstGeom prst="mathPlus">
            <a:avLst>
              <a:gd name="adj1" fmla="val 23520"/>
            </a:avLst>
          </a:prstGeom>
          <a:solidFill>
            <a:srgbClr val="D9D9D9"/>
          </a:solidFill>
          <a:ln w="28575" cap="flat" cmpd="sng">
            <a:solidFill>
              <a:srgbClr val="98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7" name="Google Shape;62;p13">
            <a:extLst>
              <a:ext uri="{FF2B5EF4-FFF2-40B4-BE49-F238E27FC236}">
                <a16:creationId xmlns:a16="http://schemas.microsoft.com/office/drawing/2014/main" id="{95A8A7BF-5614-4EB1-A4EF-C22448D1B93B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99080" y="1796146"/>
            <a:ext cx="1644902" cy="2096031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63;p13">
            <a:extLst>
              <a:ext uri="{FF2B5EF4-FFF2-40B4-BE49-F238E27FC236}">
                <a16:creationId xmlns:a16="http://schemas.microsoft.com/office/drawing/2014/main" id="{811E6566-D0E7-450B-90CD-8D73A25AEB9E}"/>
              </a:ext>
            </a:extLst>
          </p:cNvPr>
          <p:cNvSpPr txBox="1"/>
          <p:nvPr/>
        </p:nvSpPr>
        <p:spPr>
          <a:xfrm>
            <a:off x="2150164" y="3851255"/>
            <a:ext cx="1644900" cy="31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900">
                <a:solidFill>
                  <a:srgbClr val="000D36"/>
                </a:solidFill>
                <a:latin typeface="Avenir"/>
                <a:ea typeface="Avenir"/>
                <a:cs typeface="Avenir"/>
                <a:sym typeface="Avenir"/>
              </a:rPr>
              <a:t>Humedad</a:t>
            </a:r>
            <a:endParaRPr sz="1900">
              <a:solidFill>
                <a:srgbClr val="000D36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9" name="Google Shape;64;p13">
            <a:extLst>
              <a:ext uri="{FF2B5EF4-FFF2-40B4-BE49-F238E27FC236}">
                <a16:creationId xmlns:a16="http://schemas.microsoft.com/office/drawing/2014/main" id="{9269A454-2D7B-4707-B790-97ECF12D0F01}"/>
              </a:ext>
            </a:extLst>
          </p:cNvPr>
          <p:cNvSpPr txBox="1"/>
          <p:nvPr/>
        </p:nvSpPr>
        <p:spPr>
          <a:xfrm>
            <a:off x="4199089" y="3919730"/>
            <a:ext cx="1644900" cy="31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900">
                <a:solidFill>
                  <a:srgbClr val="000D36"/>
                </a:solidFill>
                <a:latin typeface="Avenir"/>
                <a:ea typeface="Avenir"/>
                <a:cs typeface="Avenir"/>
                <a:sym typeface="Avenir"/>
              </a:rPr>
              <a:t>Precipitación 7 días</a:t>
            </a:r>
            <a:endParaRPr sz="1900">
              <a:solidFill>
                <a:srgbClr val="000D36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0" name="Google Shape;65;p13">
            <a:extLst>
              <a:ext uri="{FF2B5EF4-FFF2-40B4-BE49-F238E27FC236}">
                <a16:creationId xmlns:a16="http://schemas.microsoft.com/office/drawing/2014/main" id="{FBA9CB08-6E35-4CB7-9040-E066189388D9}"/>
              </a:ext>
            </a:extLst>
          </p:cNvPr>
          <p:cNvSpPr txBox="1"/>
          <p:nvPr/>
        </p:nvSpPr>
        <p:spPr>
          <a:xfrm>
            <a:off x="6248014" y="3836505"/>
            <a:ext cx="1644900" cy="31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900">
                <a:solidFill>
                  <a:srgbClr val="000D36"/>
                </a:solidFill>
                <a:latin typeface="Avenir"/>
                <a:ea typeface="Avenir"/>
                <a:cs typeface="Avenir"/>
                <a:sym typeface="Avenir"/>
              </a:rPr>
              <a:t>Estático</a:t>
            </a:r>
            <a:endParaRPr sz="1900">
              <a:solidFill>
                <a:srgbClr val="000D36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21" name="Google Shape;66;p13">
            <a:extLst>
              <a:ext uri="{FF2B5EF4-FFF2-40B4-BE49-F238E27FC236}">
                <a16:creationId xmlns:a16="http://schemas.microsoft.com/office/drawing/2014/main" id="{59C2F092-2C1D-47BF-8D1E-6F58D6D40D9F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81731" y="1803859"/>
            <a:ext cx="1581752" cy="208060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" name="Google Shape;67;p13">
            <a:extLst>
              <a:ext uri="{FF2B5EF4-FFF2-40B4-BE49-F238E27FC236}">
                <a16:creationId xmlns:a16="http://schemas.microsoft.com/office/drawing/2014/main" id="{2B1B1646-697C-49A0-ACD1-CC9FE154EB07}"/>
              </a:ext>
            </a:extLst>
          </p:cNvPr>
          <p:cNvGrpSpPr/>
          <p:nvPr/>
        </p:nvGrpSpPr>
        <p:grpSpPr>
          <a:xfrm>
            <a:off x="8419256" y="1765735"/>
            <a:ext cx="3671506" cy="4351286"/>
            <a:chOff x="8331975" y="1605751"/>
            <a:chExt cx="3671506" cy="4351286"/>
          </a:xfrm>
        </p:grpSpPr>
        <p:pic>
          <p:nvPicPr>
            <p:cNvPr id="29" name="Google Shape;68;p13">
              <a:extLst>
                <a:ext uri="{FF2B5EF4-FFF2-40B4-BE49-F238E27FC236}">
                  <a16:creationId xmlns:a16="http://schemas.microsoft.com/office/drawing/2014/main" id="{65A57E6E-A021-46CA-AA0C-41B59FEA32C5}"/>
                </a:ext>
              </a:extLst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8331975" y="1605751"/>
              <a:ext cx="3236500" cy="340027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0" name="Google Shape;69;p13">
              <a:extLst>
                <a:ext uri="{FF2B5EF4-FFF2-40B4-BE49-F238E27FC236}">
                  <a16:creationId xmlns:a16="http://schemas.microsoft.com/office/drawing/2014/main" id="{621DA4E0-61B1-4A54-A644-410A47F47470}"/>
                </a:ext>
              </a:extLst>
            </p:cNvPr>
            <p:cNvGrpSpPr/>
            <p:nvPr/>
          </p:nvGrpSpPr>
          <p:grpSpPr>
            <a:xfrm>
              <a:off x="9873771" y="3975629"/>
              <a:ext cx="2129710" cy="1981408"/>
              <a:chOff x="15233825" y="2214300"/>
              <a:chExt cx="2237325" cy="2111700"/>
            </a:xfrm>
          </p:grpSpPr>
          <p:sp>
            <p:nvSpPr>
              <p:cNvPr id="31" name="Google Shape;70;p13">
                <a:extLst>
                  <a:ext uri="{FF2B5EF4-FFF2-40B4-BE49-F238E27FC236}">
                    <a16:creationId xmlns:a16="http://schemas.microsoft.com/office/drawing/2014/main" id="{F042FCEC-2167-4AE3-8BDD-D08D749E425A}"/>
                  </a:ext>
                </a:extLst>
              </p:cNvPr>
              <p:cNvSpPr txBox="1"/>
              <p:nvPr/>
            </p:nvSpPr>
            <p:spPr>
              <a:xfrm>
                <a:off x="15711650" y="2214300"/>
                <a:ext cx="1759500" cy="2111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-CO" sz="2800" b="1">
                    <a:latin typeface="Avenir"/>
                    <a:ea typeface="Avenir"/>
                    <a:cs typeface="Avenir"/>
                    <a:sym typeface="Avenir"/>
                  </a:rPr>
                  <a:t>High</a:t>
                </a:r>
                <a:endParaRPr sz="2800" b="1">
                  <a:latin typeface="Avenir"/>
                  <a:ea typeface="Avenir"/>
                  <a:cs typeface="Avenir"/>
                  <a:sym typeface="Avenir"/>
                </a:endParaRPr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-CO" sz="2800" b="1">
                    <a:latin typeface="Avenir"/>
                    <a:ea typeface="Avenir"/>
                    <a:cs typeface="Avenir"/>
                    <a:sym typeface="Avenir"/>
                  </a:rPr>
                  <a:t>Medium</a:t>
                </a:r>
                <a:endParaRPr sz="2800" b="1">
                  <a:latin typeface="Avenir"/>
                  <a:ea typeface="Avenir"/>
                  <a:cs typeface="Avenir"/>
                  <a:sym typeface="Avenir"/>
                </a:endParaRPr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-CO" sz="2800" b="1">
                    <a:latin typeface="Avenir"/>
                    <a:ea typeface="Avenir"/>
                    <a:cs typeface="Avenir"/>
                    <a:sym typeface="Avenir"/>
                  </a:rPr>
                  <a:t>Low</a:t>
                </a:r>
                <a:endParaRPr sz="2800" b="1">
                  <a:latin typeface="Avenir"/>
                  <a:ea typeface="Avenir"/>
                  <a:cs typeface="Avenir"/>
                  <a:sym typeface="Avenir"/>
                </a:endParaRPr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-CO" sz="2800" b="1">
                    <a:latin typeface="Avenir"/>
                    <a:ea typeface="Avenir"/>
                    <a:cs typeface="Avenir"/>
                    <a:sym typeface="Avenir"/>
                  </a:rPr>
                  <a:t>Null</a:t>
                </a:r>
                <a:endParaRPr sz="2800" b="1"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sp>
            <p:nvSpPr>
              <p:cNvPr id="32" name="Google Shape;71;p13">
                <a:extLst>
                  <a:ext uri="{FF2B5EF4-FFF2-40B4-BE49-F238E27FC236}">
                    <a16:creationId xmlns:a16="http://schemas.microsoft.com/office/drawing/2014/main" id="{7829428D-A703-441F-A03B-9361B1946E83}"/>
                  </a:ext>
                </a:extLst>
              </p:cNvPr>
              <p:cNvSpPr/>
              <p:nvPr/>
            </p:nvSpPr>
            <p:spPr>
              <a:xfrm>
                <a:off x="15233825" y="2376575"/>
                <a:ext cx="477900" cy="324900"/>
              </a:xfrm>
              <a:prstGeom prst="rect">
                <a:avLst/>
              </a:prstGeom>
              <a:solidFill>
                <a:srgbClr val="D61D1E"/>
              </a:solidFill>
              <a:ln w="285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72;p13">
                <a:extLst>
                  <a:ext uri="{FF2B5EF4-FFF2-40B4-BE49-F238E27FC236}">
                    <a16:creationId xmlns:a16="http://schemas.microsoft.com/office/drawing/2014/main" id="{56C49D5F-6ABE-4BD9-96B0-251E1312BE6C}"/>
                  </a:ext>
                </a:extLst>
              </p:cNvPr>
              <p:cNvSpPr/>
              <p:nvPr/>
            </p:nvSpPr>
            <p:spPr>
              <a:xfrm>
                <a:off x="15233825" y="2829775"/>
                <a:ext cx="477900" cy="324900"/>
              </a:xfrm>
              <a:prstGeom prst="rect">
                <a:avLst/>
              </a:prstGeom>
              <a:solidFill>
                <a:srgbClr val="EDE213"/>
              </a:solidFill>
              <a:ln w="285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73;p13">
                <a:extLst>
                  <a:ext uri="{FF2B5EF4-FFF2-40B4-BE49-F238E27FC236}">
                    <a16:creationId xmlns:a16="http://schemas.microsoft.com/office/drawing/2014/main" id="{224120B3-FA50-482A-8A24-7234861A293E}"/>
                  </a:ext>
                </a:extLst>
              </p:cNvPr>
              <p:cNvSpPr/>
              <p:nvPr/>
            </p:nvSpPr>
            <p:spPr>
              <a:xfrm>
                <a:off x="15233825" y="3282975"/>
                <a:ext cx="477900" cy="324900"/>
              </a:xfrm>
              <a:prstGeom prst="rect">
                <a:avLst/>
              </a:prstGeom>
              <a:solidFill>
                <a:srgbClr val="3F7DAA"/>
              </a:solidFill>
              <a:ln w="285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74;p13">
                <a:extLst>
                  <a:ext uri="{FF2B5EF4-FFF2-40B4-BE49-F238E27FC236}">
                    <a16:creationId xmlns:a16="http://schemas.microsoft.com/office/drawing/2014/main" id="{811AEE16-35BF-4C45-8C2D-8B922154DB20}"/>
                  </a:ext>
                </a:extLst>
              </p:cNvPr>
              <p:cNvSpPr/>
              <p:nvPr/>
            </p:nvSpPr>
            <p:spPr>
              <a:xfrm>
                <a:off x="15233825" y="3736175"/>
                <a:ext cx="477900" cy="324900"/>
              </a:xfrm>
              <a:prstGeom prst="rect">
                <a:avLst/>
              </a:prstGeom>
              <a:solidFill>
                <a:srgbClr val="63D2DB"/>
              </a:solidFill>
              <a:ln w="285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23" name="Google Shape;75;p13">
            <a:extLst>
              <a:ext uri="{FF2B5EF4-FFF2-40B4-BE49-F238E27FC236}">
                <a16:creationId xmlns:a16="http://schemas.microsoft.com/office/drawing/2014/main" id="{1EFC7176-61D2-4164-80C1-78DA53FC8745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820451" y="4658193"/>
            <a:ext cx="4283277" cy="109530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77;p13">
            <a:extLst>
              <a:ext uri="{FF2B5EF4-FFF2-40B4-BE49-F238E27FC236}">
                <a16:creationId xmlns:a16="http://schemas.microsoft.com/office/drawing/2014/main" id="{26777B46-18D8-448F-B137-94920D6EB22C}"/>
              </a:ext>
            </a:extLst>
          </p:cNvPr>
          <p:cNvSpPr/>
          <p:nvPr/>
        </p:nvSpPr>
        <p:spPr>
          <a:xfrm>
            <a:off x="218531" y="1698908"/>
            <a:ext cx="618000" cy="567900"/>
          </a:xfrm>
          <a:prstGeom prst="ellipse">
            <a:avLst/>
          </a:prstGeom>
          <a:solidFill>
            <a:srgbClr val="980000"/>
          </a:solidFill>
          <a:ln w="9525" cap="flat" cmpd="sng">
            <a:solidFill>
              <a:srgbClr val="2A2C2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200" b="1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MH</a:t>
            </a:r>
            <a:endParaRPr sz="1200" b="1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5" name="Google Shape;78;p13">
            <a:extLst>
              <a:ext uri="{FF2B5EF4-FFF2-40B4-BE49-F238E27FC236}">
                <a16:creationId xmlns:a16="http://schemas.microsoft.com/office/drawing/2014/main" id="{62936E9E-7D50-44CB-9B08-2706A40BF599}"/>
              </a:ext>
            </a:extLst>
          </p:cNvPr>
          <p:cNvSpPr/>
          <p:nvPr/>
        </p:nvSpPr>
        <p:spPr>
          <a:xfrm>
            <a:off x="2011206" y="1698909"/>
            <a:ext cx="658800" cy="567900"/>
          </a:xfrm>
          <a:prstGeom prst="ellipse">
            <a:avLst/>
          </a:prstGeom>
          <a:solidFill>
            <a:srgbClr val="980000"/>
          </a:solidFill>
          <a:ln w="9525" cap="flat" cmpd="sng">
            <a:solidFill>
              <a:srgbClr val="2A2C2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200" b="1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MM</a:t>
            </a:r>
            <a:endParaRPr sz="1200" b="1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26" name="Google Shape;79;p13">
            <a:extLst>
              <a:ext uri="{FF2B5EF4-FFF2-40B4-BE49-F238E27FC236}">
                <a16:creationId xmlns:a16="http://schemas.microsoft.com/office/drawing/2014/main" id="{B9BABCE0-5454-4A54-9288-DF197C9B480C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279581" y="1737234"/>
            <a:ext cx="1581748" cy="2165902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80;p13">
            <a:extLst>
              <a:ext uri="{FF2B5EF4-FFF2-40B4-BE49-F238E27FC236}">
                <a16:creationId xmlns:a16="http://schemas.microsoft.com/office/drawing/2014/main" id="{22DE39C9-99CD-4269-8A89-7E8457B66E4D}"/>
              </a:ext>
            </a:extLst>
          </p:cNvPr>
          <p:cNvSpPr/>
          <p:nvPr/>
        </p:nvSpPr>
        <p:spPr>
          <a:xfrm>
            <a:off x="4129606" y="1698908"/>
            <a:ext cx="618000" cy="567900"/>
          </a:xfrm>
          <a:prstGeom prst="ellipse">
            <a:avLst/>
          </a:prstGeom>
          <a:solidFill>
            <a:srgbClr val="980000"/>
          </a:solidFill>
          <a:ln w="9525" cap="flat" cmpd="sng">
            <a:solidFill>
              <a:srgbClr val="2A2C2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200" b="1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MR</a:t>
            </a:r>
            <a:endParaRPr sz="1200" b="1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8" name="Google Shape;81;p13">
            <a:extLst>
              <a:ext uri="{FF2B5EF4-FFF2-40B4-BE49-F238E27FC236}">
                <a16:creationId xmlns:a16="http://schemas.microsoft.com/office/drawing/2014/main" id="{814CF77E-C0CC-427A-80C9-BA2D2AD55F62}"/>
              </a:ext>
            </a:extLst>
          </p:cNvPr>
          <p:cNvSpPr/>
          <p:nvPr/>
        </p:nvSpPr>
        <p:spPr>
          <a:xfrm>
            <a:off x="6145931" y="1698908"/>
            <a:ext cx="618000" cy="567900"/>
          </a:xfrm>
          <a:prstGeom prst="ellipse">
            <a:avLst/>
          </a:prstGeom>
          <a:solidFill>
            <a:srgbClr val="980000"/>
          </a:solidFill>
          <a:ln w="9525" cap="flat" cmpd="sng">
            <a:solidFill>
              <a:srgbClr val="2A2C2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200" b="1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MS</a:t>
            </a:r>
            <a:endParaRPr sz="1200" b="1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38" name="Google Shape;76;p13">
            <a:extLst>
              <a:ext uri="{FF2B5EF4-FFF2-40B4-BE49-F238E27FC236}">
                <a16:creationId xmlns:a16="http://schemas.microsoft.com/office/drawing/2014/main" id="{1B94AE1F-129B-4E26-A722-67609C981EA4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33180" y="4431013"/>
            <a:ext cx="2139427" cy="107316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B3593F7F-09F5-4F00-897E-615F003DE535}"/>
              </a:ext>
            </a:extLst>
          </p:cNvPr>
          <p:cNvGrpSpPr/>
          <p:nvPr/>
        </p:nvGrpSpPr>
        <p:grpSpPr>
          <a:xfrm>
            <a:off x="181573" y="5608213"/>
            <a:ext cx="3442639" cy="1055387"/>
            <a:chOff x="352425" y="5599746"/>
            <a:chExt cx="3442639" cy="1055387"/>
          </a:xfrm>
        </p:grpSpPr>
        <p:pic>
          <p:nvPicPr>
            <p:cNvPr id="39" name="Google Shape;76;p13">
              <a:extLst>
                <a:ext uri="{FF2B5EF4-FFF2-40B4-BE49-F238E27FC236}">
                  <a16:creationId xmlns:a16="http://schemas.microsoft.com/office/drawing/2014/main" id="{7B0C83C4-BF55-484C-B88E-8FA502454860}"/>
                </a:ext>
              </a:extLst>
            </p:cNvPr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352425" y="5599746"/>
              <a:ext cx="3442639" cy="105538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66DE8F7-31C1-4536-BED5-B1B5705CA35C}"/>
                </a:ext>
              </a:extLst>
            </p:cNvPr>
            <p:cNvSpPr/>
            <p:nvPr/>
          </p:nvSpPr>
          <p:spPr>
            <a:xfrm>
              <a:off x="870364" y="5655496"/>
              <a:ext cx="2499369" cy="212946"/>
            </a:xfrm>
            <a:prstGeom prst="rect">
              <a:avLst/>
            </a:prstGeom>
            <a:solidFill>
              <a:srgbClr val="001A2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300" dirty="0">
                  <a:latin typeface="+mj-lt"/>
                </a:rPr>
                <a:t>Cloud </a:t>
              </a:r>
              <a:r>
                <a:rPr lang="es-CO" sz="1300" dirty="0" err="1">
                  <a:latin typeface="+mj-lt"/>
                </a:rPr>
                <a:t>filtering</a:t>
              </a:r>
              <a:endParaRPr lang="en-US" sz="1300" dirty="0">
                <a:latin typeface="+mj-lt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604F997-614E-4B6B-88AF-DE3859CE473B}"/>
                </a:ext>
              </a:extLst>
            </p:cNvPr>
            <p:cNvSpPr/>
            <p:nvPr/>
          </p:nvSpPr>
          <p:spPr>
            <a:xfrm>
              <a:off x="472918" y="5952067"/>
              <a:ext cx="3184682" cy="5840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266" name="Picture 2">
              <a:extLst>
                <a:ext uri="{FF2B5EF4-FFF2-40B4-BE49-F238E27FC236}">
                  <a16:creationId xmlns:a16="http://schemas.microsoft.com/office/drawing/2014/main" id="{ABEFDA34-9151-49EE-88F6-4FB1C11BB3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918" y="6034544"/>
              <a:ext cx="3076575" cy="419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7455410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99341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ACF1EA-5DD1-D548-A708-F70653DAF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CO" b="1" dirty="0"/>
              <a:t>Importancia de estudiar nubes</a:t>
            </a:r>
          </a:p>
        </p:txBody>
      </p:sp>
      <p:pic>
        <p:nvPicPr>
          <p:cNvPr id="4" name="Google Shape;442;p30">
            <a:extLst>
              <a:ext uri="{FF2B5EF4-FFF2-40B4-BE49-F238E27FC236}">
                <a16:creationId xmlns:a16="http://schemas.microsoft.com/office/drawing/2014/main" id="{E9E4A8E0-4988-429A-9056-06F04A8F83EA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79100" y="3627728"/>
            <a:ext cx="4691743" cy="151193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443;p30">
            <a:extLst>
              <a:ext uri="{FF2B5EF4-FFF2-40B4-BE49-F238E27FC236}">
                <a16:creationId xmlns:a16="http://schemas.microsoft.com/office/drawing/2014/main" id="{D7132A8B-41F4-4D1C-BEC3-D6ACAB03B5EC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79101" y="1825625"/>
            <a:ext cx="4691742" cy="158250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D8160648-A92A-4E79-BAF4-8BB569DFFF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2062065"/>
            <a:ext cx="5257800" cy="3778898"/>
          </a:xfrm>
        </p:spPr>
        <p:txBody>
          <a:bodyPr/>
          <a:lstStyle/>
          <a:p>
            <a:pPr algn="just"/>
            <a:r>
              <a:rPr lang="es-ES" sz="2200" dirty="0">
                <a:solidFill>
                  <a:srgbClr val="7D7D7D"/>
                </a:solidFill>
                <a:latin typeface="+mj-lt"/>
              </a:rPr>
              <a:t>La prevalencia de nubes de bajo nivel en ciertas temporadas del año evitan que los rayos del sol alcancen la superficie del valle, impidiendo el ascenso de contaminantes a la atmósfera.</a:t>
            </a:r>
          </a:p>
          <a:p>
            <a:pPr marL="0" indent="0" algn="just">
              <a:buNone/>
            </a:pPr>
            <a:endParaRPr lang="es-ES" sz="2200" dirty="0">
              <a:solidFill>
                <a:srgbClr val="7D7D7D"/>
              </a:solidFill>
              <a:latin typeface="+mj-lt"/>
            </a:endParaRPr>
          </a:p>
          <a:p>
            <a:pPr marL="0" indent="0" algn="just">
              <a:buNone/>
            </a:pPr>
            <a:r>
              <a:rPr lang="es-ES" sz="2200" dirty="0">
                <a:solidFill>
                  <a:srgbClr val="7D7D7D"/>
                </a:solidFill>
                <a:latin typeface="+mj-lt"/>
              </a:rPr>
              <a:t>Las nubes:</a:t>
            </a:r>
          </a:p>
          <a:p>
            <a:pPr marL="457200" lvl="0" indent="-355600" algn="just">
              <a:buClr>
                <a:srgbClr val="7D7D7D"/>
              </a:buClr>
              <a:buSzPts val="2000"/>
              <a:buChar char="-"/>
            </a:pPr>
            <a:r>
              <a:rPr lang="es-ES" sz="2200" dirty="0">
                <a:solidFill>
                  <a:srgbClr val="7D7D7D"/>
                </a:solidFill>
                <a:latin typeface="+mj-lt"/>
              </a:rPr>
              <a:t>Influyen en el balance energético</a:t>
            </a:r>
          </a:p>
          <a:p>
            <a:pPr marL="457200" lvl="0" indent="-355600" algn="just">
              <a:spcBef>
                <a:spcPts val="0"/>
              </a:spcBef>
              <a:buClr>
                <a:srgbClr val="7D7D7D"/>
              </a:buClr>
              <a:buSzPts val="2000"/>
              <a:buChar char="-"/>
            </a:pPr>
            <a:r>
              <a:rPr lang="es-ES" sz="2200" dirty="0">
                <a:solidFill>
                  <a:srgbClr val="7D7D7D"/>
                </a:solidFill>
                <a:latin typeface="+mj-lt"/>
              </a:rPr>
              <a:t>Afectan el ciclo del agua</a:t>
            </a:r>
          </a:p>
          <a:p>
            <a:pPr marL="457200" lvl="0" indent="-355600" algn="just">
              <a:spcBef>
                <a:spcPts val="0"/>
              </a:spcBef>
              <a:buClr>
                <a:srgbClr val="7D7D7D"/>
              </a:buClr>
              <a:buSzPts val="2000"/>
              <a:buChar char="-"/>
            </a:pPr>
            <a:r>
              <a:rPr lang="es-ES" sz="2200" dirty="0">
                <a:solidFill>
                  <a:srgbClr val="7D7D7D"/>
                </a:solidFill>
                <a:latin typeface="+mj-lt"/>
              </a:rPr>
              <a:t>Ayudan a entender la variabilidad climática a largo plazo</a:t>
            </a:r>
          </a:p>
          <a:p>
            <a:pPr algn="just"/>
            <a:endParaRPr lang="es-CO" dirty="0">
              <a:solidFill>
                <a:schemeClr val="bg2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2339429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9775747-398C-BA41-B77F-85ABA82D1D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66126" y="1189460"/>
            <a:ext cx="9286076" cy="1421900"/>
          </a:xfrm>
        </p:spPr>
        <p:txBody>
          <a:bodyPr/>
          <a:lstStyle/>
          <a:p>
            <a:pPr marL="0" indent="0" algn="ctr">
              <a:buNone/>
            </a:pPr>
            <a:r>
              <a:rPr lang="es-ES" sz="2000" dirty="0">
                <a:solidFill>
                  <a:srgbClr val="7D7D7D"/>
                </a:solidFill>
                <a:latin typeface="+mj-lt"/>
              </a:rPr>
              <a:t>El proyecto SIATA - AMVA cuenta con una amplia red de monitoreo para las distintas variables hidrometeorológicas, de calidad del aire y sísmicas, y complementa esta información con una red de cámaras multipropósito</a:t>
            </a:r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B84E870B-FE96-524A-9C81-2BC06614A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5959" y="365126"/>
            <a:ext cx="7073856" cy="703198"/>
          </a:xfrm>
        </p:spPr>
        <p:txBody>
          <a:bodyPr/>
          <a:lstStyle/>
          <a:p>
            <a:pPr algn="ctr"/>
            <a:r>
              <a:rPr lang="es-CO" b="1" dirty="0"/>
              <a:t>SIATA - AMVA</a:t>
            </a:r>
          </a:p>
        </p:txBody>
      </p:sp>
      <p:pic>
        <p:nvPicPr>
          <p:cNvPr id="15" name="Google Shape;203;p19">
            <a:extLst>
              <a:ext uri="{FF2B5EF4-FFF2-40B4-BE49-F238E27FC236}">
                <a16:creationId xmlns:a16="http://schemas.microsoft.com/office/drawing/2014/main" id="{676517FE-EF15-4961-8915-DBF7F4152C62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018569" y="2695976"/>
            <a:ext cx="1997318" cy="1421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204;p19">
            <a:extLst>
              <a:ext uri="{FF2B5EF4-FFF2-40B4-BE49-F238E27FC236}">
                <a16:creationId xmlns:a16="http://schemas.microsoft.com/office/drawing/2014/main" id="{3696D4E7-845A-45FA-9DB3-ABC2E495DFD0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6525" y="2626338"/>
            <a:ext cx="939601" cy="939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205;p19">
            <a:extLst>
              <a:ext uri="{FF2B5EF4-FFF2-40B4-BE49-F238E27FC236}">
                <a16:creationId xmlns:a16="http://schemas.microsoft.com/office/drawing/2014/main" id="{1B381533-2575-40DA-A6FE-8E9F5809DDE3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641425" y="5066187"/>
            <a:ext cx="939600" cy="932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206;p19">
            <a:extLst>
              <a:ext uri="{FF2B5EF4-FFF2-40B4-BE49-F238E27FC236}">
                <a16:creationId xmlns:a16="http://schemas.microsoft.com/office/drawing/2014/main" id="{60DA191A-35F6-4803-B413-22B301C9DF85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18599" y="5185837"/>
            <a:ext cx="939601" cy="939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207;p19">
            <a:extLst>
              <a:ext uri="{FF2B5EF4-FFF2-40B4-BE49-F238E27FC236}">
                <a16:creationId xmlns:a16="http://schemas.microsoft.com/office/drawing/2014/main" id="{7F0947C1-B365-43A4-A437-5815D8199102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26313" y="5185298"/>
            <a:ext cx="939601" cy="940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8;p19">
            <a:extLst>
              <a:ext uri="{FF2B5EF4-FFF2-40B4-BE49-F238E27FC236}">
                <a16:creationId xmlns:a16="http://schemas.microsoft.com/office/drawing/2014/main" id="{41665276-9B38-4C1D-83DF-C1B335EC4739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434038" y="5185298"/>
            <a:ext cx="939601" cy="940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09;p19">
            <a:extLst>
              <a:ext uri="{FF2B5EF4-FFF2-40B4-BE49-F238E27FC236}">
                <a16:creationId xmlns:a16="http://schemas.microsoft.com/office/drawing/2014/main" id="{AD7B9971-5D43-4184-99D6-E97719A88810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65175" y="5117098"/>
            <a:ext cx="939601" cy="940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10;p19">
            <a:extLst>
              <a:ext uri="{FF2B5EF4-FFF2-40B4-BE49-F238E27FC236}">
                <a16:creationId xmlns:a16="http://schemas.microsoft.com/office/drawing/2014/main" id="{A4F3D2B0-EB8F-44E4-A89D-85453C8ADAC8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0752202" y="5063260"/>
            <a:ext cx="939601" cy="9395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11;p19">
            <a:extLst>
              <a:ext uri="{FF2B5EF4-FFF2-40B4-BE49-F238E27FC236}">
                <a16:creationId xmlns:a16="http://schemas.microsoft.com/office/drawing/2014/main" id="{97979FB0-C907-4D29-AD8D-C6467EE992C2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65176" y="3802838"/>
            <a:ext cx="939601" cy="940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12;p19">
            <a:extLst>
              <a:ext uri="{FF2B5EF4-FFF2-40B4-BE49-F238E27FC236}">
                <a16:creationId xmlns:a16="http://schemas.microsoft.com/office/drawing/2014/main" id="{395C243F-5669-4E11-AFC3-6F609EE6B67F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645950" y="2626338"/>
            <a:ext cx="939600" cy="932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13;p19">
            <a:extLst>
              <a:ext uri="{FF2B5EF4-FFF2-40B4-BE49-F238E27FC236}">
                <a16:creationId xmlns:a16="http://schemas.microsoft.com/office/drawing/2014/main" id="{2C03349B-943E-4949-8939-958314844902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3410875" y="5189284"/>
            <a:ext cx="939600" cy="9327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14;p19">
            <a:extLst>
              <a:ext uri="{FF2B5EF4-FFF2-40B4-BE49-F238E27FC236}">
                <a16:creationId xmlns:a16="http://schemas.microsoft.com/office/drawing/2014/main" id="{2CA0F41E-6E90-4762-85AB-3555ED51BF44}"/>
              </a:ext>
            </a:extLst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7403975" y="5189264"/>
            <a:ext cx="939600" cy="9327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15;p19">
            <a:extLst>
              <a:ext uri="{FF2B5EF4-FFF2-40B4-BE49-F238E27FC236}">
                <a16:creationId xmlns:a16="http://schemas.microsoft.com/office/drawing/2014/main" id="{039F94CD-F8C2-466E-B657-A3C664ADB70A}"/>
              </a:ext>
            </a:extLst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7403975" y="4210787"/>
            <a:ext cx="939601" cy="939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16;p19">
            <a:extLst>
              <a:ext uri="{FF2B5EF4-FFF2-40B4-BE49-F238E27FC236}">
                <a16:creationId xmlns:a16="http://schemas.microsoft.com/office/drawing/2014/main" id="{B52897B1-B147-458B-9D87-F95601474AB8}"/>
              </a:ext>
            </a:extLst>
          </p:cNvPr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3410875" y="4210237"/>
            <a:ext cx="939601" cy="940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17;p19">
            <a:extLst>
              <a:ext uri="{FF2B5EF4-FFF2-40B4-BE49-F238E27FC236}">
                <a16:creationId xmlns:a16="http://schemas.microsoft.com/office/drawing/2014/main" id="{C8D77116-3D9F-4649-B289-D49AADDA18E8}"/>
              </a:ext>
            </a:extLst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10604250" y="2522843"/>
            <a:ext cx="939600" cy="931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218;p19">
            <a:extLst>
              <a:ext uri="{FF2B5EF4-FFF2-40B4-BE49-F238E27FC236}">
                <a16:creationId xmlns:a16="http://schemas.microsoft.com/office/drawing/2014/main" id="{EA5F5D3E-B0C9-4F2A-AA12-CE6FC0A3C2E0}"/>
              </a:ext>
            </a:extLst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9482150" y="2522843"/>
            <a:ext cx="939600" cy="931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219;p19">
            <a:extLst>
              <a:ext uri="{FF2B5EF4-FFF2-40B4-BE49-F238E27FC236}">
                <a16:creationId xmlns:a16="http://schemas.microsoft.com/office/drawing/2014/main" id="{E02F258D-DB98-4BC6-903F-3AACD4E57A63}"/>
              </a:ext>
            </a:extLst>
          </p:cNvPr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9492025" y="3457544"/>
            <a:ext cx="939601" cy="93964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220;p19">
            <a:extLst>
              <a:ext uri="{FF2B5EF4-FFF2-40B4-BE49-F238E27FC236}">
                <a16:creationId xmlns:a16="http://schemas.microsoft.com/office/drawing/2014/main" id="{71CF0870-DC6D-4950-B3AD-94FCF8846374}"/>
              </a:ext>
            </a:extLst>
          </p:cNvPr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10604250" y="3462490"/>
            <a:ext cx="939601" cy="9396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35204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9775747-398C-BA41-B77F-85ABA82D1D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66126" y="1189460"/>
            <a:ext cx="9286076" cy="1421900"/>
          </a:xfrm>
        </p:spPr>
        <p:txBody>
          <a:bodyPr/>
          <a:lstStyle/>
          <a:p>
            <a:pPr marL="0" indent="0" algn="ctr">
              <a:buNone/>
            </a:pPr>
            <a:r>
              <a:rPr lang="es-ES" sz="2000" dirty="0">
                <a:solidFill>
                  <a:srgbClr val="7D7D7D"/>
                </a:solidFill>
                <a:latin typeface="+mj-lt"/>
              </a:rPr>
              <a:t>El proyecto SIATA - AMVA cuenta con una amplia red de monitoreo para las distintas variables hidrometeorológicas, de calidad del aire y sísmicas, y complementa esta información con una red de cámaras multipropósito</a:t>
            </a:r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B84E870B-FE96-524A-9C81-2BC06614A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5959" y="365126"/>
            <a:ext cx="7073856" cy="703198"/>
          </a:xfrm>
        </p:spPr>
        <p:txBody>
          <a:bodyPr/>
          <a:lstStyle/>
          <a:p>
            <a:pPr algn="ctr"/>
            <a:r>
              <a:rPr lang="es-CO" b="1" dirty="0"/>
              <a:t>SIATA - AMVA</a:t>
            </a:r>
          </a:p>
        </p:txBody>
      </p:sp>
      <p:pic>
        <p:nvPicPr>
          <p:cNvPr id="15" name="Google Shape;203;p19">
            <a:extLst>
              <a:ext uri="{FF2B5EF4-FFF2-40B4-BE49-F238E27FC236}">
                <a16:creationId xmlns:a16="http://schemas.microsoft.com/office/drawing/2014/main" id="{676517FE-EF15-4961-8915-DBF7F4152C62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018569" y="2695976"/>
            <a:ext cx="1997318" cy="1421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204;p19">
            <a:extLst>
              <a:ext uri="{FF2B5EF4-FFF2-40B4-BE49-F238E27FC236}">
                <a16:creationId xmlns:a16="http://schemas.microsoft.com/office/drawing/2014/main" id="{3696D4E7-845A-45FA-9DB3-ABC2E495DFD0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6525" y="2626338"/>
            <a:ext cx="939601" cy="939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205;p19">
            <a:extLst>
              <a:ext uri="{FF2B5EF4-FFF2-40B4-BE49-F238E27FC236}">
                <a16:creationId xmlns:a16="http://schemas.microsoft.com/office/drawing/2014/main" id="{1B381533-2575-40DA-A6FE-8E9F5809DDE3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641425" y="5066187"/>
            <a:ext cx="939600" cy="932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206;p19">
            <a:extLst>
              <a:ext uri="{FF2B5EF4-FFF2-40B4-BE49-F238E27FC236}">
                <a16:creationId xmlns:a16="http://schemas.microsoft.com/office/drawing/2014/main" id="{60DA191A-35F6-4803-B413-22B301C9DF85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18599" y="5185837"/>
            <a:ext cx="939601" cy="939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207;p19">
            <a:extLst>
              <a:ext uri="{FF2B5EF4-FFF2-40B4-BE49-F238E27FC236}">
                <a16:creationId xmlns:a16="http://schemas.microsoft.com/office/drawing/2014/main" id="{7F0947C1-B365-43A4-A437-5815D8199102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26313" y="5185298"/>
            <a:ext cx="939601" cy="940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8;p19">
            <a:extLst>
              <a:ext uri="{FF2B5EF4-FFF2-40B4-BE49-F238E27FC236}">
                <a16:creationId xmlns:a16="http://schemas.microsoft.com/office/drawing/2014/main" id="{41665276-9B38-4C1D-83DF-C1B335EC4739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434038" y="5185298"/>
            <a:ext cx="939601" cy="940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09;p19">
            <a:extLst>
              <a:ext uri="{FF2B5EF4-FFF2-40B4-BE49-F238E27FC236}">
                <a16:creationId xmlns:a16="http://schemas.microsoft.com/office/drawing/2014/main" id="{AD7B9971-5D43-4184-99D6-E97719A88810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65175" y="5117098"/>
            <a:ext cx="939601" cy="940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10;p19">
            <a:extLst>
              <a:ext uri="{FF2B5EF4-FFF2-40B4-BE49-F238E27FC236}">
                <a16:creationId xmlns:a16="http://schemas.microsoft.com/office/drawing/2014/main" id="{A4F3D2B0-EB8F-44E4-A89D-85453C8ADAC8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0752202" y="5063260"/>
            <a:ext cx="939601" cy="9395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11;p19">
            <a:extLst>
              <a:ext uri="{FF2B5EF4-FFF2-40B4-BE49-F238E27FC236}">
                <a16:creationId xmlns:a16="http://schemas.microsoft.com/office/drawing/2014/main" id="{97979FB0-C907-4D29-AD8D-C6467EE992C2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65176" y="3802838"/>
            <a:ext cx="939601" cy="940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12;p19">
            <a:extLst>
              <a:ext uri="{FF2B5EF4-FFF2-40B4-BE49-F238E27FC236}">
                <a16:creationId xmlns:a16="http://schemas.microsoft.com/office/drawing/2014/main" id="{395C243F-5669-4E11-AFC3-6F609EE6B67F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645950" y="2626338"/>
            <a:ext cx="939600" cy="932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13;p19">
            <a:extLst>
              <a:ext uri="{FF2B5EF4-FFF2-40B4-BE49-F238E27FC236}">
                <a16:creationId xmlns:a16="http://schemas.microsoft.com/office/drawing/2014/main" id="{2C03349B-943E-4949-8939-958314844902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3410875" y="5189284"/>
            <a:ext cx="939600" cy="9327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14;p19">
            <a:extLst>
              <a:ext uri="{FF2B5EF4-FFF2-40B4-BE49-F238E27FC236}">
                <a16:creationId xmlns:a16="http://schemas.microsoft.com/office/drawing/2014/main" id="{2CA0F41E-6E90-4762-85AB-3555ED51BF44}"/>
              </a:ext>
            </a:extLst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7403975" y="5189264"/>
            <a:ext cx="939600" cy="9327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15;p19">
            <a:extLst>
              <a:ext uri="{FF2B5EF4-FFF2-40B4-BE49-F238E27FC236}">
                <a16:creationId xmlns:a16="http://schemas.microsoft.com/office/drawing/2014/main" id="{039F94CD-F8C2-466E-B657-A3C664ADB70A}"/>
              </a:ext>
            </a:extLst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7403975" y="4210787"/>
            <a:ext cx="939601" cy="939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16;p19">
            <a:extLst>
              <a:ext uri="{FF2B5EF4-FFF2-40B4-BE49-F238E27FC236}">
                <a16:creationId xmlns:a16="http://schemas.microsoft.com/office/drawing/2014/main" id="{B52897B1-B147-458B-9D87-F95601474AB8}"/>
              </a:ext>
            </a:extLst>
          </p:cNvPr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3410875" y="4210237"/>
            <a:ext cx="939601" cy="940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17;p19">
            <a:extLst>
              <a:ext uri="{FF2B5EF4-FFF2-40B4-BE49-F238E27FC236}">
                <a16:creationId xmlns:a16="http://schemas.microsoft.com/office/drawing/2014/main" id="{C8D77116-3D9F-4649-B289-D49AADDA18E8}"/>
              </a:ext>
            </a:extLst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10604250" y="2522843"/>
            <a:ext cx="939600" cy="931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218;p19">
            <a:extLst>
              <a:ext uri="{FF2B5EF4-FFF2-40B4-BE49-F238E27FC236}">
                <a16:creationId xmlns:a16="http://schemas.microsoft.com/office/drawing/2014/main" id="{EA5F5D3E-B0C9-4F2A-AA12-CE6FC0A3C2E0}"/>
              </a:ext>
            </a:extLst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9482150" y="2522843"/>
            <a:ext cx="939600" cy="931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219;p19">
            <a:extLst>
              <a:ext uri="{FF2B5EF4-FFF2-40B4-BE49-F238E27FC236}">
                <a16:creationId xmlns:a16="http://schemas.microsoft.com/office/drawing/2014/main" id="{E02F258D-DB98-4BC6-903F-3AACD4E57A63}"/>
              </a:ext>
            </a:extLst>
          </p:cNvPr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9492025" y="3457544"/>
            <a:ext cx="939601" cy="93964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220;p19">
            <a:extLst>
              <a:ext uri="{FF2B5EF4-FFF2-40B4-BE49-F238E27FC236}">
                <a16:creationId xmlns:a16="http://schemas.microsoft.com/office/drawing/2014/main" id="{71CF0870-DC6D-4950-B3AD-94FCF8846374}"/>
              </a:ext>
            </a:extLst>
          </p:cNvPr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10604250" y="3462490"/>
            <a:ext cx="939601" cy="939622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242;p20">
            <a:extLst>
              <a:ext uri="{FF2B5EF4-FFF2-40B4-BE49-F238E27FC236}">
                <a16:creationId xmlns:a16="http://schemas.microsoft.com/office/drawing/2014/main" id="{EA246785-0B2D-4EF7-9B6C-819C56ABF09B}"/>
              </a:ext>
            </a:extLst>
          </p:cNvPr>
          <p:cNvSpPr/>
          <p:nvPr/>
        </p:nvSpPr>
        <p:spPr>
          <a:xfrm>
            <a:off x="393825" y="2070043"/>
            <a:ext cx="2430900" cy="2796900"/>
          </a:xfrm>
          <a:prstGeom prst="rect">
            <a:avLst/>
          </a:prstGeom>
          <a:noFill/>
          <a:ln w="28575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243;p20">
            <a:extLst>
              <a:ext uri="{FF2B5EF4-FFF2-40B4-BE49-F238E27FC236}">
                <a16:creationId xmlns:a16="http://schemas.microsoft.com/office/drawing/2014/main" id="{6EF118D0-77D3-4C30-9245-667111135D8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93850" y="2070043"/>
            <a:ext cx="2430900" cy="53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dirty="0" err="1">
                <a:solidFill>
                  <a:srgbClr val="7D7D7D"/>
                </a:solidFill>
                <a:latin typeface="Avenir Next LT Pro" panose="020B0504020202020204" pitchFamily="34" charset="0"/>
              </a:rPr>
              <a:t>Acelerógrafo</a:t>
            </a:r>
            <a:r>
              <a:rPr lang="en-US" sz="1200" b="0" dirty="0">
                <a:solidFill>
                  <a:srgbClr val="7D7D7D"/>
                </a:solidFill>
                <a:latin typeface="Avenir Next LT Pro" panose="020B0504020202020204" pitchFamily="34" charset="0"/>
              </a:rPr>
              <a:t>, </a:t>
            </a:r>
            <a:r>
              <a:rPr lang="en-US" sz="1200" b="0" dirty="0" err="1">
                <a:solidFill>
                  <a:srgbClr val="7D7D7D"/>
                </a:solidFill>
                <a:latin typeface="Avenir Next LT Pro" panose="020B0504020202020204" pitchFamily="34" charset="0"/>
              </a:rPr>
              <a:t>Acelerómetro</a:t>
            </a:r>
            <a:r>
              <a:rPr lang="en-US" sz="1200" b="0" dirty="0">
                <a:solidFill>
                  <a:srgbClr val="7D7D7D"/>
                </a:solidFill>
                <a:latin typeface="Avenir Next LT Pro" panose="020B0504020202020204" pitchFamily="34" charset="0"/>
              </a:rPr>
              <a:t>, </a:t>
            </a:r>
            <a:r>
              <a:rPr lang="en-US" sz="1200" b="0" dirty="0" err="1">
                <a:solidFill>
                  <a:srgbClr val="7D7D7D"/>
                </a:solidFill>
                <a:latin typeface="Avenir Next LT Pro" panose="020B0504020202020204" pitchFamily="34" charset="0"/>
              </a:rPr>
              <a:t>Humedad</a:t>
            </a:r>
            <a:r>
              <a:rPr lang="en-US" sz="1200" b="0" dirty="0">
                <a:solidFill>
                  <a:srgbClr val="7D7D7D"/>
                </a:solidFill>
                <a:latin typeface="Avenir Next LT Pro" panose="020B0504020202020204" pitchFamily="34" charset="0"/>
              </a:rPr>
              <a:t> y </a:t>
            </a:r>
            <a:r>
              <a:rPr lang="en-US" sz="1200" b="0" dirty="0" err="1">
                <a:solidFill>
                  <a:srgbClr val="7D7D7D"/>
                </a:solidFill>
                <a:latin typeface="Avenir Next LT Pro" panose="020B0504020202020204" pitchFamily="34" charset="0"/>
              </a:rPr>
              <a:t>Cámaras</a:t>
            </a:r>
            <a:endParaRPr sz="1200" b="0" dirty="0">
              <a:solidFill>
                <a:srgbClr val="7D7D7D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35" name="Google Shape;244;p20">
            <a:extLst>
              <a:ext uri="{FF2B5EF4-FFF2-40B4-BE49-F238E27FC236}">
                <a16:creationId xmlns:a16="http://schemas.microsoft.com/office/drawing/2014/main" id="{D69DDFCC-1165-4031-8B46-8A01298A2EB2}"/>
              </a:ext>
            </a:extLst>
          </p:cNvPr>
          <p:cNvSpPr/>
          <p:nvPr/>
        </p:nvSpPr>
        <p:spPr>
          <a:xfrm>
            <a:off x="9587750" y="5001848"/>
            <a:ext cx="1036800" cy="1037400"/>
          </a:xfrm>
          <a:prstGeom prst="rect">
            <a:avLst/>
          </a:prstGeom>
          <a:noFill/>
          <a:ln w="28575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6" name="Google Shape;245;p20">
            <a:extLst>
              <a:ext uri="{FF2B5EF4-FFF2-40B4-BE49-F238E27FC236}">
                <a16:creationId xmlns:a16="http://schemas.microsoft.com/office/drawing/2014/main" id="{D007D5E4-9A04-481B-A234-A86CA44D4D60}"/>
              </a:ext>
            </a:extLst>
          </p:cNvPr>
          <p:cNvCxnSpPr>
            <a:stCxn id="33" idx="2"/>
            <a:endCxn id="35" idx="1"/>
          </p:cNvCxnSpPr>
          <p:nvPr/>
        </p:nvCxnSpPr>
        <p:spPr>
          <a:xfrm rot="-5400000" flipH="1">
            <a:off x="5271675" y="1204543"/>
            <a:ext cx="653700" cy="7978500"/>
          </a:xfrm>
          <a:prstGeom prst="bentConnector2">
            <a:avLst/>
          </a:prstGeom>
          <a:noFill/>
          <a:ln w="28575" cap="flat" cmpd="sng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041689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9775747-398C-BA41-B77F-85ABA82D1D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66126" y="1189460"/>
            <a:ext cx="9286076" cy="1421900"/>
          </a:xfrm>
        </p:spPr>
        <p:txBody>
          <a:bodyPr/>
          <a:lstStyle/>
          <a:p>
            <a:pPr marL="0" indent="0" algn="ctr">
              <a:buNone/>
            </a:pPr>
            <a:r>
              <a:rPr lang="es-ES" sz="2000" dirty="0">
                <a:solidFill>
                  <a:srgbClr val="7D7D7D"/>
                </a:solidFill>
                <a:latin typeface="+mj-lt"/>
              </a:rPr>
              <a:t>El proyecto SIATA - AMVA cuenta con una amplia red de monitoreo para las distintas variables hidrometeorológicas, de calidad del aire y sísmicas, y complementa esta información con una red de cámaras multipropósito</a:t>
            </a:r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B84E870B-FE96-524A-9C81-2BC06614A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5959" y="365126"/>
            <a:ext cx="7073856" cy="703198"/>
          </a:xfrm>
        </p:spPr>
        <p:txBody>
          <a:bodyPr/>
          <a:lstStyle/>
          <a:p>
            <a:pPr algn="ctr"/>
            <a:r>
              <a:rPr lang="es-CO" b="1" dirty="0"/>
              <a:t>SIATA - AMVA</a:t>
            </a:r>
          </a:p>
        </p:txBody>
      </p:sp>
      <p:pic>
        <p:nvPicPr>
          <p:cNvPr id="15" name="Google Shape;203;p19">
            <a:extLst>
              <a:ext uri="{FF2B5EF4-FFF2-40B4-BE49-F238E27FC236}">
                <a16:creationId xmlns:a16="http://schemas.microsoft.com/office/drawing/2014/main" id="{676517FE-EF15-4961-8915-DBF7F4152C62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018569" y="2695976"/>
            <a:ext cx="1997318" cy="1421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204;p19">
            <a:extLst>
              <a:ext uri="{FF2B5EF4-FFF2-40B4-BE49-F238E27FC236}">
                <a16:creationId xmlns:a16="http://schemas.microsoft.com/office/drawing/2014/main" id="{3696D4E7-845A-45FA-9DB3-ABC2E495DFD0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6525" y="2626338"/>
            <a:ext cx="939601" cy="939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205;p19">
            <a:extLst>
              <a:ext uri="{FF2B5EF4-FFF2-40B4-BE49-F238E27FC236}">
                <a16:creationId xmlns:a16="http://schemas.microsoft.com/office/drawing/2014/main" id="{1B381533-2575-40DA-A6FE-8E9F5809DDE3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641425" y="5066187"/>
            <a:ext cx="939600" cy="932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206;p19">
            <a:extLst>
              <a:ext uri="{FF2B5EF4-FFF2-40B4-BE49-F238E27FC236}">
                <a16:creationId xmlns:a16="http://schemas.microsoft.com/office/drawing/2014/main" id="{60DA191A-35F6-4803-B413-22B301C9DF85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18599" y="5185837"/>
            <a:ext cx="939601" cy="939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207;p19">
            <a:extLst>
              <a:ext uri="{FF2B5EF4-FFF2-40B4-BE49-F238E27FC236}">
                <a16:creationId xmlns:a16="http://schemas.microsoft.com/office/drawing/2014/main" id="{7F0947C1-B365-43A4-A437-5815D8199102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26313" y="5185298"/>
            <a:ext cx="939601" cy="940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8;p19">
            <a:extLst>
              <a:ext uri="{FF2B5EF4-FFF2-40B4-BE49-F238E27FC236}">
                <a16:creationId xmlns:a16="http://schemas.microsoft.com/office/drawing/2014/main" id="{41665276-9B38-4C1D-83DF-C1B335EC4739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434038" y="5185298"/>
            <a:ext cx="939601" cy="940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09;p19">
            <a:extLst>
              <a:ext uri="{FF2B5EF4-FFF2-40B4-BE49-F238E27FC236}">
                <a16:creationId xmlns:a16="http://schemas.microsoft.com/office/drawing/2014/main" id="{AD7B9971-5D43-4184-99D6-E97719A88810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65175" y="5117098"/>
            <a:ext cx="939601" cy="940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10;p19">
            <a:extLst>
              <a:ext uri="{FF2B5EF4-FFF2-40B4-BE49-F238E27FC236}">
                <a16:creationId xmlns:a16="http://schemas.microsoft.com/office/drawing/2014/main" id="{A4F3D2B0-EB8F-44E4-A89D-85453C8ADAC8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0752202" y="5063260"/>
            <a:ext cx="939601" cy="9395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11;p19">
            <a:extLst>
              <a:ext uri="{FF2B5EF4-FFF2-40B4-BE49-F238E27FC236}">
                <a16:creationId xmlns:a16="http://schemas.microsoft.com/office/drawing/2014/main" id="{97979FB0-C907-4D29-AD8D-C6467EE992C2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65176" y="3802838"/>
            <a:ext cx="939601" cy="940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12;p19">
            <a:extLst>
              <a:ext uri="{FF2B5EF4-FFF2-40B4-BE49-F238E27FC236}">
                <a16:creationId xmlns:a16="http://schemas.microsoft.com/office/drawing/2014/main" id="{395C243F-5669-4E11-AFC3-6F609EE6B67F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645950" y="2626338"/>
            <a:ext cx="939600" cy="932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13;p19">
            <a:extLst>
              <a:ext uri="{FF2B5EF4-FFF2-40B4-BE49-F238E27FC236}">
                <a16:creationId xmlns:a16="http://schemas.microsoft.com/office/drawing/2014/main" id="{2C03349B-943E-4949-8939-958314844902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3410875" y="5189284"/>
            <a:ext cx="939600" cy="9327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14;p19">
            <a:extLst>
              <a:ext uri="{FF2B5EF4-FFF2-40B4-BE49-F238E27FC236}">
                <a16:creationId xmlns:a16="http://schemas.microsoft.com/office/drawing/2014/main" id="{2CA0F41E-6E90-4762-85AB-3555ED51BF44}"/>
              </a:ext>
            </a:extLst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7403975" y="5189264"/>
            <a:ext cx="939600" cy="9327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15;p19">
            <a:extLst>
              <a:ext uri="{FF2B5EF4-FFF2-40B4-BE49-F238E27FC236}">
                <a16:creationId xmlns:a16="http://schemas.microsoft.com/office/drawing/2014/main" id="{039F94CD-F8C2-466E-B657-A3C664ADB70A}"/>
              </a:ext>
            </a:extLst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7403975" y="4210787"/>
            <a:ext cx="939601" cy="939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16;p19">
            <a:extLst>
              <a:ext uri="{FF2B5EF4-FFF2-40B4-BE49-F238E27FC236}">
                <a16:creationId xmlns:a16="http://schemas.microsoft.com/office/drawing/2014/main" id="{B52897B1-B147-458B-9D87-F95601474AB8}"/>
              </a:ext>
            </a:extLst>
          </p:cNvPr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3410875" y="4210237"/>
            <a:ext cx="939601" cy="940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17;p19">
            <a:extLst>
              <a:ext uri="{FF2B5EF4-FFF2-40B4-BE49-F238E27FC236}">
                <a16:creationId xmlns:a16="http://schemas.microsoft.com/office/drawing/2014/main" id="{C8D77116-3D9F-4649-B289-D49AADDA18E8}"/>
              </a:ext>
            </a:extLst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10604250" y="2522843"/>
            <a:ext cx="939600" cy="931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218;p19">
            <a:extLst>
              <a:ext uri="{FF2B5EF4-FFF2-40B4-BE49-F238E27FC236}">
                <a16:creationId xmlns:a16="http://schemas.microsoft.com/office/drawing/2014/main" id="{EA5F5D3E-B0C9-4F2A-AA12-CE6FC0A3C2E0}"/>
              </a:ext>
            </a:extLst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9482150" y="2522843"/>
            <a:ext cx="939600" cy="931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219;p19">
            <a:extLst>
              <a:ext uri="{FF2B5EF4-FFF2-40B4-BE49-F238E27FC236}">
                <a16:creationId xmlns:a16="http://schemas.microsoft.com/office/drawing/2014/main" id="{E02F258D-DB98-4BC6-903F-3AACD4E57A63}"/>
              </a:ext>
            </a:extLst>
          </p:cNvPr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9492025" y="3457544"/>
            <a:ext cx="939601" cy="93964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220;p19">
            <a:extLst>
              <a:ext uri="{FF2B5EF4-FFF2-40B4-BE49-F238E27FC236}">
                <a16:creationId xmlns:a16="http://schemas.microsoft.com/office/drawing/2014/main" id="{71CF0870-DC6D-4950-B3AD-94FCF8846374}"/>
              </a:ext>
            </a:extLst>
          </p:cNvPr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10604250" y="3462490"/>
            <a:ext cx="939601" cy="939622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257;p21">
            <a:extLst>
              <a:ext uri="{FF2B5EF4-FFF2-40B4-BE49-F238E27FC236}">
                <a16:creationId xmlns:a16="http://schemas.microsoft.com/office/drawing/2014/main" id="{F5319DA2-3532-43D9-977C-261ACDB402F7}"/>
              </a:ext>
            </a:extLst>
          </p:cNvPr>
          <p:cNvSpPr/>
          <p:nvPr/>
        </p:nvSpPr>
        <p:spPr>
          <a:xfrm>
            <a:off x="393825" y="3450974"/>
            <a:ext cx="2430900" cy="2796900"/>
          </a:xfrm>
          <a:prstGeom prst="rect">
            <a:avLst/>
          </a:prstGeom>
          <a:noFill/>
          <a:ln w="28575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272;p21">
            <a:extLst>
              <a:ext uri="{FF2B5EF4-FFF2-40B4-BE49-F238E27FC236}">
                <a16:creationId xmlns:a16="http://schemas.microsoft.com/office/drawing/2014/main" id="{D6724BB2-072D-477C-86E7-51D0BD030CC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93825" y="3518357"/>
            <a:ext cx="2430900" cy="30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dirty="0">
                <a:solidFill>
                  <a:srgbClr val="7D7D7D"/>
                </a:solidFill>
                <a:latin typeface="Avenir Next LT Pro" panose="020B0504020202020204" pitchFamily="34" charset="0"/>
              </a:rPr>
              <a:t>Nivel, </a:t>
            </a:r>
            <a:r>
              <a:rPr lang="en-US" sz="1200" b="0" dirty="0" err="1">
                <a:solidFill>
                  <a:srgbClr val="7D7D7D"/>
                </a:solidFill>
                <a:latin typeface="Avenir Next LT Pro" panose="020B0504020202020204" pitchFamily="34" charset="0"/>
              </a:rPr>
              <a:t>Humedad</a:t>
            </a:r>
            <a:r>
              <a:rPr lang="en-US" sz="1200" b="0" dirty="0">
                <a:solidFill>
                  <a:srgbClr val="7D7D7D"/>
                </a:solidFill>
                <a:latin typeface="Avenir Next LT Pro" panose="020B0504020202020204" pitchFamily="34" charset="0"/>
              </a:rPr>
              <a:t>, </a:t>
            </a:r>
            <a:r>
              <a:rPr lang="en-US" sz="1200" b="0" dirty="0" err="1">
                <a:solidFill>
                  <a:srgbClr val="7D7D7D"/>
                </a:solidFill>
                <a:latin typeface="Avenir Next LT Pro" panose="020B0504020202020204" pitchFamily="34" charset="0"/>
              </a:rPr>
              <a:t>Cámaras</a:t>
            </a:r>
            <a:endParaRPr sz="1200" b="0" dirty="0">
              <a:solidFill>
                <a:srgbClr val="7D7D7D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35" name="Google Shape;273;p21">
            <a:extLst>
              <a:ext uri="{FF2B5EF4-FFF2-40B4-BE49-F238E27FC236}">
                <a16:creationId xmlns:a16="http://schemas.microsoft.com/office/drawing/2014/main" id="{687D8E8B-398C-454D-ABDF-B81E83412A76}"/>
              </a:ext>
            </a:extLst>
          </p:cNvPr>
          <p:cNvSpPr/>
          <p:nvPr/>
        </p:nvSpPr>
        <p:spPr>
          <a:xfrm>
            <a:off x="9587750" y="5011179"/>
            <a:ext cx="1036800" cy="1037400"/>
          </a:xfrm>
          <a:prstGeom prst="rect">
            <a:avLst/>
          </a:prstGeom>
          <a:noFill/>
          <a:ln w="28575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6" name="Google Shape;274;p21">
            <a:extLst>
              <a:ext uri="{FF2B5EF4-FFF2-40B4-BE49-F238E27FC236}">
                <a16:creationId xmlns:a16="http://schemas.microsoft.com/office/drawing/2014/main" id="{CCEEF388-6DA8-489C-9956-232ECC2F6812}"/>
              </a:ext>
            </a:extLst>
          </p:cNvPr>
          <p:cNvCxnSpPr>
            <a:stCxn id="33" idx="3"/>
            <a:endCxn id="35" idx="1"/>
          </p:cNvCxnSpPr>
          <p:nvPr/>
        </p:nvCxnSpPr>
        <p:spPr>
          <a:xfrm>
            <a:off x="2824725" y="4849424"/>
            <a:ext cx="6762900" cy="680400"/>
          </a:xfrm>
          <a:prstGeom prst="bentConnector3">
            <a:avLst>
              <a:gd name="adj1" fmla="val 50001"/>
            </a:avLst>
          </a:prstGeom>
          <a:noFill/>
          <a:ln w="28575" cap="flat" cmpd="sng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41599651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9775747-398C-BA41-B77F-85ABA82D1D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66126" y="1189460"/>
            <a:ext cx="9286076" cy="1421900"/>
          </a:xfrm>
        </p:spPr>
        <p:txBody>
          <a:bodyPr/>
          <a:lstStyle/>
          <a:p>
            <a:pPr marL="0" indent="0" algn="ctr">
              <a:buNone/>
            </a:pPr>
            <a:r>
              <a:rPr lang="es-ES" sz="2000" dirty="0">
                <a:solidFill>
                  <a:srgbClr val="7D7D7D"/>
                </a:solidFill>
                <a:latin typeface="+mj-lt"/>
              </a:rPr>
              <a:t>El proyecto SIATA - AMVA cuenta con una amplia red de monitoreo para las distintas variables hidrometeorológicas, de calidad del aire y sísmicas, y complementa esta información con una red de cámaras multipropósito</a:t>
            </a:r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B84E870B-FE96-524A-9C81-2BC06614A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5959" y="365126"/>
            <a:ext cx="7073856" cy="703198"/>
          </a:xfrm>
        </p:spPr>
        <p:txBody>
          <a:bodyPr/>
          <a:lstStyle/>
          <a:p>
            <a:pPr algn="ctr"/>
            <a:r>
              <a:rPr lang="es-CO" b="1" dirty="0"/>
              <a:t>SIATA - AMVA</a:t>
            </a:r>
          </a:p>
        </p:txBody>
      </p:sp>
      <p:pic>
        <p:nvPicPr>
          <p:cNvPr id="15" name="Google Shape;203;p19">
            <a:extLst>
              <a:ext uri="{FF2B5EF4-FFF2-40B4-BE49-F238E27FC236}">
                <a16:creationId xmlns:a16="http://schemas.microsoft.com/office/drawing/2014/main" id="{676517FE-EF15-4961-8915-DBF7F4152C62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018569" y="2695976"/>
            <a:ext cx="1997318" cy="1421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204;p19">
            <a:extLst>
              <a:ext uri="{FF2B5EF4-FFF2-40B4-BE49-F238E27FC236}">
                <a16:creationId xmlns:a16="http://schemas.microsoft.com/office/drawing/2014/main" id="{3696D4E7-845A-45FA-9DB3-ABC2E495DFD0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6525" y="2626338"/>
            <a:ext cx="939601" cy="939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205;p19">
            <a:extLst>
              <a:ext uri="{FF2B5EF4-FFF2-40B4-BE49-F238E27FC236}">
                <a16:creationId xmlns:a16="http://schemas.microsoft.com/office/drawing/2014/main" id="{1B381533-2575-40DA-A6FE-8E9F5809DDE3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641425" y="5066187"/>
            <a:ext cx="939600" cy="932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206;p19">
            <a:extLst>
              <a:ext uri="{FF2B5EF4-FFF2-40B4-BE49-F238E27FC236}">
                <a16:creationId xmlns:a16="http://schemas.microsoft.com/office/drawing/2014/main" id="{60DA191A-35F6-4803-B413-22B301C9DF85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18599" y="5185837"/>
            <a:ext cx="939601" cy="939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207;p19">
            <a:extLst>
              <a:ext uri="{FF2B5EF4-FFF2-40B4-BE49-F238E27FC236}">
                <a16:creationId xmlns:a16="http://schemas.microsoft.com/office/drawing/2014/main" id="{7F0947C1-B365-43A4-A437-5815D8199102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26313" y="5185298"/>
            <a:ext cx="939601" cy="940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8;p19">
            <a:extLst>
              <a:ext uri="{FF2B5EF4-FFF2-40B4-BE49-F238E27FC236}">
                <a16:creationId xmlns:a16="http://schemas.microsoft.com/office/drawing/2014/main" id="{41665276-9B38-4C1D-83DF-C1B335EC4739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434038" y="5185298"/>
            <a:ext cx="939601" cy="940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09;p19">
            <a:extLst>
              <a:ext uri="{FF2B5EF4-FFF2-40B4-BE49-F238E27FC236}">
                <a16:creationId xmlns:a16="http://schemas.microsoft.com/office/drawing/2014/main" id="{AD7B9971-5D43-4184-99D6-E97719A88810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65175" y="5117098"/>
            <a:ext cx="939601" cy="940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10;p19">
            <a:extLst>
              <a:ext uri="{FF2B5EF4-FFF2-40B4-BE49-F238E27FC236}">
                <a16:creationId xmlns:a16="http://schemas.microsoft.com/office/drawing/2014/main" id="{A4F3D2B0-EB8F-44E4-A89D-85453C8ADAC8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0752202" y="5063260"/>
            <a:ext cx="939601" cy="9395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11;p19">
            <a:extLst>
              <a:ext uri="{FF2B5EF4-FFF2-40B4-BE49-F238E27FC236}">
                <a16:creationId xmlns:a16="http://schemas.microsoft.com/office/drawing/2014/main" id="{97979FB0-C907-4D29-AD8D-C6467EE992C2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65176" y="3802838"/>
            <a:ext cx="939601" cy="940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12;p19">
            <a:extLst>
              <a:ext uri="{FF2B5EF4-FFF2-40B4-BE49-F238E27FC236}">
                <a16:creationId xmlns:a16="http://schemas.microsoft.com/office/drawing/2014/main" id="{395C243F-5669-4E11-AFC3-6F609EE6B67F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645950" y="2626338"/>
            <a:ext cx="939600" cy="932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13;p19">
            <a:extLst>
              <a:ext uri="{FF2B5EF4-FFF2-40B4-BE49-F238E27FC236}">
                <a16:creationId xmlns:a16="http://schemas.microsoft.com/office/drawing/2014/main" id="{2C03349B-943E-4949-8939-958314844902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3410875" y="5189284"/>
            <a:ext cx="939600" cy="9327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14;p19">
            <a:extLst>
              <a:ext uri="{FF2B5EF4-FFF2-40B4-BE49-F238E27FC236}">
                <a16:creationId xmlns:a16="http://schemas.microsoft.com/office/drawing/2014/main" id="{2CA0F41E-6E90-4762-85AB-3555ED51BF44}"/>
              </a:ext>
            </a:extLst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7403975" y="5189264"/>
            <a:ext cx="939600" cy="9327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15;p19">
            <a:extLst>
              <a:ext uri="{FF2B5EF4-FFF2-40B4-BE49-F238E27FC236}">
                <a16:creationId xmlns:a16="http://schemas.microsoft.com/office/drawing/2014/main" id="{039F94CD-F8C2-466E-B657-A3C664ADB70A}"/>
              </a:ext>
            </a:extLst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7403975" y="4210787"/>
            <a:ext cx="939601" cy="939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16;p19">
            <a:extLst>
              <a:ext uri="{FF2B5EF4-FFF2-40B4-BE49-F238E27FC236}">
                <a16:creationId xmlns:a16="http://schemas.microsoft.com/office/drawing/2014/main" id="{B52897B1-B147-458B-9D87-F95601474AB8}"/>
              </a:ext>
            </a:extLst>
          </p:cNvPr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3410875" y="4210237"/>
            <a:ext cx="939601" cy="940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17;p19">
            <a:extLst>
              <a:ext uri="{FF2B5EF4-FFF2-40B4-BE49-F238E27FC236}">
                <a16:creationId xmlns:a16="http://schemas.microsoft.com/office/drawing/2014/main" id="{C8D77116-3D9F-4649-B289-D49AADDA18E8}"/>
              </a:ext>
            </a:extLst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10604250" y="2522843"/>
            <a:ext cx="939600" cy="931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218;p19">
            <a:extLst>
              <a:ext uri="{FF2B5EF4-FFF2-40B4-BE49-F238E27FC236}">
                <a16:creationId xmlns:a16="http://schemas.microsoft.com/office/drawing/2014/main" id="{EA5F5D3E-B0C9-4F2A-AA12-CE6FC0A3C2E0}"/>
              </a:ext>
            </a:extLst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9482150" y="2522843"/>
            <a:ext cx="939600" cy="931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219;p19">
            <a:extLst>
              <a:ext uri="{FF2B5EF4-FFF2-40B4-BE49-F238E27FC236}">
                <a16:creationId xmlns:a16="http://schemas.microsoft.com/office/drawing/2014/main" id="{E02F258D-DB98-4BC6-903F-3AACD4E57A63}"/>
              </a:ext>
            </a:extLst>
          </p:cNvPr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9492025" y="3457544"/>
            <a:ext cx="939601" cy="93964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220;p19">
            <a:extLst>
              <a:ext uri="{FF2B5EF4-FFF2-40B4-BE49-F238E27FC236}">
                <a16:creationId xmlns:a16="http://schemas.microsoft.com/office/drawing/2014/main" id="{71CF0870-DC6D-4950-B3AD-94FCF8846374}"/>
              </a:ext>
            </a:extLst>
          </p:cNvPr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10604250" y="3462490"/>
            <a:ext cx="939601" cy="939622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286;p22">
            <a:extLst>
              <a:ext uri="{FF2B5EF4-FFF2-40B4-BE49-F238E27FC236}">
                <a16:creationId xmlns:a16="http://schemas.microsoft.com/office/drawing/2014/main" id="{7201DEAF-CFB8-4BCF-9554-A5998DA371B8}"/>
              </a:ext>
            </a:extLst>
          </p:cNvPr>
          <p:cNvSpPr/>
          <p:nvPr/>
        </p:nvSpPr>
        <p:spPr>
          <a:xfrm>
            <a:off x="3204925" y="4080536"/>
            <a:ext cx="5323500" cy="2139300"/>
          </a:xfrm>
          <a:prstGeom prst="rect">
            <a:avLst/>
          </a:prstGeom>
          <a:noFill/>
          <a:ln w="28575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01;p22">
            <a:extLst>
              <a:ext uri="{FF2B5EF4-FFF2-40B4-BE49-F238E27FC236}">
                <a16:creationId xmlns:a16="http://schemas.microsoft.com/office/drawing/2014/main" id="{1F3E81AA-4823-45BB-BB1E-FDDE04F469A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249875" y="4080536"/>
            <a:ext cx="3253200" cy="103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200" b="0" dirty="0" err="1">
                <a:solidFill>
                  <a:srgbClr val="7D7D7D"/>
                </a:solidFill>
                <a:latin typeface="Avenir Next LT Pro" panose="020B0504020202020204" pitchFamily="34" charset="0"/>
              </a:rPr>
              <a:t>Pluviometros</a:t>
            </a:r>
            <a:r>
              <a:rPr lang="en-US" sz="1200" b="0" dirty="0">
                <a:solidFill>
                  <a:srgbClr val="7D7D7D"/>
                </a:solidFill>
                <a:latin typeface="Avenir Next LT Pro" panose="020B0504020202020204" pitchFamily="34" charset="0"/>
              </a:rPr>
              <a:t>, </a:t>
            </a:r>
            <a:r>
              <a:rPr lang="en-US" sz="1200" b="0" dirty="0" err="1">
                <a:solidFill>
                  <a:srgbClr val="7D7D7D"/>
                </a:solidFill>
                <a:latin typeface="Avenir Next LT Pro" panose="020B0504020202020204" pitchFamily="34" charset="0"/>
              </a:rPr>
              <a:t>estaciones</a:t>
            </a:r>
            <a:r>
              <a:rPr lang="en-US" sz="1200" b="0" dirty="0">
                <a:solidFill>
                  <a:srgbClr val="7D7D7D"/>
                </a:solidFill>
                <a:latin typeface="Avenir Next LT Pro" panose="020B0504020202020204" pitchFamily="34" charset="0"/>
              </a:rPr>
              <a:t> </a:t>
            </a:r>
            <a:r>
              <a:rPr lang="en-US" sz="1200" b="0" dirty="0" err="1">
                <a:solidFill>
                  <a:srgbClr val="7D7D7D"/>
                </a:solidFill>
                <a:latin typeface="Avenir Next LT Pro" panose="020B0504020202020204" pitchFamily="34" charset="0"/>
              </a:rPr>
              <a:t>meteorológicas</a:t>
            </a:r>
            <a:r>
              <a:rPr lang="en-US" sz="1200" b="0" dirty="0">
                <a:solidFill>
                  <a:srgbClr val="7D7D7D"/>
                </a:solidFill>
                <a:latin typeface="Avenir Next LT Pro" panose="020B0504020202020204" pitchFamily="34" charset="0"/>
              </a:rPr>
              <a:t>, </a:t>
            </a:r>
            <a:r>
              <a:rPr lang="en-US" sz="1200" b="0" dirty="0" err="1">
                <a:solidFill>
                  <a:srgbClr val="7D7D7D"/>
                </a:solidFill>
                <a:latin typeface="Avenir Next LT Pro" panose="020B0504020202020204" pitchFamily="34" charset="0"/>
              </a:rPr>
              <a:t>Disdrómetros</a:t>
            </a:r>
            <a:r>
              <a:rPr lang="en-US" sz="1200" b="0" dirty="0">
                <a:solidFill>
                  <a:srgbClr val="7D7D7D"/>
                </a:solidFill>
                <a:latin typeface="Avenir Next LT Pro" panose="020B0504020202020204" pitchFamily="34" charset="0"/>
              </a:rPr>
              <a:t>, </a:t>
            </a:r>
            <a:r>
              <a:rPr lang="en-US" sz="1200" b="0" dirty="0" err="1">
                <a:solidFill>
                  <a:srgbClr val="7D7D7D"/>
                </a:solidFill>
                <a:latin typeface="Avenir Next LT Pro" panose="020B0504020202020204" pitchFamily="34" charset="0"/>
              </a:rPr>
              <a:t>Radiómetro</a:t>
            </a:r>
            <a:r>
              <a:rPr lang="en-US" sz="1200" b="0" dirty="0">
                <a:solidFill>
                  <a:srgbClr val="7D7D7D"/>
                </a:solidFill>
                <a:latin typeface="Avenir Next LT Pro" panose="020B0504020202020204" pitchFamily="34" charset="0"/>
              </a:rPr>
              <a:t>, </a:t>
            </a:r>
            <a:r>
              <a:rPr lang="en-US" sz="1200" b="0" dirty="0" err="1">
                <a:solidFill>
                  <a:srgbClr val="7D7D7D"/>
                </a:solidFill>
                <a:latin typeface="Avenir Next LT Pro" panose="020B0504020202020204" pitchFamily="34" charset="0"/>
              </a:rPr>
              <a:t>Cámaras</a:t>
            </a:r>
            <a:r>
              <a:rPr lang="en-US" sz="1200" b="0" dirty="0">
                <a:solidFill>
                  <a:srgbClr val="7D7D7D"/>
                </a:solidFill>
                <a:latin typeface="Avenir Next LT Pro" panose="020B0504020202020204" pitchFamily="34" charset="0"/>
              </a:rPr>
              <a:t>, Radar </a:t>
            </a:r>
            <a:r>
              <a:rPr lang="en-US" sz="1200" b="0" dirty="0" err="1">
                <a:solidFill>
                  <a:srgbClr val="7D7D7D"/>
                </a:solidFill>
                <a:latin typeface="Avenir Next LT Pro" panose="020B0504020202020204" pitchFamily="34" charset="0"/>
              </a:rPr>
              <a:t>meteorológico</a:t>
            </a:r>
            <a:r>
              <a:rPr lang="en-US" sz="1200" b="0" dirty="0">
                <a:solidFill>
                  <a:srgbClr val="7D7D7D"/>
                </a:solidFill>
                <a:latin typeface="Avenir Next LT Pro" panose="020B0504020202020204" pitchFamily="34" charset="0"/>
              </a:rPr>
              <a:t>, Radar de </a:t>
            </a:r>
            <a:r>
              <a:rPr lang="en-US" sz="1200" b="0" dirty="0" err="1">
                <a:solidFill>
                  <a:srgbClr val="7D7D7D"/>
                </a:solidFill>
                <a:latin typeface="Avenir Next LT Pro" panose="020B0504020202020204" pitchFamily="34" charset="0"/>
              </a:rPr>
              <a:t>vientos</a:t>
            </a:r>
            <a:r>
              <a:rPr lang="en-US" sz="1200" b="0" dirty="0">
                <a:solidFill>
                  <a:srgbClr val="7D7D7D"/>
                </a:solidFill>
                <a:latin typeface="Avenir Next LT Pro" panose="020B0504020202020204" pitchFamily="34" charset="0"/>
              </a:rPr>
              <a:t>, </a:t>
            </a:r>
            <a:r>
              <a:rPr lang="en-US" sz="1200" b="0" dirty="0" err="1">
                <a:solidFill>
                  <a:srgbClr val="7D7D7D"/>
                </a:solidFill>
                <a:latin typeface="Avenir Next LT Pro" panose="020B0504020202020204" pitchFamily="34" charset="0"/>
              </a:rPr>
              <a:t>Antena</a:t>
            </a:r>
            <a:r>
              <a:rPr lang="en-US" sz="1200" b="0" dirty="0">
                <a:solidFill>
                  <a:srgbClr val="7D7D7D"/>
                </a:solidFill>
                <a:latin typeface="Avenir Next LT Pro" panose="020B0504020202020204" pitchFamily="34" charset="0"/>
              </a:rPr>
              <a:t> GOES</a:t>
            </a:r>
            <a:endParaRPr sz="1200" b="0" dirty="0">
              <a:solidFill>
                <a:srgbClr val="7D7D7D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35" name="Google Shape;302;p22">
            <a:extLst>
              <a:ext uri="{FF2B5EF4-FFF2-40B4-BE49-F238E27FC236}">
                <a16:creationId xmlns:a16="http://schemas.microsoft.com/office/drawing/2014/main" id="{B6E84902-BC04-4706-B787-535AA538294C}"/>
              </a:ext>
            </a:extLst>
          </p:cNvPr>
          <p:cNvSpPr/>
          <p:nvPr/>
        </p:nvSpPr>
        <p:spPr>
          <a:xfrm>
            <a:off x="9587750" y="4983186"/>
            <a:ext cx="1036800" cy="1037400"/>
          </a:xfrm>
          <a:prstGeom prst="rect">
            <a:avLst/>
          </a:prstGeom>
          <a:noFill/>
          <a:ln w="28575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6" name="Google Shape;303;p22">
            <a:extLst>
              <a:ext uri="{FF2B5EF4-FFF2-40B4-BE49-F238E27FC236}">
                <a16:creationId xmlns:a16="http://schemas.microsoft.com/office/drawing/2014/main" id="{320BD056-5C3C-4049-AA86-40D548D6F995}"/>
              </a:ext>
            </a:extLst>
          </p:cNvPr>
          <p:cNvCxnSpPr>
            <a:stCxn id="33" idx="3"/>
            <a:endCxn id="35" idx="1"/>
          </p:cNvCxnSpPr>
          <p:nvPr/>
        </p:nvCxnSpPr>
        <p:spPr>
          <a:xfrm>
            <a:off x="8528425" y="5150186"/>
            <a:ext cx="1059300" cy="351600"/>
          </a:xfrm>
          <a:prstGeom prst="bentConnector3">
            <a:avLst>
              <a:gd name="adj1" fmla="val 50001"/>
            </a:avLst>
          </a:prstGeom>
          <a:noFill/>
          <a:ln w="28575" cap="flat" cmpd="sng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8639275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466</TotalTime>
  <Words>1648</Words>
  <Application>Microsoft Office PowerPoint</Application>
  <PresentationFormat>Widescreen</PresentationFormat>
  <Paragraphs>236</Paragraphs>
  <Slides>48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48</vt:i4>
      </vt:variant>
    </vt:vector>
  </HeadingPairs>
  <TitlesOfParts>
    <vt:vector size="57" baseType="lpstr">
      <vt:lpstr>Arial</vt:lpstr>
      <vt:lpstr>Avenir</vt:lpstr>
      <vt:lpstr>Avenir Next LT Pro</vt:lpstr>
      <vt:lpstr>Calibri</vt:lpstr>
      <vt:lpstr>Calibri Light</vt:lpstr>
      <vt:lpstr>Proxima Nova</vt:lpstr>
      <vt:lpstr>Tema de Office</vt:lpstr>
      <vt:lpstr>1_Tema de Office</vt:lpstr>
      <vt:lpstr>2_Tema de Office</vt:lpstr>
      <vt:lpstr>Detección automática de nubes haciendo uso de cámaras Fisheye</vt:lpstr>
      <vt:lpstr>Contexto General</vt:lpstr>
      <vt:lpstr>Reporte Calidad del Aire Marzo 2016 y 2017</vt:lpstr>
      <vt:lpstr>Área de estudio</vt:lpstr>
      <vt:lpstr>Importancia de estudiar nubes</vt:lpstr>
      <vt:lpstr>SIATA - AMVA</vt:lpstr>
      <vt:lpstr>SIATA - AMVA</vt:lpstr>
      <vt:lpstr>SIATA - AMVA</vt:lpstr>
      <vt:lpstr>SIATA - AMVA</vt:lpstr>
      <vt:lpstr>SIATA - AMVA</vt:lpstr>
      <vt:lpstr>SIATA - AMVA</vt:lpstr>
      <vt:lpstr>Red de cámaras</vt:lpstr>
      <vt:lpstr>Red de cámaras</vt:lpstr>
      <vt:lpstr>¿Cómo se realizan las observaciones de nubes?</vt:lpstr>
      <vt:lpstr>Métodos Tradicionales</vt:lpstr>
      <vt:lpstr>Visión por computador</vt:lpstr>
      <vt:lpstr>Sensores utilizados</vt:lpstr>
      <vt:lpstr>Sensores utilizados</vt:lpstr>
      <vt:lpstr>Distorsión del lente de la cámara</vt:lpstr>
      <vt:lpstr>Calibración de la cámara</vt:lpstr>
      <vt:lpstr>PowerPoint Presentation</vt:lpstr>
      <vt:lpstr>PowerPoint Presentation</vt:lpstr>
      <vt:lpstr>Calibración de la cámara</vt:lpstr>
      <vt:lpstr>Datos de Entrenamiento</vt:lpstr>
      <vt:lpstr>Generación de Dataset de entrenamiento</vt:lpstr>
      <vt:lpstr>Clasificación</vt:lpstr>
      <vt:lpstr>Resultados Clasificación</vt:lpstr>
      <vt:lpstr>Resultados Clasificación</vt:lpstr>
      <vt:lpstr>Detección de la posición del sol</vt:lpstr>
      <vt:lpstr>Detección de la posición del sol</vt:lpstr>
      <vt:lpstr>Detección de la posición del sol</vt:lpstr>
      <vt:lpstr>Filtrado del sol</vt:lpstr>
      <vt:lpstr>Filtrado del sol</vt:lpstr>
      <vt:lpstr>Filtrado del sol</vt:lpstr>
      <vt:lpstr>Resultados y Aplicaciones</vt:lpstr>
      <vt:lpstr>Forzamiento Radiativo</vt:lpstr>
      <vt:lpstr>Forzamiento Radiativo</vt:lpstr>
      <vt:lpstr>Variación Anual Cobertura Nubosa Sur del Valle de Aburrá</vt:lpstr>
      <vt:lpstr>Variación Anual Cobertura Nubosa Sur del Valle de Aburrá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Elizabeth Betancur Arboleda</dc:creator>
  <cp:lastModifiedBy>Carlos Andres Toro Ramos</cp:lastModifiedBy>
  <cp:revision>42</cp:revision>
  <dcterms:created xsi:type="dcterms:W3CDTF">2020-05-13T19:12:00Z</dcterms:created>
  <dcterms:modified xsi:type="dcterms:W3CDTF">2020-10-21T03:56:57Z</dcterms:modified>
</cp:coreProperties>
</file>