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8" r:id="rId5"/>
    <p:sldMasterId id="2147483669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B5B6A79-0CAD-4EA4-84F3-B223255F68BC}">
  <a:tblStyle styleId="{2B5B6A79-0CAD-4EA4-84F3-B223255F68B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a4a51e3904_2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ga4a51e3904_2_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a4a51e3904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ga4a51e3904_0_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4a51e3904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ga4a51e3904_0_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a4a51e3904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ga4a51e3904_0_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a4a51e3904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ga4a51e3904_0_1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a4a51e3904_0_1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ga4a51e3904_0_14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a4a51e3904_2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ga4a51e3904_2_4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a4a51e3904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ga4a51e3904_0_10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a4a51e3904_0_1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ga4a51e3904_0_15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a4a51e3904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ga4a51e3904_0_1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a4a51e3904_0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ga4a51e3904_0_17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4a51e3904_2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ga4a51e3904_2_3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4a51e3904_0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ga4a51e3904_0_18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a4a51e3904_0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ga4a51e3904_0_19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a4a51e3904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a4a51e3904_0_2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a4a51e3904_0_2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ga4a51e3904_0_21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a4a51e3904_0_2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ga4a51e3904_0_2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a4a51e3904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6" name="Google Shape;276;ga4a51e3904_0_22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a4a51e3904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ga4a51e3904_0_2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a4a51e3904_0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ga4a51e3904_0_2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4a51e3904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ga4a51e3904_0_25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a4a51e3904_0_2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ga4a51e3904_0_25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4a51e3904_0_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" name="Google Shape;95;ga4a51e3904_0_9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a4a51e3904_0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a4a51e3904_0_2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a4a51e3904_0_2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ga4a51e3904_0_27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4a51e3904_0_2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ga4a51e3904_0_27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a4a51e3904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a4a51e3904_0_2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a4a51e3904_0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ga4a51e3904_0_28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ga4a51e3904_0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ga4a51e3904_0_2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a4a51e3904_0_3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2" name="Google Shape;342;ga4a51e3904_0_30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a4a51e3904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ga4a51e3904_0_3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a4a51e3904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5" name="Google Shape;355;ga4a51e3904_0_3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a4a51e3904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ga4a51e3904_0_3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a4a51e3904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ga4a51e3904_0_3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a4a51e3904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ga4a51e3904_0_33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a4a51e3904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a4a51e3904_0_35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a4a51e3904_0_3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ga4a51e3904_0_37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a4a51e3904_0_3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ga4a51e3904_0_38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a4a51e3904_0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ga4a51e3904_0_4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a4a51e3904_0_4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ga4a51e3904_0_47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a4a51e3904_0_5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ga4a51e3904_0_50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ga4a51e3904_0_5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ga4a51e3904_0_51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a4a51e3904_0_5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a4a51e3904_0_51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a4a51e3904_2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ga4a51e3904_2_7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a4a51e3904_2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a4a51e3904_2_4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4a51e390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ga4a51e3904_0_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a4a51e390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ga4a51e3904_0_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a4a51e3904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a4a51e3904_0_12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a4a51e3904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" name="Google Shape;140;ga4a51e3904_0_13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3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6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4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7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2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4"/>
          <p:cNvSpPr txBox="1"/>
          <p:nvPr>
            <p:ph type="ctrTitle"/>
          </p:nvPr>
        </p:nvSpPr>
        <p:spPr>
          <a:xfrm>
            <a:off x="1143000" y="2327510"/>
            <a:ext cx="6858000" cy="10829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Calibri"/>
              <a:buNone/>
              <a:defRPr b="1" i="0" sz="33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3" name="Google Shape;53;p14"/>
          <p:cNvSpPr txBox="1"/>
          <p:nvPr>
            <p:ph idx="1" type="subTitle"/>
          </p:nvPr>
        </p:nvSpPr>
        <p:spPr>
          <a:xfrm>
            <a:off x="1143000" y="3410464"/>
            <a:ext cx="6858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/>
          <p:nvPr>
            <p:ph type="title"/>
          </p:nvPr>
        </p:nvSpPr>
        <p:spPr>
          <a:xfrm>
            <a:off x="2020329" y="273844"/>
            <a:ext cx="6495020" cy="7733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  <a:defRPr b="0" i="0" sz="30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6" name="Google Shape;56;p15"/>
          <p:cNvSpPr txBox="1"/>
          <p:nvPr>
            <p:ph idx="1" type="body"/>
          </p:nvPr>
        </p:nvSpPr>
        <p:spPr>
          <a:xfrm>
            <a:off x="628650" y="1369219"/>
            <a:ext cx="7886700" cy="318115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>
  <p:cSld name="Encabezado de secció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 txBox="1"/>
          <p:nvPr>
            <p:ph type="title"/>
          </p:nvPr>
        </p:nvSpPr>
        <p:spPr>
          <a:xfrm>
            <a:off x="2020329" y="273844"/>
            <a:ext cx="6495020" cy="7733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  <a:defRPr b="0" i="0" sz="30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9" name="Google Shape;59;p16"/>
          <p:cNvSpPr txBox="1"/>
          <p:nvPr>
            <p:ph idx="1" type="body"/>
          </p:nvPr>
        </p:nvSpPr>
        <p:spPr>
          <a:xfrm>
            <a:off x="628650" y="1369219"/>
            <a:ext cx="7886700" cy="318115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Encabezado de sección">
  <p:cSld name="1_Encabezado de secció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/>
          <p:nvPr>
            <p:ph idx="1" type="body"/>
          </p:nvPr>
        </p:nvSpPr>
        <p:spPr>
          <a:xfrm>
            <a:off x="628650" y="1369219"/>
            <a:ext cx="7886700" cy="318115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2" name="Google Shape;62;p17"/>
          <p:cNvSpPr txBox="1"/>
          <p:nvPr>
            <p:ph type="title"/>
          </p:nvPr>
        </p:nvSpPr>
        <p:spPr>
          <a:xfrm>
            <a:off x="2020329" y="273844"/>
            <a:ext cx="6495020" cy="7733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  <a:defRPr b="0" i="0" sz="30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>
  <p:cSld name="Comparación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8"/>
          <p:cNvSpPr txBox="1"/>
          <p:nvPr>
            <p:ph idx="1" type="body"/>
          </p:nvPr>
        </p:nvSpPr>
        <p:spPr>
          <a:xfrm>
            <a:off x="629841" y="1260872"/>
            <a:ext cx="3868340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8"/>
          <p:cNvSpPr txBox="1"/>
          <p:nvPr>
            <p:ph idx="2" type="body"/>
          </p:nvPr>
        </p:nvSpPr>
        <p:spPr>
          <a:xfrm>
            <a:off x="629841" y="1878806"/>
            <a:ext cx="3868340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8"/>
          <p:cNvSpPr txBox="1"/>
          <p:nvPr>
            <p:ph idx="3" type="body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None/>
              <a:defRPr b="1" i="0" sz="18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8"/>
          <p:cNvSpPr txBox="1"/>
          <p:nvPr>
            <p:ph idx="4" type="body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18"/>
          <p:cNvSpPr txBox="1"/>
          <p:nvPr>
            <p:ph type="title"/>
          </p:nvPr>
        </p:nvSpPr>
        <p:spPr>
          <a:xfrm>
            <a:off x="629841" y="273844"/>
            <a:ext cx="6495020" cy="77339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  <a:defRPr b="0" i="0" sz="30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/>
          <p:nvPr>
            <p:ph type="title"/>
          </p:nvPr>
        </p:nvSpPr>
        <p:spPr>
          <a:xfrm>
            <a:off x="629841" y="871151"/>
            <a:ext cx="2949178" cy="104723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1" name="Google Shape;71;p19"/>
          <p:cNvSpPr txBox="1"/>
          <p:nvPr>
            <p:ph idx="1" type="body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9"/>
          <p:cNvSpPr txBox="1"/>
          <p:nvPr>
            <p:ph idx="2" type="body"/>
          </p:nvPr>
        </p:nvSpPr>
        <p:spPr>
          <a:xfrm>
            <a:off x="629841" y="1983260"/>
            <a:ext cx="2949178" cy="241848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>
  <p:cSld name="Imagen con títul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/>
          <p:nvPr>
            <p:ph idx="2" type="pic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5" name="Google Shape;75;p20"/>
          <p:cNvSpPr txBox="1"/>
          <p:nvPr>
            <p:ph type="title"/>
          </p:nvPr>
        </p:nvSpPr>
        <p:spPr>
          <a:xfrm>
            <a:off x="629841" y="871151"/>
            <a:ext cx="2949178" cy="1047236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2400"/>
              <a:buFont typeface="Calibri"/>
              <a:buNone/>
              <a:defRPr b="0" i="0" sz="2400" u="none" cap="none" strike="noStrike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20"/>
          <p:cNvSpPr txBox="1"/>
          <p:nvPr>
            <p:ph idx="1" type="body"/>
          </p:nvPr>
        </p:nvSpPr>
        <p:spPr>
          <a:xfrm>
            <a:off x="629841" y="1983259"/>
            <a:ext cx="2949178" cy="2733932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apositiva de título">
  <p:cSld name="1_Diapositiva de título">
    <p:bg>
      <p:bgPr>
        <a:solidFill>
          <a:srgbClr val="FFFFFF"/>
        </a:solid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2"/>
          <p:cNvSpPr txBox="1"/>
          <p:nvPr>
            <p:ph type="ctrTitle"/>
          </p:nvPr>
        </p:nvSpPr>
        <p:spPr>
          <a:xfrm>
            <a:off x="1143000" y="2150967"/>
            <a:ext cx="6858000" cy="1082954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Calibri"/>
              <a:buNone/>
              <a:defRPr b="1" i="0" sz="33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0" name="Google Shape;80;p22"/>
          <p:cNvSpPr txBox="1"/>
          <p:nvPr>
            <p:ph idx="1" type="subTitle"/>
          </p:nvPr>
        </p:nvSpPr>
        <p:spPr>
          <a:xfrm>
            <a:off x="1143000" y="3233922"/>
            <a:ext cx="6858000" cy="27384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262626"/>
              </a:buClr>
              <a:buSzPts val="1700"/>
              <a:buFont typeface="Arial"/>
              <a:buNone/>
              <a:defRPr b="0" i="0" sz="1700" u="none" cap="none" strike="noStrike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20.xml"/><Relationship Id="rId9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4.png"/><Relationship Id="rId4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.png"/><Relationship Id="rId4" Type="http://schemas.openxmlformats.org/officeDocument/2006/relationships/image" Target="../media/image13.gif"/><Relationship Id="rId5" Type="http://schemas.openxmlformats.org/officeDocument/2006/relationships/image" Target="../media/image11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gif"/><Relationship Id="rId4" Type="http://schemas.openxmlformats.org/officeDocument/2006/relationships/image" Target="../media/image19.gif"/><Relationship Id="rId5" Type="http://schemas.openxmlformats.org/officeDocument/2006/relationships/image" Target="../media/image21.gif"/><Relationship Id="rId6" Type="http://schemas.openxmlformats.org/officeDocument/2006/relationships/image" Target="../media/image14.gif"/><Relationship Id="rId7" Type="http://schemas.openxmlformats.org/officeDocument/2006/relationships/image" Target="../media/image16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gif"/><Relationship Id="rId4" Type="http://schemas.openxmlformats.org/officeDocument/2006/relationships/image" Target="../media/image22.gif"/><Relationship Id="rId5" Type="http://schemas.openxmlformats.org/officeDocument/2006/relationships/image" Target="../media/image20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4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6LiVV_5QXZMLalGVDftHVe8NqlVT52BX/view" TargetMode="External"/><Relationship Id="rId4" Type="http://schemas.openxmlformats.org/officeDocument/2006/relationships/image" Target="../media/image1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2.png"/><Relationship Id="rId4" Type="http://schemas.openxmlformats.org/officeDocument/2006/relationships/image" Target="../media/image3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png"/><Relationship Id="rId4" Type="http://schemas.openxmlformats.org/officeDocument/2006/relationships/image" Target="../media/image38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4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gif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8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5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gif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2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5.xml"/><Relationship Id="rId3" Type="http://schemas.openxmlformats.org/officeDocument/2006/relationships/hyperlink" Target="http://drive.google.com/file/d/17PaLtjlFFc3gdoPbiGcm3XBwt5TL3nwV/view" TargetMode="External"/><Relationship Id="rId4" Type="http://schemas.openxmlformats.org/officeDocument/2006/relationships/image" Target="../media/image41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4.png"/><Relationship Id="rId4" Type="http://schemas.openxmlformats.org/officeDocument/2006/relationships/image" Target="../media/image49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png"/><Relationship Id="rId4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7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5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0.png"/><Relationship Id="rId4" Type="http://schemas.openxmlformats.org/officeDocument/2006/relationships/image" Target="../media/image52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44.xml.rels><?xml version="1.0" encoding="UTF-8" standalone="yes"?><Relationships xmlns="http://schemas.openxmlformats.org/package/2006/relationships"><Relationship Id="rId11" Type="http://schemas.openxmlformats.org/officeDocument/2006/relationships/image" Target="../media/image67.png"/><Relationship Id="rId10" Type="http://schemas.openxmlformats.org/officeDocument/2006/relationships/image" Target="../media/image63.png"/><Relationship Id="rId13" Type="http://schemas.openxmlformats.org/officeDocument/2006/relationships/image" Target="../media/image57.png"/><Relationship Id="rId12" Type="http://schemas.openxmlformats.org/officeDocument/2006/relationships/image" Target="../media/image61.png"/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Relationship Id="rId5" Type="http://schemas.openxmlformats.org/officeDocument/2006/relationships/image" Target="../media/image68.png"/><Relationship Id="rId6" Type="http://schemas.openxmlformats.org/officeDocument/2006/relationships/image" Target="../media/image62.png"/><Relationship Id="rId7" Type="http://schemas.openxmlformats.org/officeDocument/2006/relationships/image" Target="../media/image60.png"/><Relationship Id="rId8" Type="http://schemas.openxmlformats.org/officeDocument/2006/relationships/image" Target="../media/image6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6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71.gif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9.png"/><Relationship Id="rId4" Type="http://schemas.openxmlformats.org/officeDocument/2006/relationships/hyperlink" Target="http://home.chpc.utah.edu/~u0553130/Brian_Blaylock/cgi-bin/generic_AWS_download.cgi?DATASET=noaa-goes16&amp;BUCKET=GLM-L2-LCFA" TargetMode="Externa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hyperlink" Target="https://images.app.goo.gl/79wnXqWb8Cs8bQD2A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gif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3"/>
          <p:cNvSpPr txBox="1"/>
          <p:nvPr>
            <p:ph type="ctrTitle"/>
          </p:nvPr>
        </p:nvSpPr>
        <p:spPr>
          <a:xfrm>
            <a:off x="1143000" y="2327502"/>
            <a:ext cx="68580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300"/>
              <a:buFont typeface="Calibri"/>
              <a:buNone/>
            </a:pPr>
            <a:r>
              <a:rPr lang="es" sz="3700"/>
              <a:t>Descargas eléctricas, GLM y LINET</a:t>
            </a:r>
            <a:endParaRPr sz="3700"/>
          </a:p>
        </p:txBody>
      </p:sp>
      <p:sp>
        <p:nvSpPr>
          <p:cNvPr id="86" name="Google Shape;86;p23"/>
          <p:cNvSpPr txBox="1"/>
          <p:nvPr>
            <p:ph idx="1" type="subTitle"/>
          </p:nvPr>
        </p:nvSpPr>
        <p:spPr>
          <a:xfrm>
            <a:off x="1143000" y="3228704"/>
            <a:ext cx="6858000" cy="3795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700"/>
              <a:buNone/>
            </a:pPr>
            <a:r>
              <a:rPr lang="es" sz="2100"/>
              <a:t>Yordan Arango Jiménez, I.A, M.Sc</a:t>
            </a:r>
            <a:endParaRPr sz="21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2"/>
          <p:cNvPicPr preferRelativeResize="0"/>
          <p:nvPr/>
        </p:nvPicPr>
        <p:blipFill rotWithShape="1">
          <a:blip r:embed="rId3">
            <a:alphaModFix/>
          </a:blip>
          <a:srcRect b="3100" l="0" r="0" t="0"/>
          <a:stretch/>
        </p:blipFill>
        <p:spPr>
          <a:xfrm>
            <a:off x="742050" y="1342475"/>
            <a:ext cx="3874949" cy="2556099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32"/>
          <p:cNvSpPr txBox="1"/>
          <p:nvPr/>
        </p:nvSpPr>
        <p:spPr>
          <a:xfrm>
            <a:off x="1180850" y="3981325"/>
            <a:ext cx="30000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https://images.app.goo.gl/UjATzBWCqrwq9r1v9</a:t>
            </a:r>
            <a:endParaRPr sz="1000"/>
          </a:p>
        </p:txBody>
      </p:sp>
      <p:pic>
        <p:nvPicPr>
          <p:cNvPr id="151" name="Google Shape;151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85568" y="1342475"/>
            <a:ext cx="3469606" cy="255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32"/>
          <p:cNvSpPr txBox="1"/>
          <p:nvPr/>
        </p:nvSpPr>
        <p:spPr>
          <a:xfrm>
            <a:off x="5258575" y="3981325"/>
            <a:ext cx="3061800" cy="4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https://images.app.goo.gl/HnMguMWRKQhyXsAy5</a:t>
            </a:r>
            <a:endParaRPr sz="1000"/>
          </a:p>
        </p:txBody>
      </p:sp>
      <p:sp>
        <p:nvSpPr>
          <p:cNvPr id="153" name="Google Shape;153;p32"/>
          <p:cNvSpPr txBox="1"/>
          <p:nvPr>
            <p:ph type="title"/>
          </p:nvPr>
        </p:nvSpPr>
        <p:spPr>
          <a:xfrm>
            <a:off x="2020350" y="482174"/>
            <a:ext cx="6495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600">
                <a:solidFill>
                  <a:schemeClr val="dk2"/>
                </a:solidFill>
              </a:rPr>
              <a:t>1.2 Nubes asociadas con tormentas eléctricas</a:t>
            </a:r>
            <a:endParaRPr b="1" sz="25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3"/>
          <p:cNvSpPr txBox="1"/>
          <p:nvPr>
            <p:ph type="title"/>
          </p:nvPr>
        </p:nvSpPr>
        <p:spPr>
          <a:xfrm>
            <a:off x="2020350" y="482174"/>
            <a:ext cx="6495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700">
                <a:solidFill>
                  <a:schemeClr val="dk2"/>
                </a:solidFill>
              </a:rPr>
              <a:t>1.3 Electrificación y formación de descargas eléctricas</a:t>
            </a:r>
            <a:endParaRPr b="1" sz="2900">
              <a:solidFill>
                <a:schemeClr val="dk2"/>
              </a:solidFill>
            </a:endParaRPr>
          </a:p>
        </p:txBody>
      </p:sp>
      <p:pic>
        <p:nvPicPr>
          <p:cNvPr id="159" name="Google Shape;1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5725" y="1465700"/>
            <a:ext cx="4222350" cy="27156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nimation of precipitation. See text left." id="160" name="Google Shape;160;p33"/>
          <p:cNvPicPr preferRelativeResize="0"/>
          <p:nvPr/>
        </p:nvPicPr>
        <p:blipFill rotWithShape="1">
          <a:blip r:embed="rId4">
            <a:alphaModFix/>
          </a:blip>
          <a:srcRect b="0" l="0" r="10984" t="0"/>
          <a:stretch/>
        </p:blipFill>
        <p:spPr>
          <a:xfrm>
            <a:off x="1860474" y="2166618"/>
            <a:ext cx="1460445" cy="10462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46907" y="1465700"/>
            <a:ext cx="3620843" cy="271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7771" y="1025196"/>
            <a:ext cx="2314800" cy="1736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7650" y="1025211"/>
            <a:ext cx="2314800" cy="1736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347" y="2941625"/>
            <a:ext cx="2404250" cy="18032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1475" y="2941625"/>
            <a:ext cx="2314800" cy="180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84800" y="1720800"/>
            <a:ext cx="2943568" cy="220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4"/>
          <p:cNvSpPr/>
          <p:nvPr/>
        </p:nvSpPr>
        <p:spPr>
          <a:xfrm>
            <a:off x="3007849" y="1025200"/>
            <a:ext cx="2314800" cy="1736100"/>
          </a:xfrm>
          <a:prstGeom prst="rect">
            <a:avLst/>
          </a:prstGeom>
          <a:solidFill>
            <a:srgbClr val="E7E6E6">
              <a:alpha val="843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34"/>
          <p:cNvSpPr/>
          <p:nvPr/>
        </p:nvSpPr>
        <p:spPr>
          <a:xfrm>
            <a:off x="5497650" y="2571750"/>
            <a:ext cx="518100" cy="505800"/>
          </a:xfrm>
          <a:prstGeom prst="mathEqual">
            <a:avLst>
              <a:gd fmla="val 23520" name="adj1"/>
              <a:gd fmla="val 11760" name="adj2"/>
            </a:avLst>
          </a:prstGeom>
          <a:solidFill>
            <a:srgbClr val="E7E6E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p34"/>
          <p:cNvSpPr/>
          <p:nvPr/>
        </p:nvSpPr>
        <p:spPr>
          <a:xfrm>
            <a:off x="65400" y="2941625"/>
            <a:ext cx="2404200" cy="1803300"/>
          </a:xfrm>
          <a:prstGeom prst="rect">
            <a:avLst/>
          </a:prstGeom>
          <a:solidFill>
            <a:srgbClr val="E7E6E6">
              <a:alpha val="843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34"/>
          <p:cNvSpPr/>
          <p:nvPr/>
        </p:nvSpPr>
        <p:spPr>
          <a:xfrm>
            <a:off x="3007771" y="2941624"/>
            <a:ext cx="2314800" cy="1803300"/>
          </a:xfrm>
          <a:prstGeom prst="rect">
            <a:avLst/>
          </a:prstGeom>
          <a:solidFill>
            <a:srgbClr val="E7E6E6">
              <a:alpha val="843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34"/>
          <p:cNvSpPr/>
          <p:nvPr/>
        </p:nvSpPr>
        <p:spPr>
          <a:xfrm>
            <a:off x="95400" y="1025200"/>
            <a:ext cx="2374200" cy="1736100"/>
          </a:xfrm>
          <a:prstGeom prst="rect">
            <a:avLst/>
          </a:prstGeom>
          <a:solidFill>
            <a:srgbClr val="E7E6E6">
              <a:alpha val="84300"/>
            </a:srgbClr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34"/>
          <p:cNvSpPr/>
          <p:nvPr/>
        </p:nvSpPr>
        <p:spPr>
          <a:xfrm>
            <a:off x="2445775" y="1640350"/>
            <a:ext cx="575700" cy="505800"/>
          </a:xfrm>
          <a:prstGeom prst="mathPlus">
            <a:avLst>
              <a:gd fmla="val 23520" name="adj1"/>
            </a:avLst>
          </a:prstGeom>
          <a:solidFill>
            <a:srgbClr val="E7E6E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34"/>
          <p:cNvSpPr txBox="1"/>
          <p:nvPr/>
        </p:nvSpPr>
        <p:spPr>
          <a:xfrm>
            <a:off x="80408" y="1219756"/>
            <a:ext cx="2374200" cy="13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Líder escalonado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Calibri"/>
                <a:ea typeface="Calibri"/>
                <a:cs typeface="Calibri"/>
                <a:sym typeface="Calibri"/>
              </a:rPr>
              <a:t>Busca conexión con el objeto más alto para descargar mediante el 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34"/>
          <p:cNvSpPr txBox="1"/>
          <p:nvPr/>
        </p:nvSpPr>
        <p:spPr>
          <a:xfrm>
            <a:off x="64975" y="2954550"/>
            <a:ext cx="2404200" cy="173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800">
                <a:latin typeface="Calibri"/>
                <a:ea typeface="Calibri"/>
                <a:cs typeface="Calibri"/>
                <a:sym typeface="Calibri"/>
              </a:rPr>
              <a:t>Primer relámpago</a:t>
            </a:r>
            <a:endParaRPr b="1" i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latin typeface="Calibri"/>
                <a:ea typeface="Calibri"/>
                <a:cs typeface="Calibri"/>
                <a:sym typeface="Calibri"/>
              </a:rPr>
              <a:t>Cuando una de las ramas del líder escalonado y un streamer se encuentra se presenta la descarga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34"/>
          <p:cNvSpPr txBox="1"/>
          <p:nvPr/>
        </p:nvSpPr>
        <p:spPr>
          <a:xfrm>
            <a:off x="3001088" y="1167925"/>
            <a:ext cx="2314800" cy="13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Streamer ascendente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Como respuesta, cargas de polaridad opuesta son atraídas</a:t>
            </a: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34"/>
          <p:cNvSpPr txBox="1"/>
          <p:nvPr/>
        </p:nvSpPr>
        <p:spPr>
          <a:xfrm>
            <a:off x="3001100" y="2941625"/>
            <a:ext cx="2314800" cy="18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" sz="1700">
                <a:latin typeface="Calibri"/>
                <a:ea typeface="Calibri"/>
                <a:cs typeface="Calibri"/>
                <a:sym typeface="Calibri"/>
              </a:rPr>
              <a:t>Strokes de retorno</a:t>
            </a:r>
            <a:endParaRPr b="1" i="1" sz="17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700">
                <a:latin typeface="Calibri"/>
                <a:ea typeface="Calibri"/>
                <a:cs typeface="Calibri"/>
                <a:sym typeface="Calibri"/>
              </a:rPr>
              <a:t>Cuando una de las ramas del líder escalonado y un streamer se encuentra se presenta la descarga</a:t>
            </a:r>
            <a:endParaRPr sz="17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34"/>
          <p:cNvSpPr/>
          <p:nvPr/>
        </p:nvSpPr>
        <p:spPr>
          <a:xfrm>
            <a:off x="5315900" y="1640350"/>
            <a:ext cx="575700" cy="505800"/>
          </a:xfrm>
          <a:prstGeom prst="mathPlus">
            <a:avLst>
              <a:gd fmla="val 23520" name="adj1"/>
            </a:avLst>
          </a:prstGeom>
          <a:solidFill>
            <a:srgbClr val="E7E6E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34"/>
          <p:cNvSpPr/>
          <p:nvPr/>
        </p:nvSpPr>
        <p:spPr>
          <a:xfrm>
            <a:off x="2445775" y="3590375"/>
            <a:ext cx="575700" cy="505800"/>
          </a:xfrm>
          <a:prstGeom prst="mathPlus">
            <a:avLst>
              <a:gd fmla="val 23520" name="adj1"/>
            </a:avLst>
          </a:prstGeom>
          <a:solidFill>
            <a:srgbClr val="E7E6E6"/>
          </a:solidFill>
          <a:ln cap="flat" cmpd="sng" w="9525">
            <a:solidFill>
              <a:srgbClr val="44546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4"/>
          <p:cNvSpPr txBox="1"/>
          <p:nvPr>
            <p:ph type="title"/>
          </p:nvPr>
        </p:nvSpPr>
        <p:spPr>
          <a:xfrm>
            <a:off x="2020350" y="177374"/>
            <a:ext cx="6495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700">
                <a:solidFill>
                  <a:schemeClr val="dk2"/>
                </a:solidFill>
              </a:rPr>
              <a:t>1.3 Electrificación y formación de descargas eléctricas</a:t>
            </a:r>
            <a:endParaRPr b="1" sz="29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5"/>
          <p:cNvSpPr txBox="1"/>
          <p:nvPr>
            <p:ph type="title"/>
          </p:nvPr>
        </p:nvSpPr>
        <p:spPr>
          <a:xfrm>
            <a:off x="2020350" y="482174"/>
            <a:ext cx="6495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700">
                <a:solidFill>
                  <a:schemeClr val="dk2"/>
                </a:solidFill>
              </a:rPr>
              <a:t>1.3 Electrificación y formación de descargas eléctricas</a:t>
            </a:r>
            <a:endParaRPr b="1" sz="2900">
              <a:solidFill>
                <a:schemeClr val="dk2"/>
              </a:solidFill>
            </a:endParaRPr>
          </a:p>
        </p:txBody>
      </p:sp>
      <p:pic>
        <p:nvPicPr>
          <p:cNvPr descr="Animation #17.gif" id="189" name="Google Shape;18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02150" y="1243025"/>
            <a:ext cx="2038550" cy="357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6"/>
          <p:cNvSpPr txBox="1"/>
          <p:nvPr>
            <p:ph type="title"/>
          </p:nvPr>
        </p:nvSpPr>
        <p:spPr>
          <a:xfrm>
            <a:off x="2020350" y="482174"/>
            <a:ext cx="6495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700">
                <a:solidFill>
                  <a:schemeClr val="dk2"/>
                </a:solidFill>
              </a:rPr>
              <a:t>1.3 Electrificación y formación de descargas eléctricas</a:t>
            </a:r>
            <a:endParaRPr b="1" sz="2900">
              <a:solidFill>
                <a:schemeClr val="dk2"/>
              </a:solidFill>
            </a:endParaRPr>
          </a:p>
        </p:txBody>
      </p:sp>
      <p:pic>
        <p:nvPicPr>
          <p:cNvPr descr="Resultado de imagen para types of lightning" id="195" name="Google Shape;195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7726" y="1371648"/>
            <a:ext cx="7104775" cy="350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7"/>
          <p:cNvSpPr txBox="1"/>
          <p:nvPr>
            <p:ph type="title"/>
          </p:nvPr>
        </p:nvSpPr>
        <p:spPr>
          <a:xfrm>
            <a:off x="1003650" y="401075"/>
            <a:ext cx="7715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>
                <a:solidFill>
                  <a:srgbClr val="262626"/>
                </a:solidFill>
              </a:rPr>
              <a:t>1.4 ¿Rayos... truenos… relámpagos?</a:t>
            </a:r>
            <a:endParaRPr b="1" sz="2700"/>
          </a:p>
        </p:txBody>
      </p:sp>
      <p:pic>
        <p:nvPicPr>
          <p:cNvPr id="201" name="Google Shape;20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21263" y="1058050"/>
            <a:ext cx="4070576" cy="3738151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7"/>
          <p:cNvSpPr txBox="1"/>
          <p:nvPr/>
        </p:nvSpPr>
        <p:spPr>
          <a:xfrm>
            <a:off x="2669250" y="2491200"/>
            <a:ext cx="14388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EFEFEF"/>
                </a:solidFill>
              </a:rPr>
              <a:t>Rayos</a:t>
            </a:r>
            <a:endParaRPr sz="1300">
              <a:solidFill>
                <a:srgbClr val="EFEFEF"/>
              </a:solidFill>
            </a:endParaRPr>
          </a:p>
        </p:txBody>
      </p:sp>
      <p:sp>
        <p:nvSpPr>
          <p:cNvPr id="203" name="Google Shape;203;p37"/>
          <p:cNvSpPr txBox="1"/>
          <p:nvPr/>
        </p:nvSpPr>
        <p:spPr>
          <a:xfrm>
            <a:off x="5053950" y="2643600"/>
            <a:ext cx="14388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EFEFEF"/>
                </a:solidFill>
              </a:rPr>
              <a:t>Truen</a:t>
            </a:r>
            <a:r>
              <a:rPr lang="es" sz="1300">
                <a:solidFill>
                  <a:srgbClr val="EFEFEF"/>
                </a:solidFill>
              </a:rPr>
              <a:t>os</a:t>
            </a:r>
            <a:endParaRPr sz="1300">
              <a:solidFill>
                <a:srgbClr val="EFEFEF"/>
              </a:solidFill>
            </a:endParaRPr>
          </a:p>
        </p:txBody>
      </p:sp>
      <p:sp>
        <p:nvSpPr>
          <p:cNvPr id="204" name="Google Shape;204;p37"/>
          <p:cNvSpPr txBox="1"/>
          <p:nvPr/>
        </p:nvSpPr>
        <p:spPr>
          <a:xfrm>
            <a:off x="4044175" y="1852450"/>
            <a:ext cx="1438800" cy="396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300">
                <a:solidFill>
                  <a:srgbClr val="EFEFEF"/>
                </a:solidFill>
              </a:rPr>
              <a:t>Relámpag</a:t>
            </a:r>
            <a:r>
              <a:rPr lang="es" sz="1300">
                <a:solidFill>
                  <a:srgbClr val="EFEFEF"/>
                </a:solidFill>
              </a:rPr>
              <a:t>os</a:t>
            </a:r>
            <a:endParaRPr sz="1300">
              <a:solidFill>
                <a:srgbClr val="EFEFE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nimation #16.gif" id="209" name="Google Shape;20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2950" y="1810576"/>
            <a:ext cx="2677365" cy="1628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his Video Is NOT Mine This Belongs To The Arctic Monkeys Video. GIF - ArcticMonkeys GIFs" id="210" name="Google Shape;21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96477" y="1810575"/>
            <a:ext cx="2828708" cy="16283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66.media.tumblr.com/tumblr_mba6fpoixJ1rheqhwo1_500.gifv" id="211" name="Google Shape;211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51348" y="1810577"/>
            <a:ext cx="2896527" cy="16283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2" name="Google Shape;212;p38"/>
          <p:cNvCxnSpPr>
            <a:endCxn id="209" idx="0"/>
          </p:cNvCxnSpPr>
          <p:nvPr/>
        </p:nvCxnSpPr>
        <p:spPr>
          <a:xfrm flipH="1">
            <a:off x="1631633" y="793876"/>
            <a:ext cx="1923900" cy="10167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3" name="Google Shape;213;p38"/>
          <p:cNvCxnSpPr>
            <a:stCxn id="214" idx="2"/>
            <a:endCxn id="210" idx="0"/>
          </p:cNvCxnSpPr>
          <p:nvPr/>
        </p:nvCxnSpPr>
        <p:spPr>
          <a:xfrm flipH="1">
            <a:off x="4510950" y="940175"/>
            <a:ext cx="350400" cy="8703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15" name="Google Shape;215;p38"/>
          <p:cNvCxnSpPr>
            <a:endCxn id="211" idx="0"/>
          </p:cNvCxnSpPr>
          <p:nvPr/>
        </p:nvCxnSpPr>
        <p:spPr>
          <a:xfrm>
            <a:off x="7019012" y="920477"/>
            <a:ext cx="480600" cy="890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14" name="Google Shape;214;p38"/>
          <p:cNvSpPr txBox="1"/>
          <p:nvPr>
            <p:ph type="title"/>
          </p:nvPr>
        </p:nvSpPr>
        <p:spPr>
          <a:xfrm>
            <a:off x="1003650" y="401075"/>
            <a:ext cx="7715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>
                <a:solidFill>
                  <a:srgbClr val="262626"/>
                </a:solidFill>
              </a:rPr>
              <a:t>1.4 ¿Rayos... truenos… relámpagos?</a:t>
            </a:r>
            <a:endParaRPr b="1" sz="27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9"/>
          <p:cNvSpPr txBox="1"/>
          <p:nvPr>
            <p:ph type="title"/>
          </p:nvPr>
        </p:nvSpPr>
        <p:spPr>
          <a:xfrm>
            <a:off x="698850" y="1036375"/>
            <a:ext cx="77154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400">
                <a:solidFill>
                  <a:srgbClr val="262626"/>
                </a:solidFill>
              </a:rPr>
              <a:t>2. </a:t>
            </a:r>
            <a:r>
              <a:rPr b="1" lang="es" sz="3400">
                <a:solidFill>
                  <a:srgbClr val="262626"/>
                </a:solidFill>
              </a:rPr>
              <a:t>Métodos de detección de descargas</a:t>
            </a:r>
            <a:endParaRPr b="1" sz="3400"/>
          </a:p>
        </p:txBody>
      </p:sp>
      <p:pic>
        <p:nvPicPr>
          <p:cNvPr id="221" name="Google Shape;22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7875" y="1857375"/>
            <a:ext cx="3962550" cy="221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0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2. Métodos de detección de rayos</a:t>
            </a:r>
            <a:endParaRPr b="1" sz="2700"/>
          </a:p>
        </p:txBody>
      </p:sp>
      <p:pic>
        <p:nvPicPr>
          <p:cNvPr id="227" name="Google Shape;22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6125" y="1247625"/>
            <a:ext cx="4801375" cy="32025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0"/>
          <p:cNvSpPr txBox="1"/>
          <p:nvPr/>
        </p:nvSpPr>
        <p:spPr>
          <a:xfrm>
            <a:off x="5252425" y="1247625"/>
            <a:ext cx="3607800" cy="12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7F7F7F"/>
                </a:solidFill>
              </a:rPr>
              <a:t>R</a:t>
            </a:r>
            <a:r>
              <a:rPr b="1" lang="es" sz="1800">
                <a:solidFill>
                  <a:srgbClr val="7F7F7F"/>
                </a:solidFill>
              </a:rPr>
              <a:t>edes de detección de rayos en tierra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" sz="1500">
                <a:solidFill>
                  <a:srgbClr val="7F7F7F"/>
                </a:solidFill>
              </a:rPr>
              <a:t>Observan las ondas electromagnéticas generadas por los rayos</a:t>
            </a:r>
            <a:endParaRPr sz="15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7F7F7F"/>
              </a:solidFill>
            </a:endParaRPr>
          </a:p>
        </p:txBody>
      </p:sp>
      <p:sp>
        <p:nvSpPr>
          <p:cNvPr id="229" name="Google Shape;229;p40"/>
          <p:cNvSpPr txBox="1"/>
          <p:nvPr/>
        </p:nvSpPr>
        <p:spPr>
          <a:xfrm>
            <a:off x="5252425" y="2757825"/>
            <a:ext cx="3607800" cy="120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800">
                <a:solidFill>
                  <a:srgbClr val="7F7F7F"/>
                </a:solidFill>
              </a:rPr>
              <a:t>Sensores de rayos satelitales </a:t>
            </a:r>
            <a:endParaRPr sz="18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500">
                <a:solidFill>
                  <a:srgbClr val="7F7F7F"/>
                </a:solidFill>
              </a:rPr>
              <a:t>Observan las emisiones ópticas de rayos en la cima de la nube</a:t>
            </a:r>
            <a:endParaRPr sz="1500">
              <a:solidFill>
                <a:srgbClr val="7F7F7F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1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2.1 Red LINET</a:t>
            </a:r>
            <a:endParaRPr b="1" sz="2700"/>
          </a:p>
        </p:txBody>
      </p:sp>
      <p:pic>
        <p:nvPicPr>
          <p:cNvPr id="235" name="Google Shape;235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400" y="1400025"/>
            <a:ext cx="2877550" cy="287755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41"/>
          <p:cNvSpPr txBox="1"/>
          <p:nvPr/>
        </p:nvSpPr>
        <p:spPr>
          <a:xfrm>
            <a:off x="3659125" y="1196850"/>
            <a:ext cx="50514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</a:pPr>
            <a:r>
              <a:rPr lang="es" sz="1800">
                <a:solidFill>
                  <a:srgbClr val="757070"/>
                </a:solidFill>
              </a:rPr>
              <a:t>LINET mide la radiación electromagnética que emiten las descargas. La medición es realizada por sensores altamente sensibles.</a:t>
            </a:r>
            <a:endParaRPr sz="2600">
              <a:solidFill>
                <a:srgbClr val="000000"/>
              </a:solidFill>
            </a:endParaRPr>
          </a:p>
        </p:txBody>
      </p:sp>
      <p:sp>
        <p:nvSpPr>
          <p:cNvPr id="237" name="Google Shape;237;p41"/>
          <p:cNvSpPr txBox="1"/>
          <p:nvPr/>
        </p:nvSpPr>
        <p:spPr>
          <a:xfrm>
            <a:off x="3659125" y="2097888"/>
            <a:ext cx="5051400" cy="74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</a:pPr>
            <a:r>
              <a:rPr lang="es" sz="1800">
                <a:solidFill>
                  <a:srgbClr val="757070"/>
                </a:solidFill>
              </a:rPr>
              <a:t>Su eficiencia en la detección de los dos tipos de descargas eléctricas es mayor al 90%. </a:t>
            </a:r>
            <a:endParaRPr sz="2600">
              <a:solidFill>
                <a:srgbClr val="000000"/>
              </a:solidFill>
            </a:endParaRPr>
          </a:p>
        </p:txBody>
      </p:sp>
      <p:sp>
        <p:nvSpPr>
          <p:cNvPr id="238" name="Google Shape;238;p41"/>
          <p:cNvSpPr txBox="1"/>
          <p:nvPr/>
        </p:nvSpPr>
        <p:spPr>
          <a:xfrm>
            <a:off x="3659125" y="2876300"/>
            <a:ext cx="5051400" cy="8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</a:pPr>
            <a:r>
              <a:rPr lang="es" sz="1800">
                <a:solidFill>
                  <a:srgbClr val="757070"/>
                </a:solidFill>
              </a:rPr>
              <a:t>Mide tiempo de ocurrencia con una precisión de 100ns.</a:t>
            </a:r>
            <a:endParaRPr sz="2600">
              <a:solidFill>
                <a:srgbClr val="000000"/>
              </a:solidFill>
            </a:endParaRPr>
          </a:p>
        </p:txBody>
      </p:sp>
      <p:sp>
        <p:nvSpPr>
          <p:cNvPr id="239" name="Google Shape;239;p41"/>
          <p:cNvSpPr txBox="1"/>
          <p:nvPr/>
        </p:nvSpPr>
        <p:spPr>
          <a:xfrm>
            <a:off x="3659125" y="3653400"/>
            <a:ext cx="5051400" cy="99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159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070"/>
              </a:buClr>
              <a:buSzPts val="1800"/>
              <a:buChar char="•"/>
            </a:pPr>
            <a:r>
              <a:rPr lang="es" sz="1800">
                <a:solidFill>
                  <a:srgbClr val="757070"/>
                </a:solidFill>
              </a:rPr>
              <a:t>La desviación media en la localización de destellos en la red LINET es de unos 75 metros.</a:t>
            </a:r>
            <a:endParaRPr sz="260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/>
          <p:nvPr>
            <p:ph type="title"/>
          </p:nvPr>
        </p:nvSpPr>
        <p:spPr>
          <a:xfrm>
            <a:off x="2020350" y="482174"/>
            <a:ext cx="6495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800">
                <a:solidFill>
                  <a:schemeClr val="dk2"/>
                </a:solidFill>
              </a:rPr>
              <a:t>Contenido</a:t>
            </a:r>
            <a:endParaRPr b="1">
              <a:solidFill>
                <a:schemeClr val="dk2"/>
              </a:solidFill>
            </a:endParaRPr>
          </a:p>
        </p:txBody>
      </p:sp>
      <p:sp>
        <p:nvSpPr>
          <p:cNvPr id="92" name="Google Shape;92;p24"/>
          <p:cNvSpPr txBox="1"/>
          <p:nvPr>
            <p:ph idx="1" type="body"/>
          </p:nvPr>
        </p:nvSpPr>
        <p:spPr>
          <a:xfrm>
            <a:off x="628650" y="1369219"/>
            <a:ext cx="7886700" cy="3181157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" sz="2400"/>
              <a:t>Introducción a la física y mecanismos de electrificación de la atmósfera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" sz="2400"/>
              <a:t>Métodos de detección de descargas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" sz="2400"/>
              <a:t>Productos desarrollados en SIATA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" sz="2400"/>
              <a:t>Contexto de la actividad eléctrica en diferentes escalas</a:t>
            </a:r>
            <a:endParaRPr sz="2400"/>
          </a:p>
          <a:p>
            <a:pPr indent="-3810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AutoNum type="arabicPeriod"/>
            </a:pPr>
            <a:r>
              <a:rPr lang="es" sz="2400"/>
              <a:t>Trabajando con GLM</a:t>
            </a:r>
            <a:endParaRPr sz="24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42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2.1 Red LINET</a:t>
            </a:r>
            <a:endParaRPr b="1" sz="2700"/>
          </a:p>
        </p:txBody>
      </p:sp>
      <p:pic>
        <p:nvPicPr>
          <p:cNvPr id="245" name="Google Shape;245;p42" title="So funktioniert die Ortung von Blitzen-Pr2IAn445uM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40362" y="1073900"/>
            <a:ext cx="4663276" cy="3497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3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2.2 Geostationary Lightning Mapper (GLM)</a:t>
            </a:r>
            <a:endParaRPr b="1" sz="2700"/>
          </a:p>
        </p:txBody>
      </p:sp>
      <p:pic>
        <p:nvPicPr>
          <p:cNvPr id="251" name="Google Shape;251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950" y="1383625"/>
            <a:ext cx="3771975" cy="30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84975" y="1383625"/>
            <a:ext cx="3985975" cy="2864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4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2.2 Geostationary Lightning Mapper (GLM)</a:t>
            </a:r>
            <a:endParaRPr b="1" sz="2700"/>
          </a:p>
        </p:txBody>
      </p:sp>
      <p:pic>
        <p:nvPicPr>
          <p:cNvPr id="258" name="Google Shape;25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6950" y="1383625"/>
            <a:ext cx="3771975" cy="3037775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44"/>
          <p:cNvSpPr txBox="1"/>
          <p:nvPr/>
        </p:nvSpPr>
        <p:spPr>
          <a:xfrm>
            <a:off x="4313625" y="1871025"/>
            <a:ext cx="4523400" cy="19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670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00"/>
              <a:buChar char="•"/>
            </a:pPr>
            <a:r>
              <a:rPr lang="es" sz="1900">
                <a:solidFill>
                  <a:srgbClr val="757070"/>
                </a:solidFill>
              </a:rPr>
              <a:t>2 milisegundos de muestreo y frecuencia de actualización.</a:t>
            </a:r>
            <a:endParaRPr sz="1900">
              <a:solidFill>
                <a:srgbClr val="757070"/>
              </a:solidFill>
            </a:endParaRPr>
          </a:p>
          <a:p>
            <a:pPr indent="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757070"/>
              </a:solidFill>
            </a:endParaRPr>
          </a:p>
          <a:p>
            <a:pPr indent="-26670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00"/>
              <a:buChar char="•"/>
            </a:pPr>
            <a:r>
              <a:rPr lang="es" sz="1900">
                <a:solidFill>
                  <a:srgbClr val="757070"/>
                </a:solidFill>
              </a:rPr>
              <a:t>Resolución espacial desde 8 km.</a:t>
            </a:r>
            <a:endParaRPr sz="1900">
              <a:solidFill>
                <a:srgbClr val="75707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5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2.2 Geostationary Lightning Mapper (GLM)</a:t>
            </a:r>
            <a:endParaRPr b="1" sz="2700"/>
          </a:p>
        </p:txBody>
      </p:sp>
      <p:sp>
        <p:nvSpPr>
          <p:cNvPr id="265" name="Google Shape;265;p45"/>
          <p:cNvSpPr txBox="1"/>
          <p:nvPr/>
        </p:nvSpPr>
        <p:spPr>
          <a:xfrm>
            <a:off x="4313625" y="1871025"/>
            <a:ext cx="4523400" cy="198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6670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00"/>
              <a:buChar char="•"/>
            </a:pPr>
            <a:r>
              <a:rPr lang="es" sz="1900">
                <a:solidFill>
                  <a:srgbClr val="757070"/>
                </a:solidFill>
              </a:rPr>
              <a:t>2 milisegundos de muestreo y frecuencia de actualización.</a:t>
            </a:r>
            <a:endParaRPr sz="1900">
              <a:solidFill>
                <a:srgbClr val="757070"/>
              </a:solidFill>
            </a:endParaRPr>
          </a:p>
          <a:p>
            <a:pPr indent="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757070"/>
              </a:solidFill>
            </a:endParaRPr>
          </a:p>
          <a:p>
            <a:pPr indent="-26670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00"/>
              <a:buChar char="•"/>
            </a:pPr>
            <a:r>
              <a:rPr lang="es" sz="1900">
                <a:solidFill>
                  <a:srgbClr val="757070"/>
                </a:solidFill>
              </a:rPr>
              <a:t>Resolución espacial desde 8 km.</a:t>
            </a:r>
            <a:endParaRPr sz="1900">
              <a:solidFill>
                <a:srgbClr val="757070"/>
              </a:solidFill>
            </a:endParaRPr>
          </a:p>
          <a:p>
            <a:pPr indent="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757070"/>
              </a:solidFill>
            </a:endParaRPr>
          </a:p>
          <a:p>
            <a:pPr indent="-266700" lvl="0" marL="2857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1900"/>
              <a:buChar char="•"/>
            </a:pPr>
            <a:r>
              <a:rPr lang="es" sz="1800">
                <a:solidFill>
                  <a:srgbClr val="7F7F7F"/>
                </a:solidFill>
              </a:rPr>
              <a:t>Detectan las emisiones ópticas de rayos en la cima de la nube.</a:t>
            </a:r>
            <a:endParaRPr sz="1900">
              <a:solidFill>
                <a:srgbClr val="757070"/>
              </a:solidFill>
            </a:endParaRPr>
          </a:p>
        </p:txBody>
      </p:sp>
      <p:pic>
        <p:nvPicPr>
          <p:cNvPr id="266" name="Google Shape;266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2075" y="1354725"/>
            <a:ext cx="3465175" cy="3236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6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2.2 Geostationary Lightning Mapper (GLM)</a:t>
            </a:r>
            <a:endParaRPr b="1" sz="2700"/>
          </a:p>
        </p:txBody>
      </p:sp>
      <p:pic>
        <p:nvPicPr>
          <p:cNvPr id="272" name="Google Shape;272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6050" y="1443226"/>
            <a:ext cx="3955949" cy="266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4200" y="1374185"/>
            <a:ext cx="3377850" cy="2802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47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2.2 Geostationary Lightning Mapper (GLM)</a:t>
            </a:r>
            <a:endParaRPr b="1" sz="2700"/>
          </a:p>
        </p:txBody>
      </p:sp>
      <p:pic>
        <p:nvPicPr>
          <p:cNvPr descr="Imagen que contiene texto, mapa&#10;&#10;Descripción generada con confianza muy alta" id="279" name="Google Shape;27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0256" y="1177450"/>
            <a:ext cx="6286349" cy="3252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8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2.2 Geostationary Lightning Mapper (GLM)</a:t>
            </a:r>
            <a:endParaRPr b="1" sz="2700"/>
          </a:p>
        </p:txBody>
      </p:sp>
      <p:pic>
        <p:nvPicPr>
          <p:cNvPr descr="Imagen que contiene texto, mapa&#10;&#10;Descripción generada con confianza muy alta" id="285" name="Google Shape;285;p48"/>
          <p:cNvPicPr preferRelativeResize="0"/>
          <p:nvPr/>
        </p:nvPicPr>
        <p:blipFill rotWithShape="1">
          <a:blip r:embed="rId3">
            <a:alphaModFix/>
          </a:blip>
          <a:srcRect b="0" l="28678" r="0" t="0"/>
          <a:stretch/>
        </p:blipFill>
        <p:spPr>
          <a:xfrm>
            <a:off x="1311300" y="1399375"/>
            <a:ext cx="6521398" cy="278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49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2.3 LINET vs GLM</a:t>
            </a:r>
            <a:endParaRPr b="1" sz="2700"/>
          </a:p>
        </p:txBody>
      </p:sp>
      <p:graphicFrame>
        <p:nvGraphicFramePr>
          <p:cNvPr id="291" name="Google Shape;291;p49"/>
          <p:cNvGraphicFramePr/>
          <p:nvPr/>
        </p:nvGraphicFramePr>
        <p:xfrm>
          <a:off x="952500" y="1159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{2B5B6A79-0CAD-4EA4-84F3-B223255F68BC}</a:tableStyleId>
              </a:tblPr>
              <a:tblGrid>
                <a:gridCol w="2413000"/>
                <a:gridCol w="2413000"/>
                <a:gridCol w="24130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LINET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GLM</a:t>
                      </a:r>
                      <a:endParaRPr b="1"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Registro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2012-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2018-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Método detección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Anomalía campo electromagnético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Anomalía campo óptico tope de nueb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Dominio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Continente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Hemisferio occidental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Discrimina tipo de descarga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Sí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No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Acceso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$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Gratis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"/>
                        <a:t>Productos</a:t>
                      </a:r>
                      <a:endParaRPr b="1"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Posición, fecha, corriente, altura, tipo de descarga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"/>
                        <a:t>Posición, fecha, eventos, grupos, flashes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50"/>
          <p:cNvSpPr txBox="1"/>
          <p:nvPr>
            <p:ph type="title"/>
          </p:nvPr>
        </p:nvSpPr>
        <p:spPr>
          <a:xfrm>
            <a:off x="698850" y="1036375"/>
            <a:ext cx="7715400" cy="6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400">
                <a:solidFill>
                  <a:srgbClr val="262626"/>
                </a:solidFill>
              </a:rPr>
              <a:t>3</a:t>
            </a:r>
            <a:r>
              <a:rPr b="1" lang="es" sz="3400">
                <a:solidFill>
                  <a:srgbClr val="262626"/>
                </a:solidFill>
              </a:rPr>
              <a:t>. Productos desarrollados en SIATA</a:t>
            </a:r>
            <a:endParaRPr b="1" sz="3400"/>
          </a:p>
        </p:txBody>
      </p:sp>
      <p:pic>
        <p:nvPicPr>
          <p:cNvPr id="297" name="Google Shape;297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0675" y="1675675"/>
            <a:ext cx="6222346" cy="3163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51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3.1 Productos en la página de SIATA</a:t>
            </a:r>
            <a:endParaRPr b="1" sz="2700"/>
          </a:p>
        </p:txBody>
      </p:sp>
      <p:pic>
        <p:nvPicPr>
          <p:cNvPr id="303" name="Google Shape;303;p5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33417" y="1016375"/>
            <a:ext cx="8047232" cy="3905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5"/>
          <p:cNvSpPr txBox="1"/>
          <p:nvPr>
            <p:ph type="title"/>
          </p:nvPr>
        </p:nvSpPr>
        <p:spPr>
          <a:xfrm>
            <a:off x="698850" y="960175"/>
            <a:ext cx="7715400" cy="11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444500" lvl="0" marL="457200" rtl="0" algn="ctr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400"/>
              <a:buAutoNum type="arabicPeriod"/>
            </a:pPr>
            <a:r>
              <a:rPr b="1" lang="es" sz="3400">
                <a:solidFill>
                  <a:srgbClr val="262626"/>
                </a:solidFill>
              </a:rPr>
              <a:t>Introducción a la física y mecanismos de electrificación de la atmósfera</a:t>
            </a:r>
            <a:endParaRPr b="1" sz="2100"/>
          </a:p>
        </p:txBody>
      </p:sp>
      <p:pic>
        <p:nvPicPr>
          <p:cNvPr id="98" name="Google Shape;9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5900" y="2221375"/>
            <a:ext cx="4198325" cy="251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52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3.1 Productos en la página de SIATA</a:t>
            </a:r>
            <a:endParaRPr b="1" sz="2700"/>
          </a:p>
        </p:txBody>
      </p:sp>
      <p:pic>
        <p:nvPicPr>
          <p:cNvPr id="309" name="Google Shape;309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9614" y="1016378"/>
            <a:ext cx="8122424" cy="391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3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3.1 Productos en la página de SIATA</a:t>
            </a:r>
            <a:endParaRPr b="1" sz="2700"/>
          </a:p>
        </p:txBody>
      </p:sp>
      <p:pic>
        <p:nvPicPr>
          <p:cNvPr id="315" name="Google Shape;315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088" y="1016375"/>
            <a:ext cx="8055835" cy="382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54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3.2 Productos en la página de operacionales</a:t>
            </a:r>
            <a:endParaRPr b="1" sz="2700"/>
          </a:p>
        </p:txBody>
      </p:sp>
      <p:pic>
        <p:nvPicPr>
          <p:cNvPr id="321" name="Google Shape;321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26275" y="1016375"/>
            <a:ext cx="5091458" cy="3822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5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3.3 Otros productos</a:t>
            </a:r>
            <a:endParaRPr b="1" sz="2700"/>
          </a:p>
        </p:txBody>
      </p:sp>
      <p:pic>
        <p:nvPicPr>
          <p:cNvPr id="327" name="Google Shape;32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3475" y="961650"/>
            <a:ext cx="4477040" cy="38223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56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3.3 Otros productos</a:t>
            </a:r>
            <a:endParaRPr b="1" sz="2700"/>
          </a:p>
        </p:txBody>
      </p:sp>
      <p:pic>
        <p:nvPicPr>
          <p:cNvPr id="333" name="Google Shape;33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650" y="1016375"/>
            <a:ext cx="4283638" cy="3822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7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3.3 Otros productos</a:t>
            </a:r>
            <a:endParaRPr b="1" sz="2700"/>
          </a:p>
        </p:txBody>
      </p:sp>
      <p:pic>
        <p:nvPicPr>
          <p:cNvPr id="339" name="Google Shape;339;p57" title="IR_GLM(1)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09100" y="1093425"/>
            <a:ext cx="4973133" cy="382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8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3.3 Otros productos</a:t>
            </a:r>
            <a:endParaRPr b="1" sz="2700"/>
          </a:p>
        </p:txBody>
      </p:sp>
      <p:pic>
        <p:nvPicPr>
          <p:cNvPr id="345" name="Google Shape;345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93225" y="1223300"/>
            <a:ext cx="5347101" cy="2971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14672" y="1223296"/>
            <a:ext cx="2598960" cy="297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9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700"/>
              <a:t>3.3 Otros productos</a:t>
            </a:r>
            <a:endParaRPr b="1" sz="2700"/>
          </a:p>
        </p:txBody>
      </p:sp>
      <p:pic>
        <p:nvPicPr>
          <p:cNvPr id="352" name="Google Shape;35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0025" y="1016375"/>
            <a:ext cx="7343953" cy="382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60"/>
          <p:cNvSpPr txBox="1"/>
          <p:nvPr>
            <p:ph type="title"/>
          </p:nvPr>
        </p:nvSpPr>
        <p:spPr>
          <a:xfrm>
            <a:off x="698850" y="1874575"/>
            <a:ext cx="77154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400">
                <a:solidFill>
                  <a:srgbClr val="262626"/>
                </a:solidFill>
              </a:rPr>
              <a:t>4</a:t>
            </a:r>
            <a:r>
              <a:rPr b="1" lang="es" sz="3400">
                <a:solidFill>
                  <a:srgbClr val="262626"/>
                </a:solidFill>
              </a:rPr>
              <a:t>. Contexto de la actividad eléctrica en diferentes escalas</a:t>
            </a:r>
            <a:endParaRPr b="1" sz="340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1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4</a:t>
            </a:r>
            <a:r>
              <a:rPr b="1" lang="es" sz="2400"/>
              <a:t>.1 Contexto planetario de la actividad eléctrica</a:t>
            </a:r>
            <a:endParaRPr b="1" sz="2400"/>
          </a:p>
        </p:txBody>
      </p:sp>
      <p:pic>
        <p:nvPicPr>
          <p:cNvPr id="363" name="Google Shape;363;p6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" y="2408361"/>
            <a:ext cx="9144001" cy="1892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6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94875" y="1157899"/>
            <a:ext cx="4045051" cy="110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6"/>
          <p:cNvSpPr txBox="1"/>
          <p:nvPr>
            <p:ph type="title"/>
          </p:nvPr>
        </p:nvSpPr>
        <p:spPr>
          <a:xfrm>
            <a:off x="2020350" y="482175"/>
            <a:ext cx="6495000" cy="4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600">
                <a:solidFill>
                  <a:schemeClr val="dk2"/>
                </a:solidFill>
              </a:rPr>
              <a:t>1.1 </a:t>
            </a:r>
            <a:r>
              <a:rPr b="1" lang="es" sz="2800">
                <a:solidFill>
                  <a:schemeClr val="dk2"/>
                </a:solidFill>
              </a:rPr>
              <a:t>Mecanismos de ascenso de aire</a:t>
            </a:r>
            <a:endParaRPr b="1" sz="2500">
              <a:solidFill>
                <a:schemeClr val="dk2"/>
              </a:solidFill>
            </a:endParaRPr>
          </a:p>
        </p:txBody>
      </p:sp>
      <p:pic>
        <p:nvPicPr>
          <p:cNvPr id="104" name="Google Shape;1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0650" y="1247875"/>
            <a:ext cx="5235224" cy="2972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6"/>
          <p:cNvSpPr txBox="1"/>
          <p:nvPr/>
        </p:nvSpPr>
        <p:spPr>
          <a:xfrm>
            <a:off x="5775625" y="1443750"/>
            <a:ext cx="3000000" cy="22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500"/>
              <a:t>“Una nube es un conjunto de partículas formada, mayoritariamente, de gotitas líquidas, de cristalitos de hielo o de ambos a la vez, suspendida en la atmósfera”. </a:t>
            </a:r>
            <a:r>
              <a:rPr i="1" lang="es" sz="1500"/>
              <a:t>Unidad didáctica Meteorología y Climatología. León &amp; Quirantes, 2007. </a:t>
            </a:r>
            <a:r>
              <a:rPr lang="es" sz="1500"/>
              <a:t> </a:t>
            </a:r>
            <a:endParaRPr sz="15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62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4.2 Contexto de la actividad eléctrica en Colombia</a:t>
            </a:r>
            <a:endParaRPr b="1" sz="2400"/>
          </a:p>
        </p:txBody>
      </p:sp>
      <p:pic>
        <p:nvPicPr>
          <p:cNvPr id="370" name="Google Shape;370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3250" y="1068300"/>
            <a:ext cx="2757300" cy="3917926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62"/>
          <p:cNvSpPr/>
          <p:nvPr/>
        </p:nvSpPr>
        <p:spPr>
          <a:xfrm flipH="1">
            <a:off x="4030575" y="2343875"/>
            <a:ext cx="215400" cy="30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2" name="Google Shape;372;p62"/>
          <p:cNvCxnSpPr>
            <a:stCxn id="371" idx="1"/>
            <a:endCxn id="373" idx="3"/>
          </p:cNvCxnSpPr>
          <p:nvPr/>
        </p:nvCxnSpPr>
        <p:spPr>
          <a:xfrm>
            <a:off x="4245975" y="2495225"/>
            <a:ext cx="2717700" cy="1202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3" name="Google Shape;373;p62"/>
          <p:cNvSpPr/>
          <p:nvPr/>
        </p:nvSpPr>
        <p:spPr>
          <a:xfrm flipH="1">
            <a:off x="6963800" y="3437775"/>
            <a:ext cx="1683900" cy="520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Valle del Magdalena Medio</a:t>
            </a:r>
            <a:endParaRPr b="1"/>
          </a:p>
        </p:txBody>
      </p:sp>
      <p:sp>
        <p:nvSpPr>
          <p:cNvPr id="374" name="Google Shape;374;p62"/>
          <p:cNvSpPr/>
          <p:nvPr/>
        </p:nvSpPr>
        <p:spPr>
          <a:xfrm flipH="1">
            <a:off x="3990225" y="2041177"/>
            <a:ext cx="296100" cy="30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5" name="Google Shape;375;p62"/>
          <p:cNvCxnSpPr>
            <a:stCxn id="374" idx="1"/>
            <a:endCxn id="376" idx="3"/>
          </p:cNvCxnSpPr>
          <p:nvPr/>
        </p:nvCxnSpPr>
        <p:spPr>
          <a:xfrm>
            <a:off x="4286325" y="2192527"/>
            <a:ext cx="2482800" cy="6396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6" name="Google Shape;376;p62"/>
          <p:cNvSpPr/>
          <p:nvPr/>
        </p:nvSpPr>
        <p:spPr>
          <a:xfrm flipH="1">
            <a:off x="6769225" y="2571750"/>
            <a:ext cx="1194000" cy="520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Nordeste Antioqueño</a:t>
            </a:r>
            <a:endParaRPr b="1"/>
          </a:p>
        </p:txBody>
      </p:sp>
      <p:sp>
        <p:nvSpPr>
          <p:cNvPr id="377" name="Google Shape;377;p62"/>
          <p:cNvSpPr/>
          <p:nvPr/>
        </p:nvSpPr>
        <p:spPr>
          <a:xfrm flipH="1">
            <a:off x="4502975" y="1691475"/>
            <a:ext cx="307800" cy="3027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78" name="Google Shape;378;p62"/>
          <p:cNvCxnSpPr>
            <a:stCxn id="377" idx="1"/>
          </p:cNvCxnSpPr>
          <p:nvPr/>
        </p:nvCxnSpPr>
        <p:spPr>
          <a:xfrm>
            <a:off x="4810775" y="1842825"/>
            <a:ext cx="2877900" cy="3834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9" name="Google Shape;379;p62"/>
          <p:cNvSpPr/>
          <p:nvPr/>
        </p:nvSpPr>
        <p:spPr>
          <a:xfrm flipH="1">
            <a:off x="7770550" y="1932275"/>
            <a:ext cx="1194000" cy="5205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/>
              <a:t>Lago de Maracaibo</a:t>
            </a:r>
            <a:endParaRPr b="1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p63"/>
          <p:cNvPicPr preferRelativeResize="0"/>
          <p:nvPr/>
        </p:nvPicPr>
        <p:blipFill rotWithShape="1">
          <a:blip r:embed="rId3">
            <a:alphaModFix/>
          </a:blip>
          <a:srcRect b="6162" l="0" r="0" t="7526"/>
          <a:stretch/>
        </p:blipFill>
        <p:spPr>
          <a:xfrm>
            <a:off x="3121725" y="1364950"/>
            <a:ext cx="3307749" cy="3217401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p63"/>
          <p:cNvSpPr/>
          <p:nvPr/>
        </p:nvSpPr>
        <p:spPr>
          <a:xfrm flipH="1">
            <a:off x="3236150" y="887050"/>
            <a:ext cx="33078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Densidad de descargas Nube-Tierra - LINET (2012-2016)</a:t>
            </a:r>
            <a:endParaRPr b="1" sz="1100"/>
          </a:p>
        </p:txBody>
      </p:sp>
      <p:sp>
        <p:nvSpPr>
          <p:cNvPr id="386" name="Google Shape;386;p63"/>
          <p:cNvSpPr/>
          <p:nvPr/>
        </p:nvSpPr>
        <p:spPr>
          <a:xfrm flipH="1">
            <a:off x="4027775" y="4639875"/>
            <a:ext cx="1898700" cy="2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Descargas/km2 año</a:t>
            </a:r>
            <a:endParaRPr b="1" sz="1100"/>
          </a:p>
        </p:txBody>
      </p:sp>
      <p:sp>
        <p:nvSpPr>
          <p:cNvPr id="387" name="Google Shape;387;p63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4.3 Contexto regional de la actividad eléctrica</a:t>
            </a:r>
            <a:endParaRPr b="1" sz="24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64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4.3 Contexto regional de la actividad eléctrica</a:t>
            </a:r>
            <a:endParaRPr b="1" sz="2400"/>
          </a:p>
        </p:txBody>
      </p:sp>
      <p:pic>
        <p:nvPicPr>
          <p:cNvPr id="393" name="Google Shape;393;p64"/>
          <p:cNvPicPr preferRelativeResize="0"/>
          <p:nvPr/>
        </p:nvPicPr>
        <p:blipFill rotWithShape="1">
          <a:blip r:embed="rId3">
            <a:alphaModFix/>
          </a:blip>
          <a:srcRect b="6162" l="0" r="0" t="7526"/>
          <a:stretch/>
        </p:blipFill>
        <p:spPr>
          <a:xfrm>
            <a:off x="1216725" y="1364950"/>
            <a:ext cx="3307749" cy="3217401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p64"/>
          <p:cNvSpPr/>
          <p:nvPr/>
        </p:nvSpPr>
        <p:spPr>
          <a:xfrm flipH="1">
            <a:off x="1331150" y="887050"/>
            <a:ext cx="3307800" cy="52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Densidad de descargas Nube-Tierra - LINET (2012-2016)</a:t>
            </a:r>
            <a:endParaRPr b="1" sz="1100"/>
          </a:p>
        </p:txBody>
      </p:sp>
      <p:sp>
        <p:nvSpPr>
          <p:cNvPr id="395" name="Google Shape;395;p64"/>
          <p:cNvSpPr/>
          <p:nvPr/>
        </p:nvSpPr>
        <p:spPr>
          <a:xfrm flipH="1">
            <a:off x="2122775" y="4639875"/>
            <a:ext cx="1898700" cy="2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Descargas/km2 año</a:t>
            </a:r>
            <a:endParaRPr b="1" sz="1100"/>
          </a:p>
        </p:txBody>
      </p:sp>
      <p:pic>
        <p:nvPicPr>
          <p:cNvPr id="396" name="Google Shape;396;p64"/>
          <p:cNvPicPr preferRelativeResize="0"/>
          <p:nvPr/>
        </p:nvPicPr>
        <p:blipFill rotWithShape="1">
          <a:blip r:embed="rId4">
            <a:alphaModFix/>
          </a:blip>
          <a:srcRect b="6829" l="0" r="0" t="0"/>
          <a:stretch/>
        </p:blipFill>
        <p:spPr>
          <a:xfrm>
            <a:off x="4638950" y="1307425"/>
            <a:ext cx="3208250" cy="3274926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64"/>
          <p:cNvSpPr txBox="1"/>
          <p:nvPr/>
        </p:nvSpPr>
        <p:spPr>
          <a:xfrm>
            <a:off x="4872225" y="887050"/>
            <a:ext cx="2741700" cy="4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100" u="none" cap="none" strike="noStrike">
                <a:solidFill>
                  <a:srgbClr val="000000"/>
                </a:solidFill>
              </a:rPr>
              <a:t>Densidad de descargas </a:t>
            </a:r>
            <a:r>
              <a:rPr b="1" lang="es" sz="1100"/>
              <a:t>totales - GLM</a:t>
            </a:r>
            <a:endParaRPr b="1" sz="11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s" sz="1100" u="none" cap="none" strike="noStrike">
                <a:solidFill>
                  <a:srgbClr val="000000"/>
                </a:solidFill>
              </a:rPr>
              <a:t>(2018-2020)</a:t>
            </a:r>
            <a:endParaRPr b="1" i="0" sz="1100" u="none" cap="none" strike="noStrike">
              <a:solidFill>
                <a:srgbClr val="000000"/>
              </a:solidFill>
            </a:endParaRPr>
          </a:p>
        </p:txBody>
      </p:sp>
      <p:sp>
        <p:nvSpPr>
          <p:cNvPr id="398" name="Google Shape;398;p64"/>
          <p:cNvSpPr/>
          <p:nvPr/>
        </p:nvSpPr>
        <p:spPr>
          <a:xfrm flipH="1">
            <a:off x="5232400" y="4639875"/>
            <a:ext cx="1898700" cy="292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Descargas/km2 año</a:t>
            </a:r>
            <a:endParaRPr b="1" sz="110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65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4.4 Contexto local de la actividad eléctrica</a:t>
            </a:r>
            <a:endParaRPr b="1" sz="2400"/>
          </a:p>
        </p:txBody>
      </p:sp>
      <p:pic>
        <p:nvPicPr>
          <p:cNvPr id="404" name="Google Shape;404;p6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3177" y="1161776"/>
            <a:ext cx="3450050" cy="3918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65"/>
          <p:cNvSpPr/>
          <p:nvPr/>
        </p:nvSpPr>
        <p:spPr>
          <a:xfrm>
            <a:off x="1495875" y="973725"/>
            <a:ext cx="2945700" cy="3726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Densidad de descargas NT</a:t>
            </a:r>
            <a:endParaRPr b="1"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3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(2012-2019)</a:t>
            </a:r>
            <a:endParaRPr b="1" sz="13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406;p65"/>
          <p:cNvSpPr/>
          <p:nvPr/>
        </p:nvSpPr>
        <p:spPr>
          <a:xfrm flipH="1">
            <a:off x="2335100" y="2593675"/>
            <a:ext cx="599100" cy="122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65"/>
          <p:cNvSpPr/>
          <p:nvPr/>
        </p:nvSpPr>
        <p:spPr>
          <a:xfrm flipH="1">
            <a:off x="3497775" y="2496950"/>
            <a:ext cx="943800" cy="182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8" name="Google Shape;408;p6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63802" y="1622100"/>
            <a:ext cx="3936173" cy="25605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66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4.4 Contexto local de la actividad eléctrica</a:t>
            </a:r>
            <a:endParaRPr b="1" sz="2400"/>
          </a:p>
        </p:txBody>
      </p:sp>
      <p:pic>
        <p:nvPicPr>
          <p:cNvPr id="414" name="Google Shape;414;p6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00731" y="1131625"/>
            <a:ext cx="3532111" cy="3791992"/>
          </a:xfrm>
          <a:prstGeom prst="rect">
            <a:avLst/>
          </a:prstGeom>
          <a:noFill/>
          <a:ln>
            <a:noFill/>
          </a:ln>
        </p:spPr>
      </p:pic>
      <p:sp>
        <p:nvSpPr>
          <p:cNvPr id="415" name="Google Shape;415;p66"/>
          <p:cNvSpPr/>
          <p:nvPr/>
        </p:nvSpPr>
        <p:spPr>
          <a:xfrm>
            <a:off x="3076800" y="894925"/>
            <a:ext cx="2780100" cy="402300"/>
          </a:xfrm>
          <a:prstGeom prst="rect">
            <a:avLst/>
          </a:prstGeom>
          <a:solidFill>
            <a:srgbClr val="FFFFFF"/>
          </a:solidFill>
          <a:ln cap="flat" cmpd="sng" w="127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Densidad de descargas NT </a:t>
            </a:r>
            <a:endParaRPr b="1"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(2012-2019)</a:t>
            </a:r>
            <a:endParaRPr b="1" sz="11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6" name="Google Shape;416;p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718381" y="4198145"/>
            <a:ext cx="1313088" cy="80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6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28496" y="1297367"/>
            <a:ext cx="1313088" cy="80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95796" y="1805638"/>
            <a:ext cx="1313088" cy="80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6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17726" y="4115493"/>
            <a:ext cx="1313088" cy="80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6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661735" y="2103030"/>
            <a:ext cx="1313088" cy="80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330816" y="3695983"/>
            <a:ext cx="1313088" cy="80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6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012146" y="1317383"/>
            <a:ext cx="1313088" cy="80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6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746175" y="3446273"/>
            <a:ext cx="1313088" cy="80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6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029448" y="2612943"/>
            <a:ext cx="1313088" cy="807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66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661734" y="2910335"/>
            <a:ext cx="1313088" cy="80730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6" name="Google Shape;426;p66"/>
          <p:cNvCxnSpPr/>
          <p:nvPr/>
        </p:nvCxnSpPr>
        <p:spPr>
          <a:xfrm flipH="1" rot="10800000">
            <a:off x="5243057" y="2046477"/>
            <a:ext cx="309900" cy="248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7" name="Google Shape;427;p66"/>
          <p:cNvCxnSpPr/>
          <p:nvPr/>
        </p:nvCxnSpPr>
        <p:spPr>
          <a:xfrm rot="10800000">
            <a:off x="4809951" y="2104383"/>
            <a:ext cx="109800" cy="4023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8" name="Google Shape;428;p66"/>
          <p:cNvCxnSpPr/>
          <p:nvPr/>
        </p:nvCxnSpPr>
        <p:spPr>
          <a:xfrm flipH="1" rot="10800000">
            <a:off x="4777124" y="2446353"/>
            <a:ext cx="884700" cy="194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9" name="Google Shape;429;p66"/>
          <p:cNvCxnSpPr/>
          <p:nvPr/>
        </p:nvCxnSpPr>
        <p:spPr>
          <a:xfrm rot="10800000">
            <a:off x="4013639" y="2329957"/>
            <a:ext cx="497100" cy="279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0" name="Google Shape;430;p66"/>
          <p:cNvCxnSpPr/>
          <p:nvPr/>
        </p:nvCxnSpPr>
        <p:spPr>
          <a:xfrm>
            <a:off x="4549636" y="2910335"/>
            <a:ext cx="1112100" cy="341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1" name="Google Shape;431;p66"/>
          <p:cNvCxnSpPr/>
          <p:nvPr/>
        </p:nvCxnSpPr>
        <p:spPr>
          <a:xfrm>
            <a:off x="4619670" y="3179617"/>
            <a:ext cx="690600" cy="9201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2" name="Google Shape;432;p66"/>
          <p:cNvCxnSpPr>
            <a:endCxn id="419" idx="0"/>
          </p:cNvCxnSpPr>
          <p:nvPr/>
        </p:nvCxnSpPr>
        <p:spPr>
          <a:xfrm>
            <a:off x="4371871" y="3472593"/>
            <a:ext cx="302400" cy="6429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3" name="Google Shape;433;p66"/>
          <p:cNvCxnSpPr/>
          <p:nvPr/>
        </p:nvCxnSpPr>
        <p:spPr>
          <a:xfrm rot="10800000">
            <a:off x="3352325" y="3016749"/>
            <a:ext cx="950700" cy="1860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4" name="Google Shape;434;p66"/>
          <p:cNvCxnSpPr/>
          <p:nvPr/>
        </p:nvCxnSpPr>
        <p:spPr>
          <a:xfrm flipH="1">
            <a:off x="3446206" y="3202749"/>
            <a:ext cx="986400" cy="961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5" name="Google Shape;435;p66"/>
          <p:cNvCxnSpPr/>
          <p:nvPr/>
        </p:nvCxnSpPr>
        <p:spPr>
          <a:xfrm flipH="1">
            <a:off x="3059295" y="3121367"/>
            <a:ext cx="1345500" cy="748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67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4.4 Contexto local de la actividad eléctrica</a:t>
            </a:r>
            <a:endParaRPr b="1" sz="2400"/>
          </a:p>
        </p:txBody>
      </p:sp>
      <p:pic>
        <p:nvPicPr>
          <p:cNvPr id="441" name="Google Shape;441;p6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76425" y="1085550"/>
            <a:ext cx="4991151" cy="3666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68"/>
          <p:cNvSpPr txBox="1"/>
          <p:nvPr>
            <p:ph type="title"/>
          </p:nvPr>
        </p:nvSpPr>
        <p:spPr>
          <a:xfrm>
            <a:off x="714300" y="1149200"/>
            <a:ext cx="7715400" cy="9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3400">
                <a:solidFill>
                  <a:srgbClr val="262626"/>
                </a:solidFill>
              </a:rPr>
              <a:t>5</a:t>
            </a:r>
            <a:r>
              <a:rPr b="1" lang="es" sz="3400">
                <a:solidFill>
                  <a:srgbClr val="262626"/>
                </a:solidFill>
              </a:rPr>
              <a:t>. Trabajando con GLM</a:t>
            </a:r>
            <a:endParaRPr b="1" sz="3400"/>
          </a:p>
        </p:txBody>
      </p:sp>
      <p:pic>
        <p:nvPicPr>
          <p:cNvPr id="447" name="Google Shape;44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89350" y="1917500"/>
            <a:ext cx="4572000" cy="2571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69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5</a:t>
            </a:r>
            <a:r>
              <a:rPr b="1" lang="es" sz="2400"/>
              <a:t>.1 Accediendo a la información de GLM</a:t>
            </a:r>
            <a:endParaRPr b="1" sz="2400"/>
          </a:p>
        </p:txBody>
      </p:sp>
      <p:pic>
        <p:nvPicPr>
          <p:cNvPr id="453" name="Google Shape;453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225" y="940175"/>
            <a:ext cx="8396870" cy="3822325"/>
          </a:xfrm>
          <a:prstGeom prst="rect">
            <a:avLst/>
          </a:prstGeom>
          <a:noFill/>
          <a:ln>
            <a:noFill/>
          </a:ln>
        </p:spPr>
      </p:pic>
      <p:sp>
        <p:nvSpPr>
          <p:cNvPr id="454" name="Google Shape;454;p69">
            <a:hlinkClick r:id="rId4"/>
          </p:cNvPr>
          <p:cNvSpPr txBox="1"/>
          <p:nvPr/>
        </p:nvSpPr>
        <p:spPr>
          <a:xfrm>
            <a:off x="586850" y="4499100"/>
            <a:ext cx="7824300" cy="33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http://home.chpc.utah.edu/~u0553130/Brian_Blaylock/cgi-bin/generic_AWS_download.cgi?DATASET=noaa-goes16&amp;BUCKET=GLM-L2-LCFA</a:t>
            </a:r>
            <a:endParaRPr sz="10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0"/>
          <p:cNvSpPr txBox="1"/>
          <p:nvPr>
            <p:ph type="title"/>
          </p:nvPr>
        </p:nvSpPr>
        <p:spPr>
          <a:xfrm>
            <a:off x="1990650" y="477275"/>
            <a:ext cx="6521400" cy="5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2400"/>
              <a:t>5.1 Accediendo a la información de GLM</a:t>
            </a:r>
            <a:endParaRPr b="1" sz="2400"/>
          </a:p>
        </p:txBody>
      </p:sp>
      <p:sp>
        <p:nvSpPr>
          <p:cNvPr id="460" name="Google Shape;460;p70"/>
          <p:cNvSpPr txBox="1"/>
          <p:nvPr/>
        </p:nvSpPr>
        <p:spPr>
          <a:xfrm>
            <a:off x="130350" y="1066000"/>
            <a:ext cx="8883300" cy="22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rclone copy </a:t>
            </a:r>
            <a:r>
              <a:rPr lang="es" sz="1100">
                <a:solidFill>
                  <a:srgbClr val="CC0000"/>
                </a:solidFill>
              </a:rPr>
              <a:t>publicAWS</a:t>
            </a:r>
            <a:r>
              <a:rPr lang="es" sz="1100"/>
              <a:t>:</a:t>
            </a:r>
            <a:r>
              <a:rPr lang="es" sz="1100">
                <a:solidFill>
                  <a:schemeClr val="accent1"/>
                </a:solidFill>
              </a:rPr>
              <a:t>noaa-goes16/GLM-L2-LCFA</a:t>
            </a:r>
            <a:r>
              <a:rPr lang="es" sz="1100"/>
              <a:t>/</a:t>
            </a:r>
            <a:r>
              <a:rPr lang="es" sz="1100">
                <a:solidFill>
                  <a:schemeClr val="accent6"/>
                </a:solidFill>
              </a:rPr>
              <a:t>2019</a:t>
            </a:r>
            <a:r>
              <a:rPr lang="es" sz="1100"/>
              <a:t>/</a:t>
            </a:r>
            <a:r>
              <a:rPr lang="es" sz="1100">
                <a:solidFill>
                  <a:srgbClr val="9900FF"/>
                </a:solidFill>
              </a:rPr>
              <a:t>067</a:t>
            </a:r>
            <a:r>
              <a:rPr lang="es" sz="1100"/>
              <a:t>/</a:t>
            </a:r>
            <a:r>
              <a:rPr lang="es" sz="1100">
                <a:solidFill>
                  <a:srgbClr val="00FFFF"/>
                </a:solidFill>
              </a:rPr>
              <a:t>23</a:t>
            </a:r>
            <a:r>
              <a:rPr lang="es" sz="1100"/>
              <a:t>/ --include *</a:t>
            </a:r>
            <a:r>
              <a:rPr lang="es" sz="1100">
                <a:solidFill>
                  <a:srgbClr val="FF9900"/>
                </a:solidFill>
              </a:rPr>
              <a:t>_e20190672301</a:t>
            </a:r>
            <a:r>
              <a:rPr lang="es" sz="1100"/>
              <a:t>* </a:t>
            </a:r>
            <a:r>
              <a:rPr lang="es" sz="1100">
                <a:solidFill>
                  <a:srgbClr val="38761D"/>
                </a:solidFill>
              </a:rPr>
              <a:t>/home/meteorologia/satelital/prueba/</a:t>
            </a:r>
            <a:r>
              <a:rPr lang="es" sz="1100"/>
              <a:t>.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CC0000"/>
                </a:solidFill>
              </a:rPr>
              <a:t>publicAWS</a:t>
            </a:r>
            <a:r>
              <a:rPr lang="es" sz="1100">
                <a:solidFill>
                  <a:schemeClr val="dk1"/>
                </a:solidFill>
              </a:rPr>
              <a:t>: configuración de ambiente para poder descargar con los servicios de AWS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accent1"/>
                </a:solidFill>
              </a:rPr>
              <a:t>noaa-goes16/GLM-L2-LCFA</a:t>
            </a:r>
            <a:r>
              <a:rPr lang="es" sz="1100">
                <a:solidFill>
                  <a:schemeClr val="dk1"/>
                </a:solidFill>
              </a:rPr>
              <a:t>: carpeta en AWS donde encontramos los datos de GLM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chemeClr val="accent6"/>
                </a:solidFill>
              </a:rPr>
              <a:t>2019</a:t>
            </a:r>
            <a:r>
              <a:rPr lang="es" sz="1100">
                <a:solidFill>
                  <a:schemeClr val="dk1"/>
                </a:solidFill>
              </a:rPr>
              <a:t>:  carpeta año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9900FF"/>
                </a:solidFill>
              </a:rPr>
              <a:t>067</a:t>
            </a:r>
            <a:r>
              <a:rPr lang="es" sz="1100">
                <a:solidFill>
                  <a:schemeClr val="dk1"/>
                </a:solidFill>
              </a:rPr>
              <a:t>: día del año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00FFFF"/>
                </a:solidFill>
              </a:rPr>
              <a:t>23</a:t>
            </a:r>
            <a:r>
              <a:rPr lang="es" sz="1100">
                <a:solidFill>
                  <a:schemeClr val="dk1"/>
                </a:solidFill>
              </a:rPr>
              <a:t>: hora del día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>
                <a:solidFill>
                  <a:srgbClr val="FF9900"/>
                </a:solidFill>
              </a:rPr>
              <a:t>_e20190672301</a:t>
            </a:r>
            <a:r>
              <a:rPr lang="es" sz="1100">
                <a:solidFill>
                  <a:schemeClr val="dk1"/>
                </a:solidFill>
              </a:rPr>
              <a:t>: para que incluya todos aquellos archivos que tienen esta sentencia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1100">
                <a:solidFill>
                  <a:srgbClr val="38761D"/>
                </a:solidFill>
              </a:rPr>
              <a:t>/home/meteorologia/satelital/prueba/</a:t>
            </a:r>
            <a:r>
              <a:rPr lang="es" sz="1100">
                <a:solidFill>
                  <a:schemeClr val="dk1"/>
                </a:solidFill>
              </a:rPr>
              <a:t>: directorio donde se va a guardar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" sz="1100"/>
              <a:t>email: yuarangoj@unal.edu.co</a:t>
            </a:r>
            <a:endParaRPr b="1"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7"/>
          <p:cNvSpPr txBox="1"/>
          <p:nvPr>
            <p:ph type="title"/>
          </p:nvPr>
        </p:nvSpPr>
        <p:spPr>
          <a:xfrm>
            <a:off x="2020350" y="482174"/>
            <a:ext cx="6495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800">
                <a:solidFill>
                  <a:schemeClr val="dk2"/>
                </a:solidFill>
              </a:rPr>
              <a:t>1.1 Mecanismos de ascenso de aire - Orográfico y convectivo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111" name="Google Shape;11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48300" y="1281775"/>
            <a:ext cx="6494998" cy="351644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7"/>
          <p:cNvSpPr txBox="1"/>
          <p:nvPr/>
        </p:nvSpPr>
        <p:spPr>
          <a:xfrm>
            <a:off x="3072000" y="4798225"/>
            <a:ext cx="3000000" cy="2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Bonilla, 2020</a:t>
            </a:r>
            <a:endParaRPr sz="1000"/>
          </a:p>
        </p:txBody>
      </p:sp>
      <p:cxnSp>
        <p:nvCxnSpPr>
          <p:cNvPr id="113" name="Google Shape;113;p27"/>
          <p:cNvCxnSpPr/>
          <p:nvPr/>
        </p:nvCxnSpPr>
        <p:spPr>
          <a:xfrm rot="10800000">
            <a:off x="1040225" y="2103750"/>
            <a:ext cx="950400" cy="3081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4" name="Google Shape;114;p27"/>
          <p:cNvSpPr txBox="1"/>
          <p:nvPr/>
        </p:nvSpPr>
        <p:spPr>
          <a:xfrm>
            <a:off x="130325" y="1815075"/>
            <a:ext cx="909900" cy="5205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Ascenso orográfico</a:t>
            </a:r>
            <a:endParaRPr sz="1000"/>
          </a:p>
        </p:txBody>
      </p:sp>
      <p:cxnSp>
        <p:nvCxnSpPr>
          <p:cNvPr id="115" name="Google Shape;115;p27"/>
          <p:cNvCxnSpPr/>
          <p:nvPr/>
        </p:nvCxnSpPr>
        <p:spPr>
          <a:xfrm flipH="1" rot="10800000">
            <a:off x="7167075" y="1739800"/>
            <a:ext cx="796500" cy="415200"/>
          </a:xfrm>
          <a:prstGeom prst="straightConnector1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6" name="Google Shape;116;p27"/>
          <p:cNvSpPr txBox="1"/>
          <p:nvPr/>
        </p:nvSpPr>
        <p:spPr>
          <a:xfrm>
            <a:off x="8039725" y="1479450"/>
            <a:ext cx="909900" cy="520500"/>
          </a:xfrm>
          <a:prstGeom prst="rect">
            <a:avLst/>
          </a:prstGeom>
          <a:noFill/>
          <a:ln cap="flat" cmpd="sng" w="28575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Convección radiativa</a:t>
            </a:r>
            <a:endParaRPr sz="10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8"/>
          <p:cNvSpPr txBox="1"/>
          <p:nvPr>
            <p:ph type="title"/>
          </p:nvPr>
        </p:nvSpPr>
        <p:spPr>
          <a:xfrm>
            <a:off x="2020350" y="482174"/>
            <a:ext cx="6495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800">
                <a:solidFill>
                  <a:schemeClr val="dk2"/>
                </a:solidFill>
              </a:rPr>
              <a:t>1.1 Mecanismos de ascenso de aire frontal</a:t>
            </a:r>
            <a:endParaRPr b="1">
              <a:solidFill>
                <a:schemeClr val="dk2"/>
              </a:solidFill>
            </a:endParaRPr>
          </a:p>
        </p:txBody>
      </p:sp>
      <p:pic>
        <p:nvPicPr>
          <p:cNvPr id="122" name="Google Shape;12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375" y="1526576"/>
            <a:ext cx="3955525" cy="216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73200" y="1526575"/>
            <a:ext cx="3955532" cy="2164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28"/>
          <p:cNvSpPr txBox="1"/>
          <p:nvPr/>
        </p:nvSpPr>
        <p:spPr>
          <a:xfrm>
            <a:off x="3007050" y="3820225"/>
            <a:ext cx="31299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https://climate.ncsu.edu/images/edu/LiftMech2.GIF</a:t>
            </a:r>
            <a:endParaRPr sz="10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/>
          <p:nvPr>
            <p:ph type="title"/>
          </p:nvPr>
        </p:nvSpPr>
        <p:spPr>
          <a:xfrm>
            <a:off x="2020350" y="482175"/>
            <a:ext cx="70338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600">
                <a:solidFill>
                  <a:schemeClr val="dk2"/>
                </a:solidFill>
              </a:rPr>
              <a:t>1.1 Mecanismos de ascenso de aire por convergencia</a:t>
            </a:r>
            <a:endParaRPr b="1" sz="2800">
              <a:solidFill>
                <a:schemeClr val="dk2"/>
              </a:solidFill>
            </a:endParaRPr>
          </a:p>
        </p:txBody>
      </p:sp>
      <p:pic>
        <p:nvPicPr>
          <p:cNvPr id="130" name="Google Shape;130;p29"/>
          <p:cNvPicPr preferRelativeResize="0"/>
          <p:nvPr/>
        </p:nvPicPr>
        <p:blipFill rotWithShape="1">
          <a:blip r:embed="rId3">
            <a:alphaModFix/>
          </a:blip>
          <a:srcRect b="19953" l="2261" r="4307" t="2467"/>
          <a:stretch/>
        </p:blipFill>
        <p:spPr>
          <a:xfrm>
            <a:off x="2167600" y="1254225"/>
            <a:ext cx="4556675" cy="3014775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29">
            <a:hlinkClick r:id="rId4"/>
          </p:cNvPr>
          <p:cNvSpPr txBox="1"/>
          <p:nvPr/>
        </p:nvSpPr>
        <p:spPr>
          <a:xfrm>
            <a:off x="3072000" y="4269000"/>
            <a:ext cx="3000000" cy="31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000"/>
              <a:t>https://images.app.goo.gl/79wnXqWb8Cs8bQD2A</a:t>
            </a: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0"/>
          <p:cNvSpPr txBox="1"/>
          <p:nvPr>
            <p:ph type="title"/>
          </p:nvPr>
        </p:nvSpPr>
        <p:spPr>
          <a:xfrm>
            <a:off x="2020350" y="482174"/>
            <a:ext cx="6495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600">
                <a:solidFill>
                  <a:schemeClr val="dk2"/>
                </a:solidFill>
              </a:rPr>
              <a:t>1.2 Nubes asociadas con tormentas eléctricas</a:t>
            </a:r>
            <a:endParaRPr b="1" sz="2500">
              <a:solidFill>
                <a:schemeClr val="dk2"/>
              </a:solidFill>
            </a:endParaRPr>
          </a:p>
        </p:txBody>
      </p:sp>
      <p:pic>
        <p:nvPicPr>
          <p:cNvPr descr="http://www.lightningsafety.noaa.gov/animations/Animation%201a.gif" id="137" name="Google Shape;13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34375" y="1193625"/>
            <a:ext cx="4586900" cy="344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31"/>
          <p:cNvSpPr txBox="1"/>
          <p:nvPr>
            <p:ph type="title"/>
          </p:nvPr>
        </p:nvSpPr>
        <p:spPr>
          <a:xfrm>
            <a:off x="2020350" y="482174"/>
            <a:ext cx="64950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3000"/>
              <a:buFont typeface="Calibri"/>
              <a:buNone/>
            </a:pPr>
            <a:r>
              <a:rPr b="1" lang="es" sz="2600">
                <a:solidFill>
                  <a:schemeClr val="dk2"/>
                </a:solidFill>
              </a:rPr>
              <a:t>1.2 Nubes asociadas con tormentas eléctricas</a:t>
            </a:r>
            <a:endParaRPr b="1" sz="2500">
              <a:solidFill>
                <a:schemeClr val="dk2"/>
              </a:solidFill>
            </a:endParaRPr>
          </a:p>
        </p:txBody>
      </p:sp>
      <p:pic>
        <p:nvPicPr>
          <p:cNvPr id="143" name="Google Shape;14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650" y="1129175"/>
            <a:ext cx="5228501" cy="3213349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31"/>
          <p:cNvSpPr txBox="1"/>
          <p:nvPr/>
        </p:nvSpPr>
        <p:spPr>
          <a:xfrm>
            <a:off x="3257550" y="4342525"/>
            <a:ext cx="3323400" cy="3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" sz="1100"/>
              <a:t>https://images.app.goo.gl/4nDLnany9bB3gqoc6</a:t>
            </a:r>
            <a:endParaRPr sz="11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