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9"/>
  </p:notesMasterIdLst>
  <p:sldIdLst>
    <p:sldId id="256" r:id="rId2"/>
    <p:sldId id="262" r:id="rId3"/>
    <p:sldId id="268" r:id="rId4"/>
    <p:sldId id="272" r:id="rId5"/>
    <p:sldId id="275" r:id="rId6"/>
    <p:sldId id="276" r:id="rId7"/>
    <p:sldId id="277" r:id="rId8"/>
    <p:sldId id="282" r:id="rId9"/>
    <p:sldId id="294" r:id="rId10"/>
    <p:sldId id="295" r:id="rId11"/>
    <p:sldId id="300" r:id="rId12"/>
    <p:sldId id="310" r:id="rId13"/>
    <p:sldId id="328" r:id="rId14"/>
    <p:sldId id="329" r:id="rId15"/>
    <p:sldId id="333" r:id="rId16"/>
    <p:sldId id="331" r:id="rId17"/>
    <p:sldId id="330" r:id="rId18"/>
    <p:sldId id="332" r:id="rId19"/>
    <p:sldId id="311" r:id="rId20"/>
    <p:sldId id="312" r:id="rId21"/>
    <p:sldId id="278" r:id="rId22"/>
    <p:sldId id="279" r:id="rId23"/>
    <p:sldId id="334" r:id="rId24"/>
    <p:sldId id="313" r:id="rId25"/>
    <p:sldId id="336" r:id="rId26"/>
    <p:sldId id="335" r:id="rId27"/>
    <p:sldId id="316" r:id="rId28"/>
    <p:sldId id="324" r:id="rId29"/>
    <p:sldId id="296" r:id="rId30"/>
    <p:sldId id="298" r:id="rId31"/>
    <p:sldId id="299" r:id="rId32"/>
    <p:sldId id="360" r:id="rId33"/>
    <p:sldId id="361" r:id="rId34"/>
    <p:sldId id="261" r:id="rId35"/>
    <p:sldId id="257" r:id="rId36"/>
    <p:sldId id="263" r:id="rId37"/>
    <p:sldId id="266" r:id="rId38"/>
  </p:sldIdLst>
  <p:sldSz cx="12192000" cy="6858000"/>
  <p:notesSz cx="6858000" cy="9144000"/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756"/>
    <p:restoredTop sz="95846"/>
  </p:normalViewPr>
  <p:slideViewPr>
    <p:cSldViewPr snapToGrid="0">
      <p:cViewPr varScale="1">
        <p:scale>
          <a:sx n="112" d="100"/>
          <a:sy n="112" d="100"/>
        </p:scale>
        <p:origin x="336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84327A-4C9F-D44B-88D9-E6F3B10B6A18}" type="datetimeFigureOut">
              <a:rPr lang="es-CO" smtClean="0"/>
              <a:t>27/07/23</a:t>
            </a:fld>
            <a:endParaRPr lang="es-CO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O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B7DCD6-9896-2E43-B066-B39501B7B3A2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5604693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509D81-A688-41FE-84B5-7810C4CB8C86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g142ac24399b_1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" name="Google Shape;54;g142ac24399b_1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dirty="0"/>
              <a:t>)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99436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g142ac24399b_1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" name="Google Shape;54;g142ac24399b_1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dirty="0"/>
              <a:t>)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1368773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156a745b1c7_0_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77" name="Google Shape;77;g156a745b1c7_0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g136b522d19b_1_1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5" name="Google Shape;45;g136b522d19b_1_1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Los modelos estacionales muestran una alta probabilidad de que las condiciones de lluvia sean normales durante el trimestre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156a745b1c7_0_1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2" name="Google Shape;92;g156a745b1c7_0_1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156a745b1c7_0_1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26" name="Google Shape;126;g156a745b1c7_0_1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4739AC5-D4B1-7ED9-D514-628208F4CB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MX"/>
              <a:t>Haz clic para modificar el estilo de título del patrón</a:t>
            </a:r>
            <a:endParaRPr lang="es-CO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11D0E030-43B4-B88B-439C-7EB6EBCA1B4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MX"/>
              <a:t>Haz clic para editar el estilo de subtítulo del patrón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FA913DF-D695-D50C-A72A-FA5F4C615F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065E8F-ED51-7B45-A2DC-B61D521AD017}" type="datetimeFigureOut">
              <a:rPr lang="es-CO" smtClean="0"/>
              <a:t>27/07/23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8949A73-0225-E9B5-B07C-979EAAF094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A252257-6FA9-107A-4D24-9BD5714AAF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B9999-AC4C-9646-BFE5-6EFCD48B5523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782112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7EA0C15-96F8-9EF6-479D-6B40FB26B6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C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3809B613-C34F-4E7E-3200-856AEFD53C0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1817608-C921-3D6B-325D-B77981AE38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065E8F-ED51-7B45-A2DC-B61D521AD017}" type="datetimeFigureOut">
              <a:rPr lang="es-CO" smtClean="0"/>
              <a:t>27/07/23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0F1FCF0-44A8-1DE3-B6A9-BF495114D6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BAE75D9-22C9-6E9B-B7CE-B60C40F3AC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B9999-AC4C-9646-BFE5-6EFCD48B5523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1995033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4E30466F-5B38-93B5-01B8-BEC523F01F1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MX"/>
              <a:t>Haz clic para modificar el estilo de título del patrón</a:t>
            </a:r>
            <a:endParaRPr lang="es-C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9208438C-5D3D-F0F7-7F1D-845D2CAF491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56619F7-3676-5C08-2673-DEE8C1D53B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065E8F-ED51-7B45-A2DC-B61D521AD017}" type="datetimeFigureOut">
              <a:rPr lang="es-CO" smtClean="0"/>
              <a:t>27/07/23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C723D11-4CF4-7982-F0A8-43738BDBAA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C784F1F-9AE2-1118-0C21-8435475CEE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B9999-AC4C-9646-BFE5-6EFCD48B5523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2827059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2DADABE-0967-5BBD-B9DD-823BE50587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16C132E-3DBA-4433-65AA-9F00F150B7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CBEE53E-FB40-0896-61BE-E844C78A9D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065E8F-ED51-7B45-A2DC-B61D521AD017}" type="datetimeFigureOut">
              <a:rPr lang="es-CO" smtClean="0"/>
              <a:t>27/07/23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F8D35C4-EDF1-0DF4-6AFB-D8170BB9AF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1C40EEA-FDC8-AFDA-6D6F-8FC231BB35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B9999-AC4C-9646-BFE5-6EFCD48B5523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962807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E3EB14E-95D9-474C-5B4D-3588D69CB6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MX"/>
              <a:t>Haz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D67E36E9-38AA-1692-AF40-0B2F67781B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BDB6A0D-FDC8-6A5B-703A-D21D8DAD0F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065E8F-ED51-7B45-A2DC-B61D521AD017}" type="datetimeFigureOut">
              <a:rPr lang="es-CO" smtClean="0"/>
              <a:t>27/07/23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75FA383-E877-E00B-C8A3-83F4601F9C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3DA9909-4AC6-54FA-3DD5-755A750E20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B9999-AC4C-9646-BFE5-6EFCD48B5523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9889488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28D741D-D4E7-A6F6-74D9-D607D5F02D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F38EA12-92B7-9D6D-C3BB-80CFD9A7922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O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AC9D0B37-5F2F-AE40-6AE9-6014430A918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O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18F29EA2-DA31-364D-2ADB-C82066D5F6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065E8F-ED51-7B45-A2DC-B61D521AD017}" type="datetimeFigureOut">
              <a:rPr lang="es-CO" smtClean="0"/>
              <a:t>27/07/23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4975867E-996A-460D-C190-31BDB60D04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74D64694-ACA2-1E21-411A-58988BB0DF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B9999-AC4C-9646-BFE5-6EFCD48B5523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0235830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6BD6556-5AC7-4652-3207-56B15B3F97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MX"/>
              <a:t>Haz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82BF9F11-EEC3-4BD2-1EB4-3BB502790B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2A9C4725-E110-8239-A5E2-5E9CB16DEE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O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4DC8F85F-D175-79AE-FB08-854D2FD6FE2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4C5D90AD-D9FE-B541-909A-EB2680F8BB2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O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20C77A6D-56B8-8832-835F-85920CD61D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065E8F-ED51-7B45-A2DC-B61D521AD017}" type="datetimeFigureOut">
              <a:rPr lang="es-CO" smtClean="0"/>
              <a:t>27/07/23</a:t>
            </a:fld>
            <a:endParaRPr lang="es-CO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A068A045-7F50-469D-1B97-43DCADCC7B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F94D4515-0A9A-6FA0-F9E6-EAABC79B37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B9999-AC4C-9646-BFE5-6EFCD48B5523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4551928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2D7555A-BF12-E782-2D5E-F2D6880441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CO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01509D80-ECE9-FB3F-4FBB-7BE185300B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065E8F-ED51-7B45-A2DC-B61D521AD017}" type="datetimeFigureOut">
              <a:rPr lang="es-CO" smtClean="0"/>
              <a:t>27/07/23</a:t>
            </a:fld>
            <a:endParaRPr lang="es-CO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FB977DD0-7EF9-F9CA-8621-D8A95E5001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DDBCE0B2-70C1-BF31-1A02-B8D8F505AD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B9999-AC4C-9646-BFE5-6EFCD48B5523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2014929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D0D5FD18-3262-CE90-EBC3-1A42095D86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065E8F-ED51-7B45-A2DC-B61D521AD017}" type="datetimeFigureOut">
              <a:rPr lang="es-CO" smtClean="0"/>
              <a:t>27/07/23</a:t>
            </a:fld>
            <a:endParaRPr lang="es-CO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B2EE1E44-573D-361F-E534-DF7CEE5A89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2CC2703A-74B6-F051-9F61-7958A763F1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B9999-AC4C-9646-BFE5-6EFCD48B5523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852034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BF737AC-9937-8532-F401-B88C253E2F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8A45EAF-9B37-52D8-EA05-1000097EC0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3E3578BB-7B46-7474-7ABB-89EC2AAA0B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5C5ADE0-ADF0-9D59-040D-88AEBE3CE6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065E8F-ED51-7B45-A2DC-B61D521AD017}" type="datetimeFigureOut">
              <a:rPr lang="es-CO" smtClean="0"/>
              <a:t>27/07/23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66BD53B-F1F7-C11F-3ADC-49834B5802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D2C6913-7799-9F9E-624F-7D890B94F1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B9999-AC4C-9646-BFE5-6EFCD48B5523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1132475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C7FED63-A327-D89B-A445-BE40CB2D2A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  <a:endParaRPr lang="es-CO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CF7F340E-A565-CBA6-70ED-46811316928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0631EDA4-BFB3-EDA9-498E-D56F84675B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A9CF057-3CC7-35E8-708E-5578561617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065E8F-ED51-7B45-A2DC-B61D521AD017}" type="datetimeFigureOut">
              <a:rPr lang="es-CO" smtClean="0"/>
              <a:t>27/07/23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AEC0152B-5BE1-797D-16ED-3DC419276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E7FA211-3231-78BD-34CB-BCF648BA80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B9999-AC4C-9646-BFE5-6EFCD48B5523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9457461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861596EE-AF6A-7266-2735-7A132687DA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MX"/>
              <a:t>Haz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F0EF81D6-2951-5889-3DAB-7899A17FEA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D4EB795-D0C5-9345-7976-3AF0A2F48C3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065E8F-ED51-7B45-A2DC-B61D521AD017}" type="datetimeFigureOut">
              <a:rPr lang="es-CO" smtClean="0"/>
              <a:t>27/07/23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CE4CE62-B91D-7C11-A28E-8D7595C02E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9A17AD1-C21E-F08C-FE30-1375588730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9B9999-AC4C-9646-BFE5-6EFCD48B5523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1281108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7D0E5F4-718A-C989-800C-CF68D18DA55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75975" y="1080000"/>
            <a:ext cx="6307200" cy="2185200"/>
          </a:xfrm>
        </p:spPr>
        <p:txBody>
          <a:bodyPr>
            <a:normAutofit fontScale="90000"/>
          </a:bodyPr>
          <a:lstStyle/>
          <a:p>
            <a:r>
              <a:rPr lang="es-CO" dirty="0">
                <a:solidFill>
                  <a:schemeClr val="accent3"/>
                </a:solidFill>
                <a:ea typeface="Hiragino Sans W4" panose="020B0400000000000000" pitchFamily="34" charset="-128"/>
              </a:rPr>
              <a:t>EL FENÓMENO EL NIÑO – OSCILACIÓN DEL SUR</a:t>
            </a:r>
            <a:endParaRPr lang="en-US" spc="600" dirty="0">
              <a:solidFill>
                <a:schemeClr val="accent3"/>
              </a:solidFill>
              <a:latin typeface="+mn-lt"/>
              <a:ea typeface="Hiragino Sans W4" panose="020B0400000000000000" pitchFamily="34" charset="-128"/>
            </a:endParaRP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A0EE26CF-808C-34D9-A66A-8757CCABD25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895573" y="3719480"/>
            <a:ext cx="4268003" cy="1710500"/>
          </a:xfrm>
        </p:spPr>
        <p:txBody>
          <a:bodyPr>
            <a:normAutofit/>
          </a:bodyPr>
          <a:lstStyle/>
          <a:p>
            <a:endParaRPr lang="es-CO" dirty="0">
              <a:solidFill>
                <a:schemeClr val="accent3"/>
              </a:solidFill>
              <a:ea typeface="Hiragino Sans W4" panose="020B0400000000000000" pitchFamily="34" charset="-128"/>
            </a:endParaRPr>
          </a:p>
          <a:p>
            <a:r>
              <a:rPr lang="es-CO" dirty="0">
                <a:solidFill>
                  <a:schemeClr val="accent3"/>
                </a:solidFill>
                <a:ea typeface="Hiragino Sans W4" panose="020B0400000000000000" pitchFamily="34" charset="-128"/>
              </a:rPr>
              <a:t>Sistema de Alerta Temprana de Medellín y el Valle de Aburrá</a:t>
            </a:r>
          </a:p>
          <a:p>
            <a:r>
              <a:rPr lang="es-CO" dirty="0">
                <a:solidFill>
                  <a:schemeClr val="accent3"/>
                </a:solidFill>
                <a:ea typeface="Hiragino Sans W4" panose="020B0400000000000000" pitchFamily="34" charset="-128"/>
              </a:rPr>
              <a:t>SIATA</a:t>
            </a:r>
          </a:p>
        </p:txBody>
      </p:sp>
      <p:pic>
        <p:nvPicPr>
          <p:cNvPr id="4" name="Picture 3" descr="Colorful smoke">
            <a:extLst>
              <a:ext uri="{FF2B5EF4-FFF2-40B4-BE49-F238E27FC236}">
                <a16:creationId xmlns:a16="http://schemas.microsoft.com/office/drawing/2014/main" id="{C6C5D462-9983-F40A-E55F-922EE69E6E5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351" r="27393"/>
          <a:stretch/>
        </p:blipFill>
        <p:spPr>
          <a:xfrm>
            <a:off x="20" y="10"/>
            <a:ext cx="3863955" cy="6857989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FEA6EF2D-6C3B-2AE9-9A69-1948F9D36642}"/>
              </a:ext>
            </a:extLst>
          </p:cNvPr>
          <p:cNvSpPr txBox="1">
            <a:spLocks/>
          </p:cNvSpPr>
          <p:nvPr/>
        </p:nvSpPr>
        <p:spPr>
          <a:xfrm>
            <a:off x="228599" y="2819400"/>
            <a:ext cx="8686800" cy="1470025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800" kern="1200" cap="none" spc="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80AAB0CC-7FC0-8D54-1E8D-1AEEE4459BF7}"/>
              </a:ext>
            </a:extLst>
          </p:cNvPr>
          <p:cNvSpPr txBox="1">
            <a:spLocks/>
          </p:cNvSpPr>
          <p:nvPr/>
        </p:nvSpPr>
        <p:spPr>
          <a:xfrm>
            <a:off x="571499" y="4800600"/>
            <a:ext cx="8001000" cy="533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125000"/>
              </a:lnSpc>
              <a:spcBef>
                <a:spcPts val="1000"/>
              </a:spcBef>
              <a:buClr>
                <a:schemeClr val="accent3"/>
              </a:buClr>
              <a:buFont typeface="Wingdings" panose="05000000000000000000" pitchFamily="2" charset="2"/>
              <a:buNone/>
              <a:defRPr sz="2400" i="0" kern="1200" spc="50" baseline="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50000"/>
              </a:lnSpc>
              <a:spcBef>
                <a:spcPts val="500"/>
              </a:spcBef>
              <a:buFontTx/>
              <a:buNone/>
              <a:defRPr sz="2000" b="0" i="1" kern="1200" spc="50" baseline="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3"/>
              </a:buClr>
              <a:buFont typeface="Wingdings" panose="05000000000000000000" pitchFamily="2" charset="2"/>
              <a:buNone/>
              <a:defRPr sz="1800" kern="1200" spc="5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3"/>
              </a:buClr>
              <a:buFontTx/>
              <a:buNone/>
              <a:defRPr sz="1600" b="0" i="1" kern="1200" spc="50" baseline="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3"/>
              </a:buClr>
              <a:buFont typeface="Wingdings" panose="05000000000000000000" pitchFamily="2" charset="2"/>
              <a:buNone/>
              <a:defRPr sz="1600" kern="1200" spc="5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FC2C0B03-FAFF-6A77-E4EB-046B1CF461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962399" y="4392168"/>
            <a:ext cx="1219200" cy="365125"/>
          </a:xfrm>
        </p:spPr>
        <p:txBody>
          <a:bodyPr/>
          <a:lstStyle/>
          <a:p>
            <a:fld id="{1E55562E-AF4D-4C28-BA8E-DB56B11374E6}" type="slidenum">
              <a:rPr lang="en-US" smtClean="0"/>
              <a:pPr/>
              <a:t>1</a:t>
            </a:fld>
            <a:r>
              <a:rPr lang="en-US" dirty="0"/>
              <a:t> </a:t>
            </a:r>
          </a:p>
        </p:txBody>
      </p:sp>
      <p:sp>
        <p:nvSpPr>
          <p:cNvPr id="12" name="TextBox 6">
            <a:extLst>
              <a:ext uri="{FF2B5EF4-FFF2-40B4-BE49-F238E27FC236}">
                <a16:creationId xmlns:a16="http://schemas.microsoft.com/office/drawing/2014/main" id="{280B99C0-82C7-4889-49A1-77D1157DA481}"/>
              </a:ext>
            </a:extLst>
          </p:cNvPr>
          <p:cNvSpPr txBox="1"/>
          <p:nvPr/>
        </p:nvSpPr>
        <p:spPr>
          <a:xfrm>
            <a:off x="6829673" y="6355374"/>
            <a:ext cx="18598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O" dirty="0">
                <a:solidFill>
                  <a:schemeClr val="accent3"/>
                </a:solidFill>
                <a:latin typeface="Hiragino Sans W4" panose="020B0400000000000000" pitchFamily="34" charset="-128"/>
                <a:ea typeface="Hiragino Sans W4" panose="020B0400000000000000" pitchFamily="34" charset="-128"/>
              </a:rPr>
              <a:t>Julio 18, 2023</a:t>
            </a:r>
          </a:p>
        </p:txBody>
      </p:sp>
    </p:spTree>
    <p:extLst>
      <p:ext uri="{BB962C8B-B14F-4D97-AF65-F5344CB8AC3E}">
        <p14:creationId xmlns:p14="http://schemas.microsoft.com/office/powerpoint/2010/main" val="11290678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89000"/>
              </a:schemeClr>
            </a:gs>
            <a:gs pos="23000">
              <a:schemeClr val="accent5">
                <a:lumMod val="89000"/>
              </a:schemeClr>
            </a:gs>
            <a:gs pos="69000">
              <a:schemeClr val="accent5">
                <a:lumMod val="75000"/>
              </a:schemeClr>
            </a:gs>
            <a:gs pos="97000">
              <a:schemeClr val="accent5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35153BCB-676C-23D0-68ED-1C7C99636C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O" sz="4000" spc="600" dirty="0">
                <a:solidFill>
                  <a:schemeClr val="bg1"/>
                </a:solidFill>
                <a:latin typeface="Hiragino Sans W4" panose="020B0400000000000000" pitchFamily="34" charset="-128"/>
                <a:ea typeface="Hiragino Sans W4" panose="020B0400000000000000" pitchFamily="34" charset="-128"/>
              </a:rPr>
              <a:t>FENÓMENOS DE</a:t>
            </a:r>
            <a:br>
              <a:rPr lang="es-CO" sz="4000" spc="600" dirty="0">
                <a:solidFill>
                  <a:schemeClr val="bg1"/>
                </a:solidFill>
                <a:latin typeface="Hiragino Sans W4" panose="020B0400000000000000" pitchFamily="34" charset="-128"/>
                <a:ea typeface="Hiragino Sans W4" panose="020B0400000000000000" pitchFamily="34" charset="-128"/>
              </a:rPr>
            </a:br>
            <a:r>
              <a:rPr lang="es-CO" sz="4000" spc="600" dirty="0">
                <a:solidFill>
                  <a:schemeClr val="bg1"/>
                </a:solidFill>
                <a:latin typeface="Hiragino Sans W4" panose="020B0400000000000000" pitchFamily="34" charset="-128"/>
                <a:ea typeface="Hiragino Sans W4" panose="020B0400000000000000" pitchFamily="34" charset="-128"/>
              </a:rPr>
              <a:t>VARIABILIDAD </a:t>
            </a:r>
            <a:br>
              <a:rPr lang="es-CO" sz="4000" spc="600" dirty="0">
                <a:solidFill>
                  <a:schemeClr val="bg1"/>
                </a:solidFill>
                <a:latin typeface="Hiragino Sans W4" panose="020B0400000000000000" pitchFamily="34" charset="-128"/>
                <a:ea typeface="Hiragino Sans W4" panose="020B0400000000000000" pitchFamily="34" charset="-128"/>
              </a:rPr>
            </a:br>
            <a:r>
              <a:rPr lang="es-CO" sz="4000" spc="600" dirty="0">
                <a:solidFill>
                  <a:schemeClr val="bg1"/>
                </a:solidFill>
                <a:latin typeface="Hiragino Sans W4" panose="020B0400000000000000" pitchFamily="34" charset="-128"/>
                <a:ea typeface="Hiragino Sans W4" panose="020B0400000000000000" pitchFamily="34" charset="-128"/>
              </a:rPr>
              <a:t>CLIMÁTICA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3874DF72-2BEA-C684-FD80-A1A3F989404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8566321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>
            <a:extLst>
              <a:ext uri="{FF2B5EF4-FFF2-40B4-BE49-F238E27FC236}">
                <a16:creationId xmlns:a16="http://schemas.microsoft.com/office/drawing/2014/main" id="{F8A88903-9A15-520B-C575-554B7EE3E1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40" y="1138265"/>
            <a:ext cx="4544762" cy="140118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000" kern="1200" spc="6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ESCALAS DE LOS PROCESOS CLIMÁTICOS</a:t>
            </a:r>
          </a:p>
        </p:txBody>
      </p:sp>
      <p:cxnSp>
        <p:nvCxnSpPr>
          <p:cNvPr id="1045" name="Straight Connector 1044">
            <a:extLst>
              <a:ext uri="{FF2B5EF4-FFF2-40B4-BE49-F238E27FC236}">
                <a16:creationId xmlns:a16="http://schemas.microsoft.com/office/drawing/2014/main" id="{FC23E3B9-5ABF-58B3-E2B0-E9A5DAA900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61462" y="871146"/>
            <a:ext cx="736939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Figure 1 Range and scale of natural hazards due to weather and climate ">
            <a:extLst>
              <a:ext uri="{FF2B5EF4-FFF2-40B4-BE49-F238E27FC236}">
                <a16:creationId xmlns:a16="http://schemas.microsoft.com/office/drawing/2014/main" id="{F7773F0C-2400-BA4D-B7BB-A520E2E52161}"/>
              </a:ext>
            </a:extLst>
          </p:cNvPr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96409" y="1943100"/>
            <a:ext cx="8048242" cy="4627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42838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18" name="Rectangle 4117">
            <a:extLst>
              <a:ext uri="{FF2B5EF4-FFF2-40B4-BE49-F238E27FC236}">
                <a16:creationId xmlns:a16="http://schemas.microsoft.com/office/drawing/2014/main" id="{E91DC736-0EF8-4F87-9146-EBF1D2EE4D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140673EB-7C45-297E-2290-DDF99A35DD3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87" r="9092" b="16827"/>
          <a:stretch/>
        </p:blipFill>
        <p:spPr bwMode="auto">
          <a:xfrm>
            <a:off x="3523488" y="10"/>
            <a:ext cx="866851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20" name="Rectangle 4119">
            <a:extLst>
              <a:ext uri="{FF2B5EF4-FFF2-40B4-BE49-F238E27FC236}">
                <a16:creationId xmlns:a16="http://schemas.microsoft.com/office/drawing/2014/main" id="{097CD68E-23E3-4007-8847-CD0944C4F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9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7981" y="1122363"/>
            <a:ext cx="4023360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spc="600" dirty="0"/>
              <a:t>El NIÑO – OSCILACIÓN DEL SUR</a:t>
            </a:r>
            <a:br>
              <a:rPr lang="en-US" sz="4800" spc="600" dirty="0"/>
            </a:br>
            <a:r>
              <a:rPr lang="en-US" sz="4800" spc="600" dirty="0"/>
              <a:t>(ENSO)</a:t>
            </a:r>
          </a:p>
        </p:txBody>
      </p:sp>
      <p:sp>
        <p:nvSpPr>
          <p:cNvPr id="4122" name="Rectangle 4121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124" name="Rectangle 4123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D39D1F87-D49C-CF7C-7CE6-56D4E1962A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6962" y="729048"/>
            <a:ext cx="11178076" cy="5671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90291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142ac24399b_1_7"/>
          <p:cNvSpPr/>
          <p:nvPr/>
        </p:nvSpPr>
        <p:spPr>
          <a:xfrm>
            <a:off x="341072" y="4778095"/>
            <a:ext cx="5070600" cy="3528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2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venir"/>
                <a:ea typeface="Avenir"/>
                <a:cs typeface="Avenir"/>
                <a:sym typeface="Avenir"/>
              </a:rPr>
              <a:t>Baigun</a:t>
            </a:r>
            <a:r>
              <a:rPr lang="en-US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venir"/>
                <a:ea typeface="Avenir"/>
                <a:cs typeface="Avenir"/>
                <a:sym typeface="Avenir"/>
              </a:rPr>
              <a:t> (2015)</a:t>
            </a:r>
            <a:endParaRPr sz="1200" b="1" dirty="0">
              <a:solidFill>
                <a:schemeClr val="tx1">
                  <a:lumMod val="50000"/>
                  <a:lumOff val="50000"/>
                </a:schemeClr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6F34D6F4-0F97-79F3-932F-9511B84231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389876"/>
            <a:ext cx="10515599" cy="6102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10932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71CC2FB1-98FE-5584-B475-5B002EADC58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38660" y="191124"/>
            <a:ext cx="8122362" cy="6475751"/>
          </a:xfrm>
        </p:spPr>
      </p:pic>
    </p:spTree>
    <p:extLst>
      <p:ext uri="{BB962C8B-B14F-4D97-AF65-F5344CB8AC3E}">
        <p14:creationId xmlns:p14="http://schemas.microsoft.com/office/powerpoint/2010/main" val="378585271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129" name="Rectangle 5128">
            <a:extLst>
              <a:ext uri="{FF2B5EF4-FFF2-40B4-BE49-F238E27FC236}">
                <a16:creationId xmlns:a16="http://schemas.microsoft.com/office/drawing/2014/main" id="{09CFCDAF-46CE-4056-866C-5EE9122FDC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31" name="!!Rectangle">
            <a:extLst>
              <a:ext uri="{FF2B5EF4-FFF2-40B4-BE49-F238E27FC236}">
                <a16:creationId xmlns:a16="http://schemas.microsoft.com/office/drawing/2014/main" id="{9F587EB1-1674-4B8B-88AD-2A81FFFB5F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189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124" name="Picture 4">
            <a:extLst>
              <a:ext uri="{FF2B5EF4-FFF2-40B4-BE49-F238E27FC236}">
                <a16:creationId xmlns:a16="http://schemas.microsoft.com/office/drawing/2014/main" id="{D0964F03-8E4A-9AE9-9E4D-2BF2EFA7733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3151"/>
          <a:stretch/>
        </p:blipFill>
        <p:spPr bwMode="auto">
          <a:xfrm>
            <a:off x="20" y="10"/>
            <a:ext cx="12191981" cy="6857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133" name="Straight Connector 5132">
            <a:extLst>
              <a:ext uri="{FF2B5EF4-FFF2-40B4-BE49-F238E27FC236}">
                <a16:creationId xmlns:a16="http://schemas.microsoft.com/office/drawing/2014/main" id="{C49DA8F6-BCC1-4447-B54C-57856834B9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23622" y="373056"/>
            <a:ext cx="0" cy="6476066"/>
          </a:xfrm>
          <a:prstGeom prst="line">
            <a:avLst/>
          </a:prstGeom>
          <a:ln w="25400" cap="sq">
            <a:solidFill>
              <a:srgbClr val="FFFFFF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35" name="Graphic 11">
            <a:extLst>
              <a:ext uri="{FF2B5EF4-FFF2-40B4-BE49-F238E27FC236}">
                <a16:creationId xmlns:a16="http://schemas.microsoft.com/office/drawing/2014/main" id="{6CB927A4-E432-4310-9CD5-E89FF50631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22814" y="740316"/>
            <a:ext cx="139039" cy="139039"/>
          </a:xfrm>
          <a:custGeom>
            <a:avLst/>
            <a:gdLst>
              <a:gd name="connsiteX0" fmla="*/ 129602 w 139039"/>
              <a:gd name="connsiteY0" fmla="*/ 60082 h 139039"/>
              <a:gd name="connsiteX1" fmla="*/ 78957 w 139039"/>
              <a:gd name="connsiteY1" fmla="*/ 60082 h 139039"/>
              <a:gd name="connsiteX2" fmla="*/ 78957 w 139039"/>
              <a:gd name="connsiteY2" fmla="*/ 9437 h 139039"/>
              <a:gd name="connsiteX3" fmla="*/ 69520 w 139039"/>
              <a:gd name="connsiteY3" fmla="*/ 0 h 139039"/>
              <a:gd name="connsiteX4" fmla="*/ 60082 w 139039"/>
              <a:gd name="connsiteY4" fmla="*/ 9437 h 139039"/>
              <a:gd name="connsiteX5" fmla="*/ 60082 w 139039"/>
              <a:gd name="connsiteY5" fmla="*/ 60082 h 139039"/>
              <a:gd name="connsiteX6" fmla="*/ 9437 w 139039"/>
              <a:gd name="connsiteY6" fmla="*/ 60082 h 139039"/>
              <a:gd name="connsiteX7" fmla="*/ 0 w 139039"/>
              <a:gd name="connsiteY7" fmla="*/ 69520 h 139039"/>
              <a:gd name="connsiteX8" fmla="*/ 9437 w 139039"/>
              <a:gd name="connsiteY8" fmla="*/ 78957 h 139039"/>
              <a:gd name="connsiteX9" fmla="*/ 60082 w 139039"/>
              <a:gd name="connsiteY9" fmla="*/ 78957 h 139039"/>
              <a:gd name="connsiteX10" fmla="*/ 60082 w 139039"/>
              <a:gd name="connsiteY10" fmla="*/ 129602 h 139039"/>
              <a:gd name="connsiteX11" fmla="*/ 69520 w 139039"/>
              <a:gd name="connsiteY11" fmla="*/ 139039 h 139039"/>
              <a:gd name="connsiteX12" fmla="*/ 78957 w 139039"/>
              <a:gd name="connsiteY12" fmla="*/ 129602 h 139039"/>
              <a:gd name="connsiteX13" fmla="*/ 78957 w 139039"/>
              <a:gd name="connsiteY13" fmla="*/ 78957 h 139039"/>
              <a:gd name="connsiteX14" fmla="*/ 129602 w 139039"/>
              <a:gd name="connsiteY14" fmla="*/ 78957 h 139039"/>
              <a:gd name="connsiteX15" fmla="*/ 139039 w 139039"/>
              <a:gd name="connsiteY15" fmla="*/ 69520 h 139039"/>
              <a:gd name="connsiteX16" fmla="*/ 129602 w 139039"/>
              <a:gd name="connsiteY16" fmla="*/ 60082 h 139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9" h="139039">
                <a:moveTo>
                  <a:pt x="129602" y="60082"/>
                </a:moveTo>
                <a:lnTo>
                  <a:pt x="78957" y="60082"/>
                </a:lnTo>
                <a:lnTo>
                  <a:pt x="78957" y="9437"/>
                </a:lnTo>
                <a:cubicBezTo>
                  <a:pt x="78957" y="4225"/>
                  <a:pt x="74731" y="0"/>
                  <a:pt x="69520" y="0"/>
                </a:cubicBezTo>
                <a:cubicBezTo>
                  <a:pt x="64308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8" y="139039"/>
                  <a:pt x="69520" y="139039"/>
                </a:cubicBezTo>
                <a:cubicBezTo>
                  <a:pt x="74731" y="139039"/>
                  <a:pt x="78957" y="134814"/>
                  <a:pt x="78957" y="129602"/>
                </a:cubicBezTo>
                <a:lnTo>
                  <a:pt x="78957" y="78957"/>
                </a:lnTo>
                <a:lnTo>
                  <a:pt x="129602" y="78957"/>
                </a:lnTo>
                <a:cubicBezTo>
                  <a:pt x="134814" y="78957"/>
                  <a:pt x="139039" y="74731"/>
                  <a:pt x="139039" y="69520"/>
                </a:cubicBezTo>
                <a:cubicBezTo>
                  <a:pt x="139039" y="64308"/>
                  <a:pt x="134814" y="60082"/>
                  <a:pt x="129602" y="60082"/>
                </a:cubicBezTo>
                <a:close/>
              </a:path>
            </a:pathLst>
          </a:custGeom>
          <a:solidFill>
            <a:srgbClr val="FFFFFF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37" name="Graphic 10">
            <a:extLst>
              <a:ext uri="{FF2B5EF4-FFF2-40B4-BE49-F238E27FC236}">
                <a16:creationId xmlns:a16="http://schemas.microsoft.com/office/drawing/2014/main" id="{E3020543-B24B-4EC4-8FFC-8DD88EEA91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81594" y="969611"/>
            <a:ext cx="91138" cy="91138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rgbClr val="FFFFFF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39" name="Graphic 12">
            <a:extLst>
              <a:ext uri="{FF2B5EF4-FFF2-40B4-BE49-F238E27FC236}">
                <a16:creationId xmlns:a16="http://schemas.microsoft.com/office/drawing/2014/main" id="{1453BF6C-B012-48B7-B4E8-6D7AC7C27D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07274" y="1484755"/>
            <a:ext cx="127714" cy="127714"/>
          </a:xfrm>
          <a:custGeom>
            <a:avLst/>
            <a:gdLst>
              <a:gd name="connsiteX0" fmla="*/ 63857 w 127714"/>
              <a:gd name="connsiteY0" fmla="*/ 18874 h 127714"/>
              <a:gd name="connsiteX1" fmla="*/ 108840 w 127714"/>
              <a:gd name="connsiteY1" fmla="*/ 63857 h 127714"/>
              <a:gd name="connsiteX2" fmla="*/ 63857 w 127714"/>
              <a:gd name="connsiteY2" fmla="*/ 108840 h 127714"/>
              <a:gd name="connsiteX3" fmla="*/ 18874 w 127714"/>
              <a:gd name="connsiteY3" fmla="*/ 63857 h 127714"/>
              <a:gd name="connsiteX4" fmla="*/ 63857 w 127714"/>
              <a:gd name="connsiteY4" fmla="*/ 18874 h 127714"/>
              <a:gd name="connsiteX5" fmla="*/ 63857 w 127714"/>
              <a:gd name="connsiteY5" fmla="*/ 0 h 127714"/>
              <a:gd name="connsiteX6" fmla="*/ 0 w 127714"/>
              <a:gd name="connsiteY6" fmla="*/ 63857 h 127714"/>
              <a:gd name="connsiteX7" fmla="*/ 63857 w 127714"/>
              <a:gd name="connsiteY7" fmla="*/ 127714 h 127714"/>
              <a:gd name="connsiteX8" fmla="*/ 127714 w 127714"/>
              <a:gd name="connsiteY8" fmla="*/ 63857 h 127714"/>
              <a:gd name="connsiteX9" fmla="*/ 63857 w 127714"/>
              <a:gd name="connsiteY9" fmla="*/ 0 h 127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4" h="127714">
                <a:moveTo>
                  <a:pt x="63857" y="18874"/>
                </a:moveTo>
                <a:cubicBezTo>
                  <a:pt x="88700" y="18874"/>
                  <a:pt x="108840" y="39014"/>
                  <a:pt x="108840" y="63857"/>
                </a:cubicBezTo>
                <a:cubicBezTo>
                  <a:pt x="108840" y="88700"/>
                  <a:pt x="88700" y="108840"/>
                  <a:pt x="63857" y="108840"/>
                </a:cubicBezTo>
                <a:cubicBezTo>
                  <a:pt x="39014" y="108840"/>
                  <a:pt x="18874" y="88700"/>
                  <a:pt x="18874" y="63857"/>
                </a:cubicBezTo>
                <a:cubicBezTo>
                  <a:pt x="18898" y="39024"/>
                  <a:pt x="39024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4"/>
                  <a:pt x="63857" y="127714"/>
                </a:cubicBezTo>
                <a:cubicBezTo>
                  <a:pt x="99124" y="127714"/>
                  <a:pt x="127714" y="99124"/>
                  <a:pt x="127714" y="63857"/>
                </a:cubicBezTo>
                <a:cubicBezTo>
                  <a:pt x="127714" y="28590"/>
                  <a:pt x="99124" y="0"/>
                  <a:pt x="63857" y="0"/>
                </a:cubicBezTo>
                <a:close/>
              </a:path>
            </a:pathLst>
          </a:custGeom>
          <a:solidFill>
            <a:srgbClr val="FFFFFF"/>
          </a:solidFill>
          <a:ln w="610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29042" y="698643"/>
            <a:ext cx="4124758" cy="5301467"/>
          </a:xfrm>
        </p:spPr>
        <p:txBody>
          <a:bodyPr anchor="b">
            <a:normAutofit/>
          </a:bodyPr>
          <a:lstStyle/>
          <a:p>
            <a:r>
              <a:rPr lang="es-CO" sz="2000" b="1">
                <a:solidFill>
                  <a:srgbClr val="FFFFFF"/>
                </a:solidFill>
              </a:rPr>
              <a:t>El Niño/La Niña-Southern Oscillation</a:t>
            </a:r>
            <a:r>
              <a:rPr lang="es-CO" sz="2000">
                <a:solidFill>
                  <a:srgbClr val="FFFFFF"/>
                </a:solidFill>
              </a:rPr>
              <a:t> (</a:t>
            </a:r>
            <a:r>
              <a:rPr lang="es-CO" sz="2000" b="1">
                <a:solidFill>
                  <a:srgbClr val="FFFFFF"/>
                </a:solidFill>
              </a:rPr>
              <a:t>ENSO) </a:t>
            </a:r>
            <a:r>
              <a:rPr lang="es-CO" sz="2000">
                <a:solidFill>
                  <a:srgbClr val="FFFFFF"/>
                </a:solidFill>
              </a:rPr>
              <a:t>es un fenómeno climático que ocurre en el Pacífico Tropical con una frecuencia de 3 a 7 años</a:t>
            </a:r>
          </a:p>
          <a:p>
            <a:endParaRPr lang="es-CO" sz="2000">
              <a:solidFill>
                <a:srgbClr val="FFFFFF"/>
              </a:solidFill>
            </a:endParaRPr>
          </a:p>
          <a:p>
            <a:r>
              <a:rPr lang="es-CO" sz="2000">
                <a:solidFill>
                  <a:srgbClr val="FFFFFF"/>
                </a:solidFill>
              </a:rPr>
              <a:t>ENSO tiene dos componentes: </a:t>
            </a:r>
          </a:p>
          <a:p>
            <a:pPr lvl="1"/>
            <a:r>
              <a:rPr lang="es-CO" sz="2000">
                <a:solidFill>
                  <a:srgbClr val="FFFFFF"/>
                </a:solidFill>
              </a:rPr>
              <a:t>Oceánica, llamada El Niño o la Niña, caracterizada por un calentamiento o enfriamiento de las aguas superficiales en el Pacífico Central y Oriental. </a:t>
            </a:r>
          </a:p>
          <a:p>
            <a:pPr lvl="1"/>
            <a:r>
              <a:rPr lang="es-CO" sz="2000">
                <a:solidFill>
                  <a:srgbClr val="FFFFFF"/>
                </a:solidFill>
              </a:rPr>
              <a:t>Atmosférica, conocida como la Oscilación del Sur, caraterizada por cambios en la presión atmosférica en dos regiones del Pacífico Tropical</a:t>
            </a:r>
          </a:p>
        </p:txBody>
      </p:sp>
    </p:spTree>
    <p:extLst>
      <p:ext uri="{BB962C8B-B14F-4D97-AF65-F5344CB8AC3E}">
        <p14:creationId xmlns:p14="http://schemas.microsoft.com/office/powerpoint/2010/main" val="1573126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1492AC9C-12F9-CBDF-7A39-5E75FB1C875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54251" y="643466"/>
            <a:ext cx="10083498" cy="557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596739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2B97F24A-32CE-4C1C-A50D-3016B394D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DB985155-5845-AF18-142F-D0A0C64E0B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4675" y="639520"/>
            <a:ext cx="4159621" cy="1719072"/>
          </a:xfrm>
        </p:spPr>
        <p:txBody>
          <a:bodyPr anchor="b">
            <a:normAutofit fontScale="90000"/>
          </a:bodyPr>
          <a:lstStyle/>
          <a:p>
            <a:r>
              <a:rPr lang="es-CO" sz="3800" spc="600" dirty="0"/>
              <a:t>QUE OCURRE EN LA SUBSUPERFICIE?</a:t>
            </a:r>
          </a:p>
        </p:txBody>
      </p:sp>
      <p:sp>
        <p:nvSpPr>
          <p:cNvPr id="18" name="sketch line">
            <a:extLst>
              <a:ext uri="{FF2B5EF4-FFF2-40B4-BE49-F238E27FC236}">
                <a16:creationId xmlns:a16="http://schemas.microsoft.com/office/drawing/2014/main" id="{CD8B4F24-440B-49E9-B85D-733523DC0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573756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Marcador de contenido 8">
            <a:extLst>
              <a:ext uri="{FF2B5EF4-FFF2-40B4-BE49-F238E27FC236}">
                <a16:creationId xmlns:a16="http://schemas.microsoft.com/office/drawing/2014/main" id="{C246BB57-BC86-5A2D-97F0-29EEFA1506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4296" y="850396"/>
            <a:ext cx="6903720" cy="5157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88224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>
            <a:extLst>
              <a:ext uri="{FF2B5EF4-FFF2-40B4-BE49-F238E27FC236}">
                <a16:creationId xmlns:a16="http://schemas.microsoft.com/office/drawing/2014/main" id="{D0964F03-8E4A-9AE9-9E4D-2BF2EFA7733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05" r="-2" b="27094"/>
          <a:stretch/>
        </p:blipFill>
        <p:spPr bwMode="auto">
          <a:xfrm>
            <a:off x="20" y="10"/>
            <a:ext cx="12191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73822" y="4079422"/>
            <a:ext cx="8337166" cy="2452687"/>
          </a:xfrm>
        </p:spPr>
        <p:txBody>
          <a:bodyPr anchor="ctr">
            <a:noAutofit/>
          </a:bodyPr>
          <a:lstStyle/>
          <a:p>
            <a:r>
              <a:rPr lang="es-CO" sz="2000" b="1" dirty="0"/>
              <a:t>El Niño/La Niña-</a:t>
            </a:r>
            <a:r>
              <a:rPr lang="es-CO" sz="2000" b="1" dirty="0" err="1"/>
              <a:t>Southern</a:t>
            </a:r>
            <a:r>
              <a:rPr lang="es-CO" sz="2000" b="1" dirty="0"/>
              <a:t> </a:t>
            </a:r>
            <a:r>
              <a:rPr lang="es-CO" sz="2000" b="1" dirty="0" err="1"/>
              <a:t>Oscillation</a:t>
            </a:r>
            <a:r>
              <a:rPr lang="es-CO" sz="2000" dirty="0"/>
              <a:t> (</a:t>
            </a:r>
            <a:r>
              <a:rPr lang="es-CO" sz="2000" b="1" dirty="0"/>
              <a:t>ENSO) </a:t>
            </a:r>
            <a:r>
              <a:rPr lang="es-CO" sz="2000" dirty="0"/>
              <a:t>es un fenómeno climático que ocurre en el Pacífico Tropical con una frecuencia de 3 a 7 años</a:t>
            </a:r>
          </a:p>
          <a:p>
            <a:endParaRPr lang="es-CO" sz="2000" dirty="0"/>
          </a:p>
          <a:p>
            <a:r>
              <a:rPr lang="es-CO" sz="2000" dirty="0"/>
              <a:t>ENSO tiene dos componentes: </a:t>
            </a:r>
          </a:p>
          <a:p>
            <a:pPr lvl="1"/>
            <a:r>
              <a:rPr lang="es-CO" sz="2000" dirty="0"/>
              <a:t>Oceánica, llamada El Niño o la Niña, caracterizada por un calentamiento o enfriamiento de las aguas superficiales en el Pacífico Central y Oriental. </a:t>
            </a:r>
          </a:p>
          <a:p>
            <a:pPr lvl="1"/>
            <a:r>
              <a:rPr lang="es-CO" sz="2000" dirty="0"/>
              <a:t>Atmosférica, conocida como la Oscilación del Sur, </a:t>
            </a:r>
            <a:r>
              <a:rPr lang="es-CO" sz="2000" dirty="0" err="1"/>
              <a:t>caraterizada</a:t>
            </a:r>
            <a:r>
              <a:rPr lang="es-CO" sz="2000" dirty="0"/>
              <a:t> por cambios en la presión atmosférica en dos regiones del Pacífico Tropical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9267827" y="6356350"/>
            <a:ext cx="2743200" cy="365125"/>
          </a:xfrm>
        </p:spPr>
        <p:txBody>
          <a:bodyPr/>
          <a:lstStyle/>
          <a:p>
            <a:fld id="{FA84A37A-AFC2-4A01-80A1-FC20F2C0D5BB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4352927" y="304799"/>
            <a:ext cx="1257300" cy="838200"/>
          </a:xfrm>
          <a:prstGeom prst="rect">
            <a:avLst/>
          </a:prstGeom>
          <a:solidFill>
            <a:schemeClr val="tx1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2400" dirty="0">
                <a:solidFill>
                  <a:schemeClr val="accent3"/>
                </a:solidFill>
                <a:cs typeface="Calibri" pitchFamily="34" charset="0"/>
              </a:rPr>
              <a:t>Sol</a:t>
            </a:r>
            <a:endParaRPr lang="en-US" sz="2400" dirty="0">
              <a:solidFill>
                <a:schemeClr val="accent3"/>
              </a:solidFill>
              <a:cs typeface="Calibri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929314" y="309562"/>
            <a:ext cx="2133600" cy="838200"/>
          </a:xfrm>
          <a:prstGeom prst="rect">
            <a:avLst/>
          </a:prstGeom>
          <a:solidFill>
            <a:schemeClr val="tx1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2400" dirty="0">
                <a:solidFill>
                  <a:schemeClr val="accent3"/>
                </a:solidFill>
                <a:cs typeface="Calibri" pitchFamily="34" charset="0"/>
              </a:rPr>
              <a:t>Geometría Sol-Tierra</a:t>
            </a:r>
            <a:endParaRPr lang="en-US" sz="2400" dirty="0">
              <a:solidFill>
                <a:schemeClr val="accent3"/>
              </a:solidFill>
              <a:cs typeface="Calibri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382001" y="309562"/>
            <a:ext cx="2133600" cy="838200"/>
          </a:xfrm>
          <a:prstGeom prst="rect">
            <a:avLst/>
          </a:prstGeom>
          <a:solidFill>
            <a:schemeClr val="tx1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2400" dirty="0">
                <a:solidFill>
                  <a:schemeClr val="accent3"/>
                </a:solidFill>
                <a:cs typeface="Calibri" pitchFamily="34" charset="0"/>
              </a:rPr>
              <a:t>Polvo interestelar</a:t>
            </a:r>
            <a:endParaRPr lang="en-US" sz="2400" dirty="0">
              <a:solidFill>
                <a:schemeClr val="accent3"/>
              </a:solidFill>
              <a:cs typeface="Calibri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83445" y="219071"/>
            <a:ext cx="3024188" cy="1114428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2000" spc="600" dirty="0">
                <a:ea typeface="Hiragino Sans W4" panose="020B0400000000000000" pitchFamily="34" charset="-128"/>
                <a:cs typeface="Calibri" pitchFamily="34" charset="0"/>
              </a:rPr>
              <a:t>FACTORES EXTRA-TERRESTRES</a:t>
            </a:r>
            <a:endParaRPr lang="en-US" sz="2000" spc="600" dirty="0">
              <a:ea typeface="Hiragino Sans W4" panose="020B0400000000000000" pitchFamily="34" charset="-128"/>
              <a:cs typeface="Calibri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185037" y="2057400"/>
            <a:ext cx="1905000" cy="838200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2200" dirty="0">
                <a:solidFill>
                  <a:schemeClr val="bg1">
                    <a:lumMod val="85000"/>
                  </a:schemeClr>
                </a:solidFill>
                <a:cs typeface="Calibri" pitchFamily="34" charset="0"/>
              </a:rPr>
              <a:t>Emisiones volcánicas</a:t>
            </a:r>
            <a:endParaRPr lang="en-US" sz="2200" dirty="0">
              <a:solidFill>
                <a:schemeClr val="bg1">
                  <a:lumMod val="85000"/>
                </a:schemeClr>
              </a:solidFill>
              <a:cs typeface="Calibri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185037" y="3124201"/>
            <a:ext cx="1905000" cy="838200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2200" dirty="0">
                <a:solidFill>
                  <a:schemeClr val="bg1">
                    <a:lumMod val="85000"/>
                  </a:schemeClr>
                </a:solidFill>
                <a:cs typeface="Calibri" pitchFamily="34" charset="0"/>
              </a:rPr>
              <a:t>Formación relieve</a:t>
            </a:r>
            <a:endParaRPr lang="en-US" sz="2200" dirty="0">
              <a:solidFill>
                <a:schemeClr val="bg1">
                  <a:lumMod val="85000"/>
                </a:schemeClr>
              </a:solidFill>
              <a:cs typeface="Calibri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185037" y="4214811"/>
            <a:ext cx="1905000" cy="838200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2200" dirty="0">
                <a:solidFill>
                  <a:schemeClr val="bg1">
                    <a:lumMod val="85000"/>
                  </a:schemeClr>
                </a:solidFill>
                <a:cs typeface="Calibri" pitchFamily="34" charset="0"/>
              </a:rPr>
              <a:t>Deriva continental</a:t>
            </a:r>
            <a:endParaRPr lang="en-US" sz="2200" dirty="0">
              <a:solidFill>
                <a:schemeClr val="bg1">
                  <a:lumMod val="85000"/>
                </a:schemeClr>
              </a:solidFill>
              <a:cs typeface="Calibri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9082088" y="4185444"/>
            <a:ext cx="1905000" cy="838200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2200" dirty="0" err="1">
                <a:solidFill>
                  <a:schemeClr val="bg1">
                    <a:lumMod val="85000"/>
                  </a:schemeClr>
                </a:solidFill>
                <a:cs typeface="Calibri" pitchFamily="34" charset="0"/>
              </a:rPr>
              <a:t>Reflectividad</a:t>
            </a:r>
            <a:r>
              <a:rPr lang="es-CO" sz="2200" dirty="0">
                <a:solidFill>
                  <a:schemeClr val="bg1">
                    <a:lumMod val="85000"/>
                  </a:schemeClr>
                </a:solidFill>
                <a:cs typeface="Calibri" pitchFamily="34" charset="0"/>
              </a:rPr>
              <a:t> de la superficie</a:t>
            </a:r>
            <a:endParaRPr lang="en-US" sz="2200" dirty="0">
              <a:solidFill>
                <a:schemeClr val="bg1">
                  <a:lumMod val="85000"/>
                </a:schemeClr>
              </a:solidFill>
              <a:cs typeface="Calibri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9101139" y="3048000"/>
            <a:ext cx="1905000" cy="838200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2200" dirty="0" err="1">
                <a:solidFill>
                  <a:schemeClr val="bg1">
                    <a:lumMod val="85000"/>
                  </a:schemeClr>
                </a:solidFill>
                <a:cs typeface="Calibri" pitchFamily="34" charset="0"/>
              </a:rPr>
              <a:t>Reflectividad</a:t>
            </a:r>
            <a:r>
              <a:rPr lang="es-CO" sz="2200" dirty="0">
                <a:solidFill>
                  <a:schemeClr val="bg1">
                    <a:lumMod val="85000"/>
                  </a:schemeClr>
                </a:solidFill>
                <a:cs typeface="Calibri" pitchFamily="34" charset="0"/>
              </a:rPr>
              <a:t>  atmosférica</a:t>
            </a:r>
            <a:endParaRPr lang="en-US" sz="2200" dirty="0">
              <a:solidFill>
                <a:schemeClr val="bg1">
                  <a:lumMod val="85000"/>
                </a:schemeClr>
              </a:solidFill>
              <a:cs typeface="Calibri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9101139" y="1938337"/>
            <a:ext cx="1905000" cy="838200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2200" dirty="0">
                <a:solidFill>
                  <a:schemeClr val="bg1">
                    <a:lumMod val="85000"/>
                  </a:schemeClr>
                </a:solidFill>
                <a:cs typeface="Calibri" pitchFamily="34" charset="0"/>
              </a:rPr>
              <a:t>Química atmosférica</a:t>
            </a:r>
            <a:endParaRPr lang="en-US" sz="2200" dirty="0">
              <a:solidFill>
                <a:schemeClr val="bg1">
                  <a:lumMod val="85000"/>
                </a:schemeClr>
              </a:solidFill>
              <a:cs typeface="Calibri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9067801" y="5322888"/>
            <a:ext cx="2895600" cy="838200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2200" dirty="0">
                <a:solidFill>
                  <a:schemeClr val="bg1">
                    <a:lumMod val="85000"/>
                  </a:schemeClr>
                </a:solidFill>
                <a:cs typeface="Calibri" pitchFamily="34" charset="0"/>
              </a:rPr>
              <a:t>Intercambios de calor océano-atmósfera</a:t>
            </a:r>
            <a:endParaRPr lang="en-US" sz="2200" dirty="0">
              <a:solidFill>
                <a:schemeClr val="bg1">
                  <a:lumMod val="85000"/>
                </a:schemeClr>
              </a:solidFill>
              <a:cs typeface="Calibri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 rot="16200000">
            <a:off x="-1488428" y="3679911"/>
            <a:ext cx="4910137" cy="807866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2000" dirty="0">
                <a:solidFill>
                  <a:schemeClr val="bg2"/>
                </a:solidFill>
                <a:ea typeface="Hiragino Sans W4" panose="020B0400000000000000" pitchFamily="34" charset="-128"/>
                <a:cs typeface="Calibri" pitchFamily="34" charset="0"/>
              </a:rPr>
              <a:t>FACTORES TIERRA – OCEÁNO - ATMÓSFERA</a:t>
            </a:r>
            <a:endParaRPr lang="en-US" sz="2000" dirty="0">
              <a:solidFill>
                <a:schemeClr val="bg2"/>
              </a:solidFill>
              <a:ea typeface="Hiragino Sans W4" panose="020B0400000000000000" pitchFamily="34" charset="-128"/>
              <a:cs typeface="Calibri" pitchFamily="34" charset="0"/>
            </a:endParaRP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012C0944-003F-13D1-951E-AE174160A2A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/>
          <a:srcRect l="2500" t="5917" r="51167" b="4084"/>
          <a:stretch/>
        </p:blipFill>
        <p:spPr bwMode="auto">
          <a:xfrm>
            <a:off x="4596767" y="1752600"/>
            <a:ext cx="423672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4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4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 tmFilter="0,0; .5, 1; 1, 1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8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84" name="Rectangle 7183">
            <a:extLst>
              <a:ext uri="{FF2B5EF4-FFF2-40B4-BE49-F238E27FC236}">
                <a16:creationId xmlns:a16="http://schemas.microsoft.com/office/drawing/2014/main" id="{5DCB5928-DC7D-4612-9922-441966E156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7186" name="Freeform: Shape 7185">
            <a:extLst>
              <a:ext uri="{FF2B5EF4-FFF2-40B4-BE49-F238E27FC236}">
                <a16:creationId xmlns:a16="http://schemas.microsoft.com/office/drawing/2014/main" id="{682C1161-1736-45EC-99B7-33F3CAE9D5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959047" cy="6858000"/>
          </a:xfrm>
          <a:custGeom>
            <a:avLst/>
            <a:gdLst>
              <a:gd name="connsiteX0" fmla="*/ 0 w 4959047"/>
              <a:gd name="connsiteY0" fmla="*/ 0 h 6858000"/>
              <a:gd name="connsiteX1" fmla="*/ 4110127 w 4959047"/>
              <a:gd name="connsiteY1" fmla="*/ 0 h 6858000"/>
              <a:gd name="connsiteX2" fmla="*/ 4179024 w 4959047"/>
              <a:gd name="connsiteY2" fmla="*/ 123368 h 6858000"/>
              <a:gd name="connsiteX3" fmla="*/ 4959047 w 4959047"/>
              <a:gd name="connsiteY3" fmla="*/ 3429000 h 6858000"/>
              <a:gd name="connsiteX4" fmla="*/ 4179024 w 4959047"/>
              <a:gd name="connsiteY4" fmla="*/ 6734633 h 6858000"/>
              <a:gd name="connsiteX5" fmla="*/ 4110127 w 4959047"/>
              <a:gd name="connsiteY5" fmla="*/ 6858000 h 6858000"/>
              <a:gd name="connsiteX6" fmla="*/ 0 w 495904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59047" h="6858000">
                <a:moveTo>
                  <a:pt x="0" y="0"/>
                </a:moveTo>
                <a:lnTo>
                  <a:pt x="4110127" y="0"/>
                </a:lnTo>
                <a:lnTo>
                  <a:pt x="4179024" y="123368"/>
                </a:lnTo>
                <a:cubicBezTo>
                  <a:pt x="4668929" y="1045156"/>
                  <a:pt x="4959047" y="2189404"/>
                  <a:pt x="4959047" y="3429000"/>
                </a:cubicBezTo>
                <a:cubicBezTo>
                  <a:pt x="4959047" y="4668597"/>
                  <a:pt x="4668929" y="5812845"/>
                  <a:pt x="4179024" y="6734633"/>
                </a:cubicBezTo>
                <a:lnTo>
                  <a:pt x="411012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6E6E6"/>
            </a:solidFill>
          </a:ln>
          <a:effectLst>
            <a:outerShdw blurRad="76200" dist="38100" algn="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7188" name="Freeform: Shape 7187">
            <a:extLst>
              <a:ext uri="{FF2B5EF4-FFF2-40B4-BE49-F238E27FC236}">
                <a16:creationId xmlns:a16="http://schemas.microsoft.com/office/drawing/2014/main" id="{84D4DDB8-B68F-45B0-9F62-C4279996F6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948887" cy="6858000"/>
          </a:xfrm>
          <a:custGeom>
            <a:avLst/>
            <a:gdLst>
              <a:gd name="connsiteX0" fmla="*/ 0 w 4948887"/>
              <a:gd name="connsiteY0" fmla="*/ 0 h 6858000"/>
              <a:gd name="connsiteX1" fmla="*/ 4099967 w 4948887"/>
              <a:gd name="connsiteY1" fmla="*/ 0 h 6858000"/>
              <a:gd name="connsiteX2" fmla="*/ 4168864 w 4948887"/>
              <a:gd name="connsiteY2" fmla="*/ 123368 h 6858000"/>
              <a:gd name="connsiteX3" fmla="*/ 4948887 w 4948887"/>
              <a:gd name="connsiteY3" fmla="*/ 3429000 h 6858000"/>
              <a:gd name="connsiteX4" fmla="*/ 4168864 w 4948887"/>
              <a:gd name="connsiteY4" fmla="*/ 6734633 h 6858000"/>
              <a:gd name="connsiteX5" fmla="*/ 4099967 w 4948887"/>
              <a:gd name="connsiteY5" fmla="*/ 6858000 h 6858000"/>
              <a:gd name="connsiteX6" fmla="*/ 0 w 494888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48887" h="6858000">
                <a:moveTo>
                  <a:pt x="0" y="0"/>
                </a:moveTo>
                <a:lnTo>
                  <a:pt x="4099967" y="0"/>
                </a:lnTo>
                <a:lnTo>
                  <a:pt x="4168864" y="123368"/>
                </a:lnTo>
                <a:cubicBezTo>
                  <a:pt x="4658769" y="1045156"/>
                  <a:pt x="4948887" y="2189404"/>
                  <a:pt x="4948887" y="3429000"/>
                </a:cubicBezTo>
                <a:cubicBezTo>
                  <a:pt x="4948887" y="4668597"/>
                  <a:pt x="4658769" y="5812845"/>
                  <a:pt x="4168864" y="6734633"/>
                </a:cubicBezTo>
                <a:lnTo>
                  <a:pt x="4099967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7981" y="1122363"/>
            <a:ext cx="4023360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100" kern="1200" spc="6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CONDICIONES NEUTRAS</a:t>
            </a:r>
          </a:p>
        </p:txBody>
      </p:sp>
      <p:sp>
        <p:nvSpPr>
          <p:cNvPr id="7190" name="Rectangle 7189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192" name="Rectangle 7191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402336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170" name="Picture 2" descr="Neutral ENSO conditions">
            <a:extLst>
              <a:ext uri="{FF2B5EF4-FFF2-40B4-BE49-F238E27FC236}">
                <a16:creationId xmlns:a16="http://schemas.microsoft.com/office/drawing/2014/main" id="{55E030CD-D487-54C9-970A-D79082E9DF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14356" y="1222436"/>
            <a:ext cx="6408836" cy="4261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204" name="Rectangle 8203">
            <a:extLst>
              <a:ext uri="{FF2B5EF4-FFF2-40B4-BE49-F238E27FC236}">
                <a16:creationId xmlns:a16="http://schemas.microsoft.com/office/drawing/2014/main" id="{5DCB5928-DC7D-4612-9922-441966E156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8206" name="Freeform: Shape 8205">
            <a:extLst>
              <a:ext uri="{FF2B5EF4-FFF2-40B4-BE49-F238E27FC236}">
                <a16:creationId xmlns:a16="http://schemas.microsoft.com/office/drawing/2014/main" id="{682C1161-1736-45EC-99B7-33F3CAE9D5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959047" cy="6858000"/>
          </a:xfrm>
          <a:custGeom>
            <a:avLst/>
            <a:gdLst>
              <a:gd name="connsiteX0" fmla="*/ 0 w 4959047"/>
              <a:gd name="connsiteY0" fmla="*/ 0 h 6858000"/>
              <a:gd name="connsiteX1" fmla="*/ 4110127 w 4959047"/>
              <a:gd name="connsiteY1" fmla="*/ 0 h 6858000"/>
              <a:gd name="connsiteX2" fmla="*/ 4179024 w 4959047"/>
              <a:gd name="connsiteY2" fmla="*/ 123368 h 6858000"/>
              <a:gd name="connsiteX3" fmla="*/ 4959047 w 4959047"/>
              <a:gd name="connsiteY3" fmla="*/ 3429000 h 6858000"/>
              <a:gd name="connsiteX4" fmla="*/ 4179024 w 4959047"/>
              <a:gd name="connsiteY4" fmla="*/ 6734633 h 6858000"/>
              <a:gd name="connsiteX5" fmla="*/ 4110127 w 4959047"/>
              <a:gd name="connsiteY5" fmla="*/ 6858000 h 6858000"/>
              <a:gd name="connsiteX6" fmla="*/ 0 w 495904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59047" h="6858000">
                <a:moveTo>
                  <a:pt x="0" y="0"/>
                </a:moveTo>
                <a:lnTo>
                  <a:pt x="4110127" y="0"/>
                </a:lnTo>
                <a:lnTo>
                  <a:pt x="4179024" y="123368"/>
                </a:lnTo>
                <a:cubicBezTo>
                  <a:pt x="4668929" y="1045156"/>
                  <a:pt x="4959047" y="2189404"/>
                  <a:pt x="4959047" y="3429000"/>
                </a:cubicBezTo>
                <a:cubicBezTo>
                  <a:pt x="4959047" y="4668597"/>
                  <a:pt x="4668929" y="5812845"/>
                  <a:pt x="4179024" y="6734633"/>
                </a:cubicBezTo>
                <a:lnTo>
                  <a:pt x="411012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6E6E6"/>
            </a:solidFill>
          </a:ln>
          <a:effectLst>
            <a:outerShdw blurRad="76200" dist="38100" algn="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8208" name="Freeform: Shape 8207">
            <a:extLst>
              <a:ext uri="{FF2B5EF4-FFF2-40B4-BE49-F238E27FC236}">
                <a16:creationId xmlns:a16="http://schemas.microsoft.com/office/drawing/2014/main" id="{84D4DDB8-B68F-45B0-9F62-C4279996F6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948887" cy="6858000"/>
          </a:xfrm>
          <a:custGeom>
            <a:avLst/>
            <a:gdLst>
              <a:gd name="connsiteX0" fmla="*/ 0 w 4948887"/>
              <a:gd name="connsiteY0" fmla="*/ 0 h 6858000"/>
              <a:gd name="connsiteX1" fmla="*/ 4099967 w 4948887"/>
              <a:gd name="connsiteY1" fmla="*/ 0 h 6858000"/>
              <a:gd name="connsiteX2" fmla="*/ 4168864 w 4948887"/>
              <a:gd name="connsiteY2" fmla="*/ 123368 h 6858000"/>
              <a:gd name="connsiteX3" fmla="*/ 4948887 w 4948887"/>
              <a:gd name="connsiteY3" fmla="*/ 3429000 h 6858000"/>
              <a:gd name="connsiteX4" fmla="*/ 4168864 w 4948887"/>
              <a:gd name="connsiteY4" fmla="*/ 6734633 h 6858000"/>
              <a:gd name="connsiteX5" fmla="*/ 4099967 w 4948887"/>
              <a:gd name="connsiteY5" fmla="*/ 6858000 h 6858000"/>
              <a:gd name="connsiteX6" fmla="*/ 0 w 494888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48887" h="6858000">
                <a:moveTo>
                  <a:pt x="0" y="0"/>
                </a:moveTo>
                <a:lnTo>
                  <a:pt x="4099967" y="0"/>
                </a:lnTo>
                <a:lnTo>
                  <a:pt x="4168864" y="123368"/>
                </a:lnTo>
                <a:cubicBezTo>
                  <a:pt x="4658769" y="1045156"/>
                  <a:pt x="4948887" y="2189404"/>
                  <a:pt x="4948887" y="3429000"/>
                </a:cubicBezTo>
                <a:cubicBezTo>
                  <a:pt x="4948887" y="4668597"/>
                  <a:pt x="4658769" y="5812845"/>
                  <a:pt x="4168864" y="6734633"/>
                </a:cubicBezTo>
                <a:lnTo>
                  <a:pt x="4099967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7981" y="1122363"/>
            <a:ext cx="4023360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100" kern="1200" spc="6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CONDICIONES EL NIÑO</a:t>
            </a:r>
          </a:p>
        </p:txBody>
      </p:sp>
      <p:sp>
        <p:nvSpPr>
          <p:cNvPr id="8210" name="Rectangle 8209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212" name="Rectangle 8211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402336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194" name="Picture 2" descr="El Nino conditions">
            <a:extLst>
              <a:ext uri="{FF2B5EF4-FFF2-40B4-BE49-F238E27FC236}">
                <a16:creationId xmlns:a16="http://schemas.microsoft.com/office/drawing/2014/main" id="{96011954-7691-1C54-AD03-24EBFC6396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14356" y="1222436"/>
            <a:ext cx="6408836" cy="4261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223" name="Rectangle 9222">
            <a:extLst>
              <a:ext uri="{FF2B5EF4-FFF2-40B4-BE49-F238E27FC236}">
                <a16:creationId xmlns:a16="http://schemas.microsoft.com/office/drawing/2014/main" id="{665DBBEF-238B-476B-96AB-8AAC3224EC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8882" y="639193"/>
            <a:ext cx="3571810" cy="3573516"/>
          </a:xfrm>
        </p:spPr>
        <p:txBody>
          <a:bodyPr vert="horz" lIns="91440" tIns="45720" rIns="91440" bIns="45720" rtlCol="0" anchor="b">
            <a:normAutofit/>
          </a:bodyPr>
          <a:lstStyle/>
          <a:p>
            <a:br>
              <a:rPr lang="en-US" sz="4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4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CONDICIONES LA NIÑA</a:t>
            </a:r>
          </a:p>
        </p:txBody>
      </p:sp>
      <p:sp>
        <p:nvSpPr>
          <p:cNvPr id="9225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4409267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218" name="Picture 2" descr="La Nina conditions">
            <a:extLst>
              <a:ext uri="{FF2B5EF4-FFF2-40B4-BE49-F238E27FC236}">
                <a16:creationId xmlns:a16="http://schemas.microsoft.com/office/drawing/2014/main" id="{14645B82-2C2F-FF6E-2430-C4CA1A2B6E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54296" y="1016424"/>
            <a:ext cx="7214616" cy="4797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" name="Rectangle 7">
            <a:extLst>
              <a:ext uri="{FF2B5EF4-FFF2-40B4-BE49-F238E27FC236}">
                <a16:creationId xmlns:a16="http://schemas.microsoft.com/office/drawing/2014/main" id="{53F29798-D584-4792-9B62-3F5F5C36D6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84805"/>
            <a:ext cx="10515600" cy="1505883"/>
          </a:xfrm>
        </p:spPr>
        <p:txBody>
          <a:bodyPr anchor="ctr">
            <a:normAutofit/>
          </a:bodyPr>
          <a:lstStyle/>
          <a:p>
            <a:r>
              <a:rPr lang="es-CO" sz="5200" spc="600"/>
              <a:t>INDICES</a:t>
            </a:r>
            <a:r>
              <a:rPr lang="es-CO" sz="5200"/>
              <a:t>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593AD17-378A-AE41-83F3-2413EC59A1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8200" y="1874463"/>
            <a:ext cx="10512547" cy="4392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619732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53B021B3-DE93-4AB7-8A18-CF5F1CED88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256032"/>
            <a:ext cx="10506456" cy="101498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NINO3.4 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2D502E5-F6B4-4D58-B4AE-FC466FF15E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5953" y="1634502"/>
            <a:ext cx="10451592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DECDBF4-02B6-4BB4-B65B-B8107AD6A9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841248" y="1538176"/>
            <a:ext cx="1873457" cy="10981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042322" y="536345"/>
            <a:ext cx="2305382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defTabSz="576072">
              <a:spcAft>
                <a:spcPts val="600"/>
              </a:spcAft>
            </a:pPr>
            <a:r>
              <a:rPr lang="es-CO" sz="1600" kern="1200" dirty="0">
                <a:solidFill>
                  <a:schemeClr val="tx1"/>
                </a:solidFill>
                <a:latin typeface="+mj-lt"/>
                <a:ea typeface="+mn-ea"/>
                <a:cs typeface="+mn-cs"/>
              </a:rPr>
              <a:t>Valores mayores a 0.5 corresponden a eventos El Niño</a:t>
            </a:r>
            <a:endParaRPr lang="es-CO" sz="2800" dirty="0">
              <a:latin typeface="+mj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7240AA8-72A9-9B88-D2F0-AEFDA14C0C3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783"/>
          <a:stretch/>
        </p:blipFill>
        <p:spPr bwMode="auto">
          <a:xfrm>
            <a:off x="1937008" y="2190928"/>
            <a:ext cx="8132024" cy="3843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53B021B3-DE93-4AB7-8A18-CF5F1CED88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256032"/>
            <a:ext cx="10506456" cy="101498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NINO3.4 </a:t>
            </a:r>
            <a:r>
              <a:rPr lang="en-US" dirty="0"/>
              <a:t>-</a:t>
            </a:r>
            <a:r>
              <a:rPr lang="en-US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NINO1+2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2D502E5-F6B4-4D58-B4AE-FC466FF15E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5953" y="1634502"/>
            <a:ext cx="10451592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DECDBF4-02B6-4BB4-B65B-B8107AD6A9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841248" y="1538176"/>
            <a:ext cx="1873457" cy="10981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2C0A17AC-D3D4-ED93-E920-16F451F6312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543"/>
          <a:stretch/>
        </p:blipFill>
        <p:spPr bwMode="auto">
          <a:xfrm>
            <a:off x="5640776" y="3808516"/>
            <a:ext cx="6551224" cy="3049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4" name="Picture 2">
            <a:extLst>
              <a:ext uri="{FF2B5EF4-FFF2-40B4-BE49-F238E27FC236}">
                <a16:creationId xmlns:a16="http://schemas.microsoft.com/office/drawing/2014/main" id="{B089C853-881B-7BE5-464F-97757A0D7F6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539"/>
          <a:stretch/>
        </p:blipFill>
        <p:spPr bwMode="auto">
          <a:xfrm>
            <a:off x="198584" y="1911116"/>
            <a:ext cx="6903965" cy="3213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417196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7385" y="694734"/>
            <a:ext cx="3723711" cy="1325563"/>
          </a:xfrm>
        </p:spPr>
        <p:txBody>
          <a:bodyPr>
            <a:normAutofit fontScale="90000"/>
          </a:bodyPr>
          <a:lstStyle/>
          <a:p>
            <a:r>
              <a:rPr lang="es-CO" spc="600"/>
              <a:t>INDICE DE OSCILACIÓN DEL SUR </a:t>
            </a:r>
            <a:endParaRPr lang="es-CO" spc="600" dirty="0"/>
          </a:p>
        </p:txBody>
      </p:sp>
      <p:sp>
        <p:nvSpPr>
          <p:cNvPr id="11" name="TextBox 10"/>
          <p:cNvSpPr txBox="1"/>
          <p:nvPr/>
        </p:nvSpPr>
        <p:spPr>
          <a:xfrm>
            <a:off x="887386" y="2505670"/>
            <a:ext cx="2133600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s-CO">
                <a:latin typeface="+mj-lt"/>
              </a:rPr>
              <a:t>Valores negativos corresponden a eventos El Niño</a:t>
            </a:r>
            <a:endParaRPr lang="es-CO" dirty="0">
              <a:latin typeface="+mj-lt"/>
            </a:endParaRPr>
          </a:p>
        </p:txBody>
      </p:sp>
      <p:pic>
        <p:nvPicPr>
          <p:cNvPr id="12290" name="Picture 2">
            <a:extLst>
              <a:ext uri="{FF2B5EF4-FFF2-40B4-BE49-F238E27FC236}">
                <a16:creationId xmlns:a16="http://schemas.microsoft.com/office/drawing/2014/main" id="{4AF20033-E33E-56D8-0A11-41034C8AB7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1097" y="0"/>
            <a:ext cx="72866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667646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743AA782-23D1-4521-8CAD-47662984A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936" y="640080"/>
            <a:ext cx="4818888" cy="148132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000" kern="1200" spc="6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EFECTOS DE EL NIÑO</a:t>
            </a:r>
          </a:p>
        </p:txBody>
      </p:sp>
      <p:sp>
        <p:nvSpPr>
          <p:cNvPr id="13" name="sketch line">
            <a:extLst>
              <a:ext uri="{FF2B5EF4-FFF2-40B4-BE49-F238E27FC236}">
                <a16:creationId xmlns:a16="http://schemas.microsoft.com/office/drawing/2014/main" id="{71877DBC-BB60-40F0-AC93-2ACDBAAE60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372868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630936" y="2660904"/>
            <a:ext cx="4818888" cy="3547872"/>
          </a:xfrm>
        </p:spPr>
        <p:txBody>
          <a:bodyPr vert="horz" lIns="91440" tIns="45720" rIns="91440" bIns="45720" rtlCol="0" anchor="t">
            <a:normAutofit fontScale="92500"/>
          </a:bodyPr>
          <a:lstStyle/>
          <a:p>
            <a:pPr marL="123444" indent="-123444" defTabSz="493776">
              <a:spcBef>
                <a:spcPts val="540"/>
              </a:spcBef>
            </a:pPr>
            <a:r>
              <a:rPr lang="en-US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El Niño </a:t>
            </a:r>
            <a:r>
              <a:rPr lang="en-US" sz="24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esta</a:t>
            </a:r>
            <a:r>
              <a:rPr lang="en-US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4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asociado</a:t>
            </a:r>
            <a:r>
              <a:rPr lang="en-US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 </a:t>
            </a:r>
            <a:r>
              <a:rPr lang="en-US" sz="24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inundaciones</a:t>
            </a:r>
            <a:r>
              <a:rPr lang="en-US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y </a:t>
            </a:r>
            <a:r>
              <a:rPr lang="en-US" sz="24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sequías</a:t>
            </a:r>
            <a:r>
              <a:rPr lang="en-US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4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en</a:t>
            </a:r>
            <a:r>
              <a:rPr lang="en-US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4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dferentes</a:t>
            </a:r>
            <a:r>
              <a:rPr lang="en-US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4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partes</a:t>
            </a:r>
            <a:r>
              <a:rPr lang="en-US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del </a:t>
            </a:r>
            <a:r>
              <a:rPr lang="en-US" sz="24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mundo</a:t>
            </a:r>
            <a:endParaRPr lang="en-US" sz="24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123444" indent="-123444" defTabSz="493776">
              <a:spcBef>
                <a:spcPts val="540"/>
              </a:spcBef>
            </a:pPr>
            <a:endParaRPr lang="en-US" sz="24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123444" indent="-123444" defTabSz="493776">
              <a:spcBef>
                <a:spcPts val="540"/>
              </a:spcBef>
            </a:pPr>
            <a:r>
              <a:rPr lang="en-US" sz="24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Esto</a:t>
            </a:r>
            <a:r>
              <a:rPr lang="en-US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4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tiene</a:t>
            </a:r>
            <a:r>
              <a:rPr lang="en-US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un gran </a:t>
            </a:r>
            <a:r>
              <a:rPr lang="en-US" sz="24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impacto</a:t>
            </a:r>
            <a:r>
              <a:rPr lang="en-US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4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en</a:t>
            </a:r>
            <a:r>
              <a:rPr lang="en-US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la </a:t>
            </a:r>
            <a:r>
              <a:rPr lang="en-US" sz="24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prodicción</a:t>
            </a:r>
            <a:r>
              <a:rPr lang="en-US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4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agrícola</a:t>
            </a:r>
            <a:r>
              <a:rPr lang="en-US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 </a:t>
            </a:r>
            <a:r>
              <a:rPr lang="en-US" sz="24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pesca</a:t>
            </a:r>
            <a:r>
              <a:rPr lang="en-US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y </a:t>
            </a:r>
            <a:r>
              <a:rPr lang="en-US" sz="24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otras</a:t>
            </a:r>
            <a:r>
              <a:rPr lang="en-US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4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actividades</a:t>
            </a:r>
            <a:r>
              <a:rPr lang="en-US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socio-</a:t>
            </a:r>
            <a:r>
              <a:rPr lang="en-US" sz="24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económicas</a:t>
            </a:r>
            <a:endParaRPr lang="en-US" sz="24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123444" indent="-123444" defTabSz="493776">
              <a:spcBef>
                <a:spcPts val="540"/>
              </a:spcBef>
            </a:pPr>
            <a:endParaRPr lang="en-US" sz="24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123444" indent="-123444" defTabSz="493776">
              <a:spcBef>
                <a:spcPts val="540"/>
              </a:spcBef>
            </a:pPr>
            <a:r>
              <a:rPr lang="en-US" sz="24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En</a:t>
            </a:r>
            <a:r>
              <a:rPr lang="en-US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Colombia se </a:t>
            </a:r>
            <a:r>
              <a:rPr lang="en-US" sz="24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observa</a:t>
            </a:r>
            <a:r>
              <a:rPr lang="en-US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4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una</a:t>
            </a:r>
            <a:r>
              <a:rPr lang="en-US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4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fuerte</a:t>
            </a:r>
            <a:r>
              <a:rPr lang="en-US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4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reducción</a:t>
            </a:r>
            <a:r>
              <a:rPr lang="en-US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4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en</a:t>
            </a:r>
            <a:r>
              <a:rPr lang="en-US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la </a:t>
            </a:r>
            <a:r>
              <a:rPr lang="en-US" sz="24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precipitación</a:t>
            </a:r>
            <a:r>
              <a:rPr lang="en-US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lo </a:t>
            </a:r>
            <a:r>
              <a:rPr lang="en-US" sz="24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cual</a:t>
            </a:r>
            <a:r>
              <a:rPr lang="en-US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4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conlleva</a:t>
            </a:r>
            <a:r>
              <a:rPr lang="en-US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 </a:t>
            </a:r>
            <a:r>
              <a:rPr lang="en-US" sz="24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sequías</a:t>
            </a:r>
            <a:endParaRPr lang="es-CO" sz="4400" dirty="0"/>
          </a:p>
          <a:p>
            <a:endParaRPr lang="en-US" sz="22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E5F4299-0517-94CF-D020-31ACED6278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3102" y="471639"/>
            <a:ext cx="5571886" cy="61795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67000"/>
              </a:schemeClr>
            </a:gs>
            <a:gs pos="48000">
              <a:schemeClr val="accent2">
                <a:lumMod val="97000"/>
                <a:lumOff val="3000"/>
              </a:schemeClr>
            </a:gs>
            <a:gs pos="100000">
              <a:schemeClr val="accent2">
                <a:lumMod val="60000"/>
                <a:lumOff val="4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O" spc="600" dirty="0">
                <a:solidFill>
                  <a:schemeClr val="bg2"/>
                </a:solidFill>
              </a:rPr>
              <a:t>EL CLIMA DE COLOMBIA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463" name="Rectangle 19462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 fontScale="90000"/>
          </a:bodyPr>
          <a:lstStyle/>
          <a:p>
            <a:r>
              <a:rPr lang="es-CO" sz="4200" spc="600" dirty="0"/>
              <a:t>FACTORES QUE AFECTAN EL CLIMA DE COLOMBIA</a:t>
            </a:r>
          </a:p>
        </p:txBody>
      </p:sp>
      <p:sp>
        <p:nvSpPr>
          <p:cNvPr id="19465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ontent Placeholder 9"/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659732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000" dirty="0" err="1">
                <a:latin typeface="Calibri" pitchFamily="34" charset="0"/>
                <a:cs typeface="Calibri" pitchFamily="34" charset="0"/>
              </a:rPr>
              <a:t>Situación</a:t>
            </a:r>
            <a:r>
              <a:rPr lang="en-US" sz="2000" dirty="0">
                <a:latin typeface="Calibri" pitchFamily="34" charset="0"/>
                <a:cs typeface="Calibri" pitchFamily="34" charset="0"/>
              </a:rPr>
              <a:t> tropical:  v</a:t>
            </a:r>
            <a:r>
              <a:rPr lang="es-CO" sz="2000" dirty="0" err="1">
                <a:latin typeface="Calibri" pitchFamily="34" charset="0"/>
                <a:cs typeface="Calibri" pitchFamily="34" charset="0"/>
              </a:rPr>
              <a:t>ientos</a:t>
            </a:r>
            <a:r>
              <a:rPr lang="es-CO" sz="2000" dirty="0">
                <a:latin typeface="Calibri" pitchFamily="34" charset="0"/>
                <a:cs typeface="Calibri" pitchFamily="34" charset="0"/>
              </a:rPr>
              <a:t> alisios y ZCIT</a:t>
            </a:r>
          </a:p>
          <a:p>
            <a:pPr marL="457200" indent="-457200">
              <a:buFont typeface="+mj-lt"/>
              <a:buAutoNum type="arabicPeriod"/>
            </a:pPr>
            <a:r>
              <a:rPr lang="es-CO" sz="2000" dirty="0">
                <a:latin typeface="Calibri" pitchFamily="34" charset="0"/>
                <a:cs typeface="Calibri" pitchFamily="34" charset="0"/>
              </a:rPr>
              <a:t>Vecindad océanos Pacífico y Atlántico: fuentes de humedad</a:t>
            </a:r>
          </a:p>
          <a:p>
            <a:pPr marL="457200" indent="-457200">
              <a:buFont typeface="+mj-lt"/>
              <a:buAutoNum type="arabicPeriod"/>
            </a:pPr>
            <a:r>
              <a:rPr lang="es-CO" sz="2000" dirty="0">
                <a:latin typeface="Calibri" pitchFamily="34" charset="0"/>
                <a:cs typeface="Calibri" pitchFamily="34" charset="0"/>
              </a:rPr>
              <a:t>Cordillera de los Andes</a:t>
            </a:r>
          </a:p>
          <a:p>
            <a:pPr marL="457200" indent="-457200">
              <a:buFont typeface="+mj-lt"/>
              <a:buAutoNum type="arabicPeriod"/>
            </a:pPr>
            <a:r>
              <a:rPr lang="es-CO" sz="2000" dirty="0">
                <a:latin typeface="Calibri" pitchFamily="34" charset="0"/>
                <a:cs typeface="Calibri" pitchFamily="34" charset="0"/>
              </a:rPr>
              <a:t>Cuenca del amazonas</a:t>
            </a:r>
          </a:p>
          <a:p>
            <a:pPr marL="457200" indent="-457200">
              <a:buFont typeface="+mj-lt"/>
              <a:buAutoNum type="arabicPeriod"/>
            </a:pPr>
            <a:r>
              <a:rPr lang="es-CO" sz="2000" dirty="0">
                <a:latin typeface="Calibri" pitchFamily="34" charset="0"/>
                <a:cs typeface="Calibri" pitchFamily="34" charset="0"/>
              </a:rPr>
              <a:t>Procesos hidrología superficial: contrastes en humedad del suelo y evapotranspiración , vegetación, tipo de suelo y circulación de vientos locales</a:t>
            </a:r>
          </a:p>
        </p:txBody>
      </p:sp>
      <p:pic>
        <p:nvPicPr>
          <p:cNvPr id="19458" name="Picture 2" descr="Central America Day Map &amp; Clouds (Elements of this image furnished by NASA)">
            <a:extLst>
              <a:ext uri="{FF2B5EF4-FFF2-40B4-BE49-F238E27FC236}">
                <a16:creationId xmlns:a16="http://schemas.microsoft.com/office/drawing/2014/main" id="{F4F579D4-45C5-EB7D-FB3B-57CF817EB25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87" r="25530" b="1"/>
          <a:stretch/>
        </p:blipFill>
        <p:spPr bwMode="auto"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7C48C13D-F345-AEF2-7DAC-F5502A9F3580}"/>
              </a:ext>
            </a:extLst>
          </p:cNvPr>
          <p:cNvSpPr/>
          <p:nvPr/>
        </p:nvSpPr>
        <p:spPr>
          <a:xfrm>
            <a:off x="5642517" y="6356195"/>
            <a:ext cx="6546435" cy="50180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O" spc="600" dirty="0">
                <a:solidFill>
                  <a:schemeClr val="tx2">
                    <a:lumMod val="75000"/>
                  </a:schemeClr>
                </a:solidFill>
                <a:latin typeface="+mn-lt"/>
                <a:ea typeface="Hiragino Sans W4" panose="020B0400000000000000" pitchFamily="34" charset="-128"/>
              </a:rPr>
              <a:t>CIRCULACIÓN ATMOSFÉRICA</a:t>
            </a:r>
            <a:endParaRPr lang="en-US" spc="600" dirty="0">
              <a:solidFill>
                <a:schemeClr val="tx2">
                  <a:lumMod val="75000"/>
                </a:schemeClr>
              </a:solidFill>
              <a:latin typeface="+mn-lt"/>
              <a:ea typeface="Hiragino Sans W4" panose="020B0400000000000000" pitchFamily="34" charset="-12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4A37A-AFC2-4A01-80A1-FC20F2C0D5BB}" type="slidenum">
              <a:rPr lang="en-US" smtClean="0"/>
              <a:pPr/>
              <a:t>3</a:t>
            </a:fld>
            <a:endParaRPr lang="en-US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0079" y="325369"/>
            <a:ext cx="5180857" cy="1956841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5400" spc="600" dirty="0"/>
              <a:t>REGIMEN DE PRECIPITACIÓN</a:t>
            </a:r>
          </a:p>
        </p:txBody>
      </p:sp>
      <p:sp>
        <p:nvSpPr>
          <p:cNvPr id="12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640080" y="2872899"/>
            <a:ext cx="4243589" cy="3320668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200" dirty="0"/>
              <a:t>La </a:t>
            </a:r>
            <a:r>
              <a:rPr lang="en-US" sz="2200" dirty="0" err="1"/>
              <a:t>precipitación</a:t>
            </a:r>
            <a:r>
              <a:rPr lang="en-US" sz="2200" dirty="0"/>
              <a:t> </a:t>
            </a:r>
            <a:r>
              <a:rPr lang="en-US" sz="2200" dirty="0" err="1"/>
              <a:t>en</a:t>
            </a:r>
            <a:r>
              <a:rPr lang="en-US" sz="2200" dirty="0"/>
              <a:t> Colombia </a:t>
            </a:r>
            <a:r>
              <a:rPr lang="en-US" sz="2200" dirty="0" err="1"/>
              <a:t>exhibe</a:t>
            </a:r>
            <a:r>
              <a:rPr lang="en-US" sz="2200" dirty="0"/>
              <a:t> dos </a:t>
            </a:r>
            <a:r>
              <a:rPr lang="en-US" sz="2200" dirty="0" err="1"/>
              <a:t>rasgos</a:t>
            </a:r>
            <a:r>
              <a:rPr lang="en-US" sz="2200" dirty="0"/>
              <a:t> </a:t>
            </a:r>
            <a:r>
              <a:rPr lang="en-US" sz="2200" dirty="0" err="1"/>
              <a:t>caraterísticos</a:t>
            </a:r>
            <a:r>
              <a:rPr lang="en-US" sz="2200" dirty="0"/>
              <a:t>, </a:t>
            </a:r>
            <a:r>
              <a:rPr lang="en-US" sz="2200" dirty="0" err="1"/>
              <a:t>regiones</a:t>
            </a:r>
            <a:r>
              <a:rPr lang="en-US" sz="2200" dirty="0"/>
              <a:t> con </a:t>
            </a:r>
            <a:r>
              <a:rPr lang="en-US" sz="2200" dirty="0" err="1"/>
              <a:t>ciclo</a:t>
            </a:r>
            <a:r>
              <a:rPr lang="en-US" sz="2200" dirty="0"/>
              <a:t> bimodal y </a:t>
            </a:r>
            <a:r>
              <a:rPr lang="en-US" sz="2200" dirty="0" err="1"/>
              <a:t>regiones</a:t>
            </a:r>
            <a:r>
              <a:rPr lang="en-US" sz="2200" dirty="0"/>
              <a:t> con </a:t>
            </a:r>
            <a:r>
              <a:rPr lang="en-US" sz="2200" dirty="0" err="1"/>
              <a:t>ciclo</a:t>
            </a:r>
            <a:r>
              <a:rPr lang="en-US" sz="2200" dirty="0"/>
              <a:t> unimodal</a:t>
            </a:r>
          </a:p>
          <a:p>
            <a:endParaRPr lang="en-US" sz="2200" dirty="0"/>
          </a:p>
          <a:p>
            <a:r>
              <a:rPr lang="en-US" sz="2200" dirty="0"/>
              <a:t>Si bien la forma de </a:t>
            </a:r>
            <a:r>
              <a:rPr lang="en-US" sz="2200" dirty="0" err="1"/>
              <a:t>los</a:t>
            </a:r>
            <a:r>
              <a:rPr lang="en-US" sz="2200" dirty="0"/>
              <a:t> </a:t>
            </a:r>
            <a:r>
              <a:rPr lang="en-US" sz="2200" dirty="0" err="1"/>
              <a:t>ciclos</a:t>
            </a:r>
            <a:r>
              <a:rPr lang="en-US" sz="2200" dirty="0"/>
              <a:t> se </a:t>
            </a:r>
            <a:r>
              <a:rPr lang="en-US" sz="2200" dirty="0" err="1"/>
              <a:t>mantiene</a:t>
            </a:r>
            <a:r>
              <a:rPr lang="en-US" sz="2200" dirty="0"/>
              <a:t>, </a:t>
            </a:r>
            <a:r>
              <a:rPr lang="en-US" sz="2200" dirty="0" err="1"/>
              <a:t>existen</a:t>
            </a:r>
            <a:r>
              <a:rPr lang="en-US" sz="2200" dirty="0"/>
              <a:t> </a:t>
            </a:r>
            <a:r>
              <a:rPr lang="en-US" sz="2200" dirty="0" err="1"/>
              <a:t>factores</a:t>
            </a:r>
            <a:r>
              <a:rPr lang="en-US" sz="2200" dirty="0"/>
              <a:t> </a:t>
            </a:r>
            <a:r>
              <a:rPr lang="en-US" sz="2200" dirty="0" err="1"/>
              <a:t>climáticos</a:t>
            </a:r>
            <a:r>
              <a:rPr lang="en-US" sz="2200" dirty="0"/>
              <a:t> que </a:t>
            </a:r>
            <a:r>
              <a:rPr lang="en-US" sz="2200" dirty="0" err="1"/>
              <a:t>modifican</a:t>
            </a:r>
            <a:r>
              <a:rPr lang="en-US" sz="2200" dirty="0"/>
              <a:t> la </a:t>
            </a:r>
            <a:r>
              <a:rPr lang="en-US" sz="2200" dirty="0" err="1"/>
              <a:t>amplitud</a:t>
            </a:r>
            <a:r>
              <a:rPr lang="en-US" sz="2200" dirty="0"/>
              <a:t> de las </a:t>
            </a:r>
            <a:r>
              <a:rPr lang="en-US" sz="2200" dirty="0" err="1"/>
              <a:t>lluvias</a:t>
            </a:r>
            <a:endParaRPr lang="en-US" sz="2200" dirty="0"/>
          </a:p>
        </p:txBody>
      </p:sp>
      <p:pic>
        <p:nvPicPr>
          <p:cNvPr id="5" name="Picture 2" descr="precip.jpg">
            <a:extLst>
              <a:ext uri="{FF2B5EF4-FFF2-40B4-BE49-F238E27FC236}">
                <a16:creationId xmlns:a16="http://schemas.microsoft.com/office/drawing/2014/main" id="{5E5546E4-63F5-60F6-B271-ED637BEF68E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t="6787" b="24172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47B5B604-90A6-6C4A-9E01-BD9A38D5CE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681037"/>
            <a:ext cx="10058400" cy="5597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136589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6ED8DC15-D049-D5BA-7740-E5A385BCA8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000"/>
              <a:t>CLIMATOLOGÍA REGIONAL</a:t>
            </a:r>
          </a:p>
        </p:txBody>
      </p:sp>
      <p:sp>
        <p:nvSpPr>
          <p:cNvPr id="12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DA52822-148B-4013-AD64-276A3183262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40080" y="2872899"/>
            <a:ext cx="4243589" cy="3320668"/>
          </a:xfrm>
        </p:spPr>
        <p:txBody>
          <a:bodyPr vert="horz" lIns="91440" tIns="45720" rIns="91440" bIns="45720" rtlCol="0">
            <a:normAutofit/>
          </a:bodyPr>
          <a:lstStyle/>
          <a:p>
            <a:endParaRPr lang="en-US" sz="2200"/>
          </a:p>
        </p:txBody>
      </p:sp>
      <p:pic>
        <p:nvPicPr>
          <p:cNvPr id="5" name="Google Shape;55;g1dc1f41fb0d_0_18">
            <a:extLst>
              <a:ext uri="{FF2B5EF4-FFF2-40B4-BE49-F238E27FC236}">
                <a16:creationId xmlns:a16="http://schemas.microsoft.com/office/drawing/2014/main" id="{59AF6078-A4D4-EFCC-B6EC-BB45E395BF64}"/>
              </a:ext>
            </a:extLst>
          </p:cNvPr>
          <p:cNvPicPr preferRelativeResize="0"/>
          <p:nvPr/>
        </p:nvPicPr>
        <p:blipFill rotWithShape="1">
          <a:blip r:embed="rId2"/>
          <a:srcRect b="303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  <a:noFill/>
        </p:spPr>
      </p:pic>
    </p:spTree>
    <p:extLst>
      <p:ext uri="{BB962C8B-B14F-4D97-AF65-F5344CB8AC3E}">
        <p14:creationId xmlns:p14="http://schemas.microsoft.com/office/powerpoint/2010/main" val="161790424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8F7AFB9A-7364-478C-B48B-8523CDD9AE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3" name="Freeform: Shape 12">
            <a:extLst>
              <a:ext uri="{FF2B5EF4-FFF2-40B4-BE49-F238E27FC236}">
                <a16:creationId xmlns:a16="http://schemas.microsoft.com/office/drawing/2014/main" id="{36678033-86B6-40E6-BE90-78D8ED4E3A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6096002" cy="6858000"/>
          </a:xfrm>
          <a:custGeom>
            <a:avLst/>
            <a:gdLst>
              <a:gd name="connsiteX0" fmla="*/ 0 w 6096002"/>
              <a:gd name="connsiteY0" fmla="*/ 0 h 6858000"/>
              <a:gd name="connsiteX1" fmla="*/ 4885967 w 6096002"/>
              <a:gd name="connsiteY1" fmla="*/ 0 h 6858000"/>
              <a:gd name="connsiteX2" fmla="*/ 4946007 w 6096002"/>
              <a:gd name="connsiteY2" fmla="*/ 69271 h 6858000"/>
              <a:gd name="connsiteX3" fmla="*/ 6096002 w 6096002"/>
              <a:gd name="connsiteY3" fmla="*/ 3429000 h 6858000"/>
              <a:gd name="connsiteX4" fmla="*/ 4946007 w 6096002"/>
              <a:gd name="connsiteY4" fmla="*/ 6788730 h 6858000"/>
              <a:gd name="connsiteX5" fmla="*/ 4885967 w 6096002"/>
              <a:gd name="connsiteY5" fmla="*/ 6858000 h 6858000"/>
              <a:gd name="connsiteX6" fmla="*/ 0 w 609600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2" h="6858000">
                <a:moveTo>
                  <a:pt x="0" y="0"/>
                </a:moveTo>
                <a:lnTo>
                  <a:pt x="4885967" y="0"/>
                </a:lnTo>
                <a:lnTo>
                  <a:pt x="4946007" y="69271"/>
                </a:lnTo>
                <a:cubicBezTo>
                  <a:pt x="5656533" y="929100"/>
                  <a:pt x="6096002" y="2116944"/>
                  <a:pt x="6096002" y="3429000"/>
                </a:cubicBezTo>
                <a:cubicBezTo>
                  <a:pt x="6096002" y="4741056"/>
                  <a:pt x="5656533" y="5928900"/>
                  <a:pt x="4946007" y="6788730"/>
                </a:cubicBezTo>
                <a:lnTo>
                  <a:pt x="488596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88900" dist="38100" algn="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5" name="Freeform: Shape 14">
            <a:extLst>
              <a:ext uri="{FF2B5EF4-FFF2-40B4-BE49-F238E27FC236}">
                <a16:creationId xmlns:a16="http://schemas.microsoft.com/office/drawing/2014/main" id="{D2542E1A-076E-4A34-BB67-2BF961754E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85370" cy="6858000"/>
          </a:xfrm>
          <a:custGeom>
            <a:avLst/>
            <a:gdLst>
              <a:gd name="connsiteX0" fmla="*/ 0 w 6085370"/>
              <a:gd name="connsiteY0" fmla="*/ 0 h 6858000"/>
              <a:gd name="connsiteX1" fmla="*/ 4875335 w 6085370"/>
              <a:gd name="connsiteY1" fmla="*/ 0 h 6858000"/>
              <a:gd name="connsiteX2" fmla="*/ 4935375 w 6085370"/>
              <a:gd name="connsiteY2" fmla="*/ 69271 h 6858000"/>
              <a:gd name="connsiteX3" fmla="*/ 6085370 w 6085370"/>
              <a:gd name="connsiteY3" fmla="*/ 3429000 h 6858000"/>
              <a:gd name="connsiteX4" fmla="*/ 4935375 w 6085370"/>
              <a:gd name="connsiteY4" fmla="*/ 6788730 h 6858000"/>
              <a:gd name="connsiteX5" fmla="*/ 4875335 w 6085370"/>
              <a:gd name="connsiteY5" fmla="*/ 6858000 h 6858000"/>
              <a:gd name="connsiteX6" fmla="*/ 0 w 608537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85370" h="6858000">
                <a:moveTo>
                  <a:pt x="0" y="0"/>
                </a:moveTo>
                <a:lnTo>
                  <a:pt x="4875335" y="0"/>
                </a:lnTo>
                <a:lnTo>
                  <a:pt x="4935375" y="69271"/>
                </a:lnTo>
                <a:cubicBezTo>
                  <a:pt x="5645901" y="929100"/>
                  <a:pt x="6085370" y="2116944"/>
                  <a:pt x="6085370" y="3429000"/>
                </a:cubicBezTo>
                <a:cubicBezTo>
                  <a:pt x="6085370" y="4741056"/>
                  <a:pt x="5645901" y="5928900"/>
                  <a:pt x="4935375" y="6788730"/>
                </a:cubicBezTo>
                <a:lnTo>
                  <a:pt x="4875335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5E2263B9-3857-F59A-B092-4791A1C218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913" y="859536"/>
            <a:ext cx="4832802" cy="124358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400" spc="600" dirty="0"/>
              <a:t>CICLO DIURNO DE PRECIPITACIÓN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5C56826-D4E5-42ED-8529-079651CB30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52144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2095FCE-EF05-4443-B97A-85DEE3A5CA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8912" y="2185062"/>
            <a:ext cx="498348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726A35D-AC2E-6237-108A-9D23CB516F5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71994" y="2550963"/>
            <a:ext cx="2573229" cy="1574403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 sz="2000" dirty="0"/>
              <a:t>Como varia la </a:t>
            </a:r>
            <a:r>
              <a:rPr lang="en-US" sz="2000" dirty="0" err="1"/>
              <a:t>precipitación</a:t>
            </a:r>
            <a:r>
              <a:rPr lang="en-US" sz="2000" dirty="0"/>
              <a:t> a lo largo del día (</a:t>
            </a:r>
            <a:r>
              <a:rPr lang="en-US" sz="2000" dirty="0" err="1"/>
              <a:t>en</a:t>
            </a:r>
            <a:r>
              <a:rPr lang="en-US" sz="2000" dirty="0"/>
              <a:t> </a:t>
            </a:r>
            <a:r>
              <a:rPr lang="en-US" sz="2000" dirty="0" err="1"/>
              <a:t>promedio</a:t>
            </a:r>
            <a:r>
              <a:rPr lang="en-US" sz="2000" dirty="0"/>
              <a:t>)</a:t>
            </a:r>
          </a:p>
        </p:txBody>
      </p:sp>
      <p:pic>
        <p:nvPicPr>
          <p:cNvPr id="20482" name="Picture 2">
            <a:extLst>
              <a:ext uri="{FF2B5EF4-FFF2-40B4-BE49-F238E27FC236}">
                <a16:creationId xmlns:a16="http://schemas.microsoft.com/office/drawing/2014/main" id="{13CEB4C2-EB19-4E5A-7D38-412E4F6C68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6141" y="212027"/>
            <a:ext cx="5135719" cy="1837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4" name="Picture 4">
            <a:extLst>
              <a:ext uri="{FF2B5EF4-FFF2-40B4-BE49-F238E27FC236}">
                <a16:creationId xmlns:a16="http://schemas.microsoft.com/office/drawing/2014/main" id="{318976F9-C271-57E1-EA28-D1E55EED7C3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85"/>
          <a:stretch/>
        </p:blipFill>
        <p:spPr bwMode="auto">
          <a:xfrm>
            <a:off x="6497652" y="1962155"/>
            <a:ext cx="5214208" cy="1707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6" name="Picture 6">
            <a:extLst>
              <a:ext uri="{FF2B5EF4-FFF2-40B4-BE49-F238E27FC236}">
                <a16:creationId xmlns:a16="http://schemas.microsoft.com/office/drawing/2014/main" id="{83FD8720-F8A8-ABAA-700B-2925FDF32AB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09"/>
          <a:stretch/>
        </p:blipFill>
        <p:spPr bwMode="auto">
          <a:xfrm>
            <a:off x="6497652" y="3577424"/>
            <a:ext cx="5273434" cy="1669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8" name="Picture 8">
            <a:extLst>
              <a:ext uri="{FF2B5EF4-FFF2-40B4-BE49-F238E27FC236}">
                <a16:creationId xmlns:a16="http://schemas.microsoft.com/office/drawing/2014/main" id="{A5969059-B8A9-9EB1-53DA-04F8447E170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56"/>
          <a:stretch/>
        </p:blipFill>
        <p:spPr bwMode="auto">
          <a:xfrm>
            <a:off x="6531687" y="5154385"/>
            <a:ext cx="5252354" cy="1620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0717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20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500"/>
                                        <p:tgtEl>
                                          <p:spTgt spid="204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04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g156a745b1c7_0_38"/>
          <p:cNvSpPr txBox="1"/>
          <p:nvPr/>
        </p:nvSpPr>
        <p:spPr>
          <a:xfrm>
            <a:off x="251663" y="431800"/>
            <a:ext cx="7165200" cy="5901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 i="0" u="none" strike="noStrike" cap="none">
                <a:solidFill>
                  <a:srgbClr val="2F5496"/>
                </a:solidFill>
                <a:latin typeface="Calibri"/>
                <a:ea typeface="Calibri"/>
                <a:cs typeface="Calibri"/>
                <a:sym typeface="Calibri"/>
              </a:rPr>
              <a:t>Fenómeno El Niño – Oscilación del Sur</a:t>
            </a:r>
            <a:endParaRPr sz="2400" b="1" i="0" u="none" strike="noStrike" cap="none">
              <a:solidFill>
                <a:srgbClr val="2F549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0" name="Google Shape;80;g156a745b1c7_0_3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43050" y="1369200"/>
            <a:ext cx="9152326" cy="5231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g136b522d19b_1_140"/>
          <p:cNvSpPr txBox="1"/>
          <p:nvPr/>
        </p:nvSpPr>
        <p:spPr>
          <a:xfrm>
            <a:off x="270072" y="457425"/>
            <a:ext cx="5597097" cy="554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 i="0" u="none" strike="noStrike" cap="none" dirty="0">
                <a:solidFill>
                  <a:srgbClr val="1C4587"/>
                </a:solidFill>
                <a:latin typeface="Arial"/>
                <a:ea typeface="Arial"/>
                <a:cs typeface="Arial"/>
                <a:sym typeface="Arial"/>
              </a:rPr>
              <a:t>¿</a:t>
            </a:r>
            <a:r>
              <a:rPr lang="en-US" sz="2400" b="1" i="0" u="none" strike="noStrike" cap="none" dirty="0" err="1">
                <a:solidFill>
                  <a:srgbClr val="1C4587"/>
                </a:solidFill>
                <a:latin typeface="Arial"/>
                <a:ea typeface="Arial"/>
                <a:cs typeface="Arial"/>
                <a:sym typeface="Arial"/>
              </a:rPr>
              <a:t>Qué</a:t>
            </a:r>
            <a:r>
              <a:rPr lang="en-US" sz="2400" b="1" i="0" u="none" strike="noStrike" cap="none" dirty="0">
                <a:solidFill>
                  <a:srgbClr val="1C4587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b="1" i="0" u="none" strike="noStrike" cap="none" dirty="0" err="1">
                <a:solidFill>
                  <a:srgbClr val="1C4587"/>
                </a:solidFill>
                <a:latin typeface="Arial"/>
                <a:ea typeface="Arial"/>
                <a:cs typeface="Arial"/>
                <a:sym typeface="Arial"/>
              </a:rPr>
              <a:t>esperamos</a:t>
            </a:r>
            <a:r>
              <a:rPr lang="en-US" sz="2400" b="1" i="0" u="none" strike="noStrike" cap="none" dirty="0">
                <a:solidFill>
                  <a:srgbClr val="1C4587"/>
                </a:solidFill>
                <a:latin typeface="Arial"/>
                <a:ea typeface="Arial"/>
                <a:cs typeface="Arial"/>
                <a:sym typeface="Arial"/>
              </a:rPr>
              <a:t> para ASO 2023?</a:t>
            </a:r>
            <a:endParaRPr sz="2400" b="1" i="0" u="none" strike="noStrike" cap="none" dirty="0">
              <a:solidFill>
                <a:srgbClr val="1C458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" name="Google Shape;48;g136b522d19b_1_140"/>
          <p:cNvSpPr txBox="1"/>
          <p:nvPr/>
        </p:nvSpPr>
        <p:spPr>
          <a:xfrm>
            <a:off x="286080" y="1350775"/>
            <a:ext cx="5247600" cy="10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lang="en-US" sz="1900" b="0" i="0" u="none" strike="noStrike" cap="none" dirty="0" err="1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Probabilidad</a:t>
            </a:r>
            <a:r>
              <a:rPr lang="en-US" sz="1900" b="0" i="0" u="none" strike="noStrike" cap="none" dirty="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 de </a:t>
            </a:r>
            <a:r>
              <a:rPr lang="en-US" sz="1900" b="0" i="0" u="none" strike="noStrike" cap="none" dirty="0" err="1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excedencia</a:t>
            </a:r>
            <a:r>
              <a:rPr lang="en-US" sz="1900" b="0" i="0" u="none" strike="noStrike" cap="none" dirty="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 o no </a:t>
            </a:r>
            <a:r>
              <a:rPr lang="en-US" sz="1900" b="0" i="0" u="none" strike="noStrike" cap="none" dirty="0" err="1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excedencia</a:t>
            </a:r>
            <a:r>
              <a:rPr lang="en-US" sz="1900" b="0" i="0" u="none" strike="noStrike" cap="none" dirty="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 de la </a:t>
            </a:r>
            <a:r>
              <a:rPr lang="en-US" sz="1900" b="0" i="0" u="none" strike="noStrike" cap="none" dirty="0" err="1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precipitación</a:t>
            </a:r>
            <a:r>
              <a:rPr lang="en-US" sz="1900" b="0" i="0" u="none" strike="noStrike" cap="none" dirty="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900" b="0" i="0" u="none" strike="noStrike" cap="none" dirty="0" err="1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esperada</a:t>
            </a:r>
            <a:r>
              <a:rPr lang="en-US" sz="1900" b="0" i="0" u="none" strike="noStrike" cap="none" dirty="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900" b="0" i="0" u="none" strike="noStrike" cap="none" dirty="0" err="1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según</a:t>
            </a:r>
            <a:r>
              <a:rPr lang="en-US" sz="1900" b="0" i="0" u="none" strike="noStrike" cap="none" dirty="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900" b="0" i="0" u="none" strike="noStrike" cap="none" dirty="0" err="1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pronósticos</a:t>
            </a:r>
            <a:r>
              <a:rPr lang="en-US" sz="1900" b="0" i="0" u="none" strike="noStrike" cap="none" dirty="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 multi-</a:t>
            </a:r>
            <a:r>
              <a:rPr lang="en-US" sz="1900" b="0" i="0" u="none" strike="noStrike" cap="none" dirty="0" err="1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modelos</a:t>
            </a:r>
            <a:r>
              <a:rPr lang="en-US" sz="1900" b="0" i="0" u="none" strike="noStrike" cap="none" dirty="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900" b="0" i="0" u="none" strike="noStrike" cap="none" dirty="0" err="1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globales</a:t>
            </a:r>
            <a:r>
              <a:rPr lang="en-US" sz="1900" b="0" i="0" u="none" strike="noStrike" cap="none" dirty="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sz="1900" b="0" i="0" u="none" strike="noStrike" cap="none" dirty="0">
              <a:solidFill>
                <a:srgbClr val="26262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" name="Google Shape;49;g136b522d19b_1_140"/>
          <p:cNvSpPr txBox="1"/>
          <p:nvPr/>
        </p:nvSpPr>
        <p:spPr>
          <a:xfrm>
            <a:off x="867522" y="3293900"/>
            <a:ext cx="4249800" cy="1354500"/>
          </a:xfrm>
          <a:prstGeom prst="rect">
            <a:avLst/>
          </a:prstGeom>
          <a:noFill/>
          <a:ln w="19050" cap="flat" cmpd="sng">
            <a:solidFill>
              <a:srgbClr val="0000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lang="en-US" sz="19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Verde -&gt; Valores por encima de la precipitación media.</a:t>
            </a:r>
            <a:endParaRPr sz="1900" b="0" i="0" u="none" strike="noStrike" cap="none">
              <a:solidFill>
                <a:srgbClr val="26262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lang="en-US" sz="19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Amarillo/Café -&gt; Valores por debajo de la precipitación media. </a:t>
            </a:r>
            <a:endParaRPr sz="1900" b="0" i="0" u="none" strike="noStrike" cap="none">
              <a:solidFill>
                <a:srgbClr val="26262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" name="Google Shape;50;g136b522d19b_1_140"/>
          <p:cNvSpPr txBox="1"/>
          <p:nvPr/>
        </p:nvSpPr>
        <p:spPr>
          <a:xfrm>
            <a:off x="647214" y="4976225"/>
            <a:ext cx="4557600" cy="11541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lang="en-US" sz="2100" b="0" i="0" u="none" strike="noStrike" cap="none" dirty="0" err="1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Esperamos</a:t>
            </a:r>
            <a:r>
              <a:rPr lang="en-US" sz="2100" b="0" i="0" u="none" strike="noStrike" cap="none" dirty="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100" b="0" i="0" u="none" strike="noStrike" cap="none" dirty="0" err="1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valores</a:t>
            </a:r>
            <a:r>
              <a:rPr lang="en-US" sz="2100" b="0" i="0" u="none" strike="noStrike" cap="none" dirty="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 de </a:t>
            </a:r>
            <a:r>
              <a:rPr lang="en-US" sz="2100" b="0" i="0" u="none" strike="noStrike" cap="none" dirty="0" err="1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precipitación</a:t>
            </a:r>
            <a:r>
              <a:rPr lang="en-US" sz="2100" b="0" i="0" u="none" strike="noStrike" cap="none" dirty="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100" b="0" i="0" u="none" strike="noStrike" cap="none" dirty="0" err="1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por</a:t>
            </a:r>
            <a:r>
              <a:rPr lang="en-US" sz="2100" b="0" i="0" u="none" strike="noStrike" cap="none" dirty="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100" b="0" i="0" u="none" strike="noStrike" cap="none" dirty="0" err="1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debajo</a:t>
            </a:r>
            <a:r>
              <a:rPr lang="en-US" sz="2100" b="0" i="0" u="none" strike="noStrike" cap="none" dirty="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 del valor medio </a:t>
            </a:r>
            <a:r>
              <a:rPr lang="en-US" sz="2100" b="0" i="0" u="none" strike="noStrike" cap="none" dirty="0" err="1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histórico</a:t>
            </a:r>
            <a:r>
              <a:rPr lang="en-US" sz="2100" b="0" i="0" u="none" strike="noStrike" cap="none" dirty="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  para </a:t>
            </a:r>
            <a:r>
              <a:rPr lang="en-US" sz="2100" b="0" i="0" u="none" strike="noStrike" cap="none" dirty="0" err="1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el</a:t>
            </a:r>
            <a:r>
              <a:rPr lang="en-US" sz="2100" b="0" i="0" u="none" strike="noStrike" cap="none" dirty="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100" b="0" i="0" u="none" strike="noStrike" cap="none" dirty="0" err="1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trimestre</a:t>
            </a:r>
            <a:endParaRPr sz="2100" b="0" i="0" u="none" strike="noStrike" cap="none" dirty="0">
              <a:solidFill>
                <a:srgbClr val="26262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26" name="Picture 2" descr="ASO 2023">
            <a:extLst>
              <a:ext uri="{FF2B5EF4-FFF2-40B4-BE49-F238E27FC236}">
                <a16:creationId xmlns:a16="http://schemas.microsoft.com/office/drawing/2014/main" id="{6EB770AB-DB78-DDEE-8CEA-B8DEA2E1BD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4814" y="127000"/>
            <a:ext cx="6921500" cy="660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156a745b1c7_0_164"/>
          <p:cNvSpPr txBox="1"/>
          <p:nvPr/>
        </p:nvSpPr>
        <p:spPr>
          <a:xfrm>
            <a:off x="709400" y="1698750"/>
            <a:ext cx="5232900" cy="130801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rgbClr val="31538F"/>
            </a:solidFill>
            <a:prstDash val="lg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000" dirty="0">
                <a:solidFill>
                  <a:srgbClr val="595959"/>
                </a:solidFill>
              </a:rPr>
              <a:t>Se </a:t>
            </a:r>
            <a:r>
              <a:rPr lang="en-US" sz="2000" dirty="0" err="1">
                <a:solidFill>
                  <a:srgbClr val="595959"/>
                </a:solidFill>
              </a:rPr>
              <a:t>espera</a:t>
            </a:r>
            <a:r>
              <a:rPr lang="en-US" sz="2000" dirty="0">
                <a:solidFill>
                  <a:srgbClr val="595959"/>
                </a:solidFill>
              </a:rPr>
              <a:t> que </a:t>
            </a:r>
            <a:r>
              <a:rPr lang="en-US" sz="2000" dirty="0" err="1">
                <a:solidFill>
                  <a:srgbClr val="595959"/>
                </a:solidFill>
              </a:rPr>
              <a:t>continúen</a:t>
            </a:r>
            <a:r>
              <a:rPr lang="en-US" sz="2000" dirty="0">
                <a:solidFill>
                  <a:srgbClr val="595959"/>
                </a:solidFill>
              </a:rPr>
              <a:t> las </a:t>
            </a:r>
            <a:r>
              <a:rPr lang="en-US" sz="2000" dirty="0" err="1">
                <a:solidFill>
                  <a:srgbClr val="595959"/>
                </a:solidFill>
              </a:rPr>
              <a:t>condiciones</a:t>
            </a:r>
            <a:r>
              <a:rPr lang="en-US" sz="2000" dirty="0">
                <a:solidFill>
                  <a:srgbClr val="595959"/>
                </a:solidFill>
              </a:rPr>
              <a:t> de ENSO-neutral </a:t>
            </a:r>
            <a:r>
              <a:rPr lang="en-US" sz="2000" dirty="0" err="1">
                <a:solidFill>
                  <a:srgbClr val="595959"/>
                </a:solidFill>
              </a:rPr>
              <a:t>durante</a:t>
            </a:r>
            <a:r>
              <a:rPr lang="en-US" sz="2000" dirty="0">
                <a:solidFill>
                  <a:srgbClr val="595959"/>
                </a:solidFill>
              </a:rPr>
              <a:t> </a:t>
            </a:r>
            <a:r>
              <a:rPr lang="en-US" sz="2000" dirty="0" err="1">
                <a:solidFill>
                  <a:srgbClr val="595959"/>
                </a:solidFill>
              </a:rPr>
              <a:t>el</a:t>
            </a:r>
            <a:r>
              <a:rPr lang="en-US" sz="2000" dirty="0">
                <a:solidFill>
                  <a:srgbClr val="595959"/>
                </a:solidFill>
              </a:rPr>
              <a:t> resto del </a:t>
            </a:r>
            <a:r>
              <a:rPr lang="en-US" sz="2000" dirty="0" err="1">
                <a:solidFill>
                  <a:srgbClr val="595959"/>
                </a:solidFill>
              </a:rPr>
              <a:t>año</a:t>
            </a:r>
            <a:r>
              <a:rPr lang="en-US" sz="2000" dirty="0">
                <a:solidFill>
                  <a:srgbClr val="595959"/>
                </a:solidFill>
              </a:rPr>
              <a:t>, con </a:t>
            </a:r>
            <a:r>
              <a:rPr lang="en-US" sz="2000" dirty="0" err="1">
                <a:solidFill>
                  <a:srgbClr val="595959"/>
                </a:solidFill>
              </a:rPr>
              <a:t>más</a:t>
            </a:r>
            <a:r>
              <a:rPr lang="en-US" sz="2000" dirty="0">
                <a:solidFill>
                  <a:srgbClr val="595959"/>
                </a:solidFill>
              </a:rPr>
              <a:t> de un 90% de </a:t>
            </a:r>
            <a:r>
              <a:rPr lang="en-US" sz="2000" dirty="0" err="1">
                <a:solidFill>
                  <a:srgbClr val="595959"/>
                </a:solidFill>
              </a:rPr>
              <a:t>probabilidad</a:t>
            </a:r>
            <a:r>
              <a:rPr lang="en-US" sz="2000" dirty="0">
                <a:solidFill>
                  <a:srgbClr val="595959"/>
                </a:solidFill>
              </a:rPr>
              <a:t> para </a:t>
            </a:r>
            <a:r>
              <a:rPr lang="en-US" sz="2000" dirty="0" err="1">
                <a:solidFill>
                  <a:srgbClr val="595959"/>
                </a:solidFill>
              </a:rPr>
              <a:t>el</a:t>
            </a:r>
            <a:r>
              <a:rPr lang="en-US" sz="2000" dirty="0">
                <a:solidFill>
                  <a:srgbClr val="595959"/>
                </a:solidFill>
              </a:rPr>
              <a:t> fin del </a:t>
            </a:r>
            <a:r>
              <a:rPr lang="en-US" sz="2000" dirty="0" err="1">
                <a:solidFill>
                  <a:srgbClr val="595959"/>
                </a:solidFill>
              </a:rPr>
              <a:t>año</a:t>
            </a:r>
            <a:endParaRPr sz="2000" b="1" i="0" u="none" strike="noStrike" cap="none" dirty="0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" name="Google Shape;95;g156a745b1c7_0_164"/>
          <p:cNvSpPr txBox="1"/>
          <p:nvPr/>
        </p:nvSpPr>
        <p:spPr>
          <a:xfrm>
            <a:off x="2648302" y="252770"/>
            <a:ext cx="8087100" cy="59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 i="0" u="none" strike="noStrike" cap="none" dirty="0" err="1">
                <a:solidFill>
                  <a:srgbClr val="2F5496"/>
                </a:solidFill>
                <a:latin typeface="Arial"/>
                <a:ea typeface="Arial"/>
                <a:cs typeface="Arial"/>
                <a:sym typeface="Arial"/>
              </a:rPr>
              <a:t>Pronósticos</a:t>
            </a:r>
            <a:r>
              <a:rPr lang="en-US" sz="2400" b="1" i="0" u="none" strike="noStrike" cap="none" dirty="0">
                <a:solidFill>
                  <a:srgbClr val="2F5496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b="1" i="0" u="none" strike="noStrike" cap="none" dirty="0" err="1">
                <a:solidFill>
                  <a:srgbClr val="2F5496"/>
                </a:solidFill>
                <a:latin typeface="Arial"/>
                <a:ea typeface="Arial"/>
                <a:cs typeface="Arial"/>
                <a:sym typeface="Arial"/>
              </a:rPr>
              <a:t>Fenómeno</a:t>
            </a:r>
            <a:r>
              <a:rPr lang="en-US" sz="2400" b="1" i="0" u="none" strike="noStrike" cap="none" dirty="0">
                <a:solidFill>
                  <a:srgbClr val="2F5496"/>
                </a:solidFill>
                <a:latin typeface="Arial"/>
                <a:ea typeface="Arial"/>
                <a:cs typeface="Arial"/>
                <a:sym typeface="Arial"/>
              </a:rPr>
              <a:t> El Niño – </a:t>
            </a:r>
            <a:r>
              <a:rPr lang="en-US" sz="2400" b="1" i="0" u="none" strike="noStrike" cap="none" dirty="0" err="1">
                <a:solidFill>
                  <a:srgbClr val="2F5496"/>
                </a:solidFill>
                <a:latin typeface="Arial"/>
                <a:ea typeface="Arial"/>
                <a:cs typeface="Arial"/>
                <a:sym typeface="Arial"/>
              </a:rPr>
              <a:t>Oscilación</a:t>
            </a:r>
            <a:r>
              <a:rPr lang="en-US" sz="2400" b="1" i="0" u="none" strike="noStrike" cap="none" dirty="0">
                <a:solidFill>
                  <a:srgbClr val="2F5496"/>
                </a:solidFill>
                <a:latin typeface="Arial"/>
                <a:ea typeface="Arial"/>
                <a:cs typeface="Arial"/>
                <a:sym typeface="Arial"/>
              </a:rPr>
              <a:t> del Sur</a:t>
            </a:r>
            <a:endParaRPr sz="2400" b="1" i="0" u="none" strike="noStrike" cap="none" dirty="0">
              <a:solidFill>
                <a:srgbClr val="2F549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7" name="Google Shape;97;g156a745b1c7_0_16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62440" y="1070990"/>
            <a:ext cx="3744525" cy="2496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g156a745b1c7_0_16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462440" y="3891312"/>
            <a:ext cx="3515924" cy="2594032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0" name="Picture 2" descr="NOAA?CPC ENSO Forecast Image">
            <a:extLst>
              <a:ext uri="{FF2B5EF4-FFF2-40B4-BE49-F238E27FC236}">
                <a16:creationId xmlns:a16="http://schemas.microsoft.com/office/drawing/2014/main" id="{DC65E824-1D71-D88B-3684-CF141D9AA0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088" y="3518656"/>
            <a:ext cx="5724811" cy="3339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Google Shape;129;g156a745b1c7_0_124"/>
          <p:cNvPicPr preferRelativeResize="0"/>
          <p:nvPr/>
        </p:nvPicPr>
        <p:blipFill rotWithShape="1">
          <a:blip r:embed="rId3">
            <a:alphaModFix/>
          </a:blip>
          <a:srcRect t="88114" r="40464" b="-667"/>
          <a:stretch/>
        </p:blipFill>
        <p:spPr>
          <a:xfrm>
            <a:off x="4919525" y="5193704"/>
            <a:ext cx="2577475" cy="780001"/>
          </a:xfrm>
          <a:prstGeom prst="rect">
            <a:avLst/>
          </a:prstGeom>
          <a:noFill/>
          <a:ln>
            <a:noFill/>
          </a:ln>
        </p:spPr>
      </p:pic>
      <p:sp>
        <p:nvSpPr>
          <p:cNvPr id="130" name="Google Shape;130;g156a745b1c7_0_124"/>
          <p:cNvSpPr txBox="1"/>
          <p:nvPr/>
        </p:nvSpPr>
        <p:spPr>
          <a:xfrm>
            <a:off x="510025" y="223325"/>
            <a:ext cx="5414100" cy="554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 i="0" u="none" strike="noStrike" cap="none">
                <a:solidFill>
                  <a:srgbClr val="1C4587"/>
                </a:solidFill>
                <a:latin typeface="Calibri"/>
                <a:ea typeface="Calibri"/>
                <a:cs typeface="Calibri"/>
                <a:sym typeface="Calibri"/>
              </a:rPr>
              <a:t>¿Qué dicen las observaciones?</a:t>
            </a:r>
            <a:endParaRPr sz="2400" b="1" i="0" u="none" strike="noStrike" cap="none">
              <a:solidFill>
                <a:srgbClr val="1C458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1" name="Google Shape;131;g156a745b1c7_0_124"/>
          <p:cNvSpPr txBox="1"/>
          <p:nvPr/>
        </p:nvSpPr>
        <p:spPr>
          <a:xfrm>
            <a:off x="5523600" y="595692"/>
            <a:ext cx="3946800" cy="738900"/>
          </a:xfrm>
          <a:prstGeom prst="rect">
            <a:avLst/>
          </a:prstGeom>
          <a:solidFill>
            <a:srgbClr val="EFEFEF"/>
          </a:solidFill>
          <a:ln w="9525" cap="flat" cmpd="sng">
            <a:solidFill>
              <a:srgbClr val="1C4587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en-US" sz="1600" b="0" i="0" u="none" strike="noStrike" cap="none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rPr>
              <a:t>Gris →  cercano a la climatología</a:t>
            </a:r>
            <a:endParaRPr sz="1600" b="0" i="0" u="none" strike="noStrike" cap="none">
              <a:solidFill>
                <a:srgbClr val="43434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en-US" sz="1600" b="0" i="0" u="none" strike="noStrike" cap="none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rPr>
              <a:t>Azul → por encima de la climatología</a:t>
            </a:r>
            <a:endParaRPr sz="1600" b="0" i="0" u="none" strike="noStrike" cap="none">
              <a:solidFill>
                <a:srgbClr val="43434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2" name="Google Shape;132;g156a745b1c7_0_124"/>
          <p:cNvSpPr txBox="1"/>
          <p:nvPr/>
        </p:nvSpPr>
        <p:spPr>
          <a:xfrm>
            <a:off x="510025" y="723867"/>
            <a:ext cx="4842000" cy="8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en-US" sz="1900" b="0" i="0" u="none" strike="noStrike" cap="none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rPr>
              <a:t>Acumulados de lluvia </a:t>
            </a:r>
            <a:endParaRPr sz="1900" b="0" i="0" u="none" strike="noStrike" cap="none">
              <a:solidFill>
                <a:srgbClr val="43434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en-US" sz="1900" b="0" i="0" u="none" strike="noStrike" cap="none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rPr>
              <a:t>Porcentaje con respecto a la climatología.</a:t>
            </a:r>
            <a:endParaRPr sz="1900" b="0" i="0" u="none" strike="noStrike" cap="none">
              <a:solidFill>
                <a:srgbClr val="43434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33" name="Google Shape;133;g156a745b1c7_0_124"/>
          <p:cNvGrpSpPr/>
          <p:nvPr/>
        </p:nvGrpSpPr>
        <p:grpSpPr>
          <a:xfrm>
            <a:off x="2480155" y="2044549"/>
            <a:ext cx="2255008" cy="2614474"/>
            <a:chOff x="9276229" y="1953950"/>
            <a:chExt cx="3422902" cy="3741912"/>
          </a:xfrm>
        </p:grpSpPr>
        <p:sp>
          <p:nvSpPr>
            <p:cNvPr id="134" name="Google Shape;134;g156a745b1c7_0_124"/>
            <p:cNvSpPr txBox="1"/>
            <p:nvPr/>
          </p:nvSpPr>
          <p:spPr>
            <a:xfrm>
              <a:off x="9541306" y="1953950"/>
              <a:ext cx="2112900" cy="492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lang="en-US" sz="12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Febrero 2023 </a:t>
              </a:r>
              <a:endPara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35" name="Google Shape;135;g156a745b1c7_0_124"/>
            <p:cNvPicPr preferRelativeResize="0"/>
            <p:nvPr/>
          </p:nvPicPr>
          <p:blipFill rotWithShape="1">
            <a:blip r:embed="rId4">
              <a:alphaModFix/>
            </a:blip>
            <a:srcRect t="10489" r="-25580" b="11641"/>
            <a:stretch/>
          </p:blipFill>
          <p:spPr>
            <a:xfrm>
              <a:off x="9276229" y="2649421"/>
              <a:ext cx="3422902" cy="3046441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36" name="Google Shape;136;g156a745b1c7_0_124"/>
          <p:cNvGrpSpPr/>
          <p:nvPr/>
        </p:nvGrpSpPr>
        <p:grpSpPr>
          <a:xfrm>
            <a:off x="374891" y="2044638"/>
            <a:ext cx="2413428" cy="2614407"/>
            <a:chOff x="4274463" y="2181150"/>
            <a:chExt cx="2169764" cy="2389550"/>
          </a:xfrm>
        </p:grpSpPr>
        <p:sp>
          <p:nvSpPr>
            <p:cNvPr id="137" name="Google Shape;137;g156a745b1c7_0_124"/>
            <p:cNvSpPr txBox="1"/>
            <p:nvPr/>
          </p:nvSpPr>
          <p:spPr>
            <a:xfrm>
              <a:off x="4331327" y="2181150"/>
              <a:ext cx="2112900" cy="337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lang="en-US" sz="12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Enero 2023 </a:t>
              </a:r>
              <a:endPara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38" name="Google Shape;138;g156a745b1c7_0_124"/>
            <p:cNvPicPr preferRelativeResize="0"/>
            <p:nvPr/>
          </p:nvPicPr>
          <p:blipFill rotWithShape="1">
            <a:blip r:embed="rId5">
              <a:alphaModFix/>
            </a:blip>
            <a:srcRect t="10431" b="10659"/>
            <a:stretch/>
          </p:blipFill>
          <p:spPr>
            <a:xfrm>
              <a:off x="4274463" y="2518875"/>
              <a:ext cx="1828800" cy="205182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39" name="Google Shape;139;g156a745b1c7_0_124"/>
          <p:cNvGrpSpPr/>
          <p:nvPr/>
        </p:nvGrpSpPr>
        <p:grpSpPr>
          <a:xfrm>
            <a:off x="4321999" y="2044760"/>
            <a:ext cx="2067212" cy="2614578"/>
            <a:chOff x="-1320339" y="2002093"/>
            <a:chExt cx="2634398" cy="3440687"/>
          </a:xfrm>
        </p:grpSpPr>
        <p:sp>
          <p:nvSpPr>
            <p:cNvPr id="140" name="Google Shape;140;g156a745b1c7_0_124"/>
            <p:cNvSpPr txBox="1"/>
            <p:nvPr/>
          </p:nvSpPr>
          <p:spPr>
            <a:xfrm>
              <a:off x="-1244287" y="2002093"/>
              <a:ext cx="2112900" cy="492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lang="en-US" sz="12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Marzo 2023</a:t>
              </a:r>
              <a:endPara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41" name="Google Shape;141;g156a745b1c7_0_124"/>
            <p:cNvPicPr preferRelativeResize="0"/>
            <p:nvPr/>
          </p:nvPicPr>
          <p:blipFill rotWithShape="1">
            <a:blip r:embed="rId6">
              <a:alphaModFix/>
            </a:blip>
            <a:srcRect t="11516" r="-381" b="11900"/>
            <a:stretch/>
          </p:blipFill>
          <p:spPr>
            <a:xfrm>
              <a:off x="-1320339" y="2573844"/>
              <a:ext cx="2634398" cy="2868936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42" name="Google Shape;142;g156a745b1c7_0_124"/>
          <p:cNvPicPr preferRelativeResize="0"/>
          <p:nvPr/>
        </p:nvPicPr>
        <p:blipFill rotWithShape="1">
          <a:blip r:embed="rId7">
            <a:alphaModFix/>
          </a:blip>
          <a:srcRect b="10522"/>
          <a:stretch/>
        </p:blipFill>
        <p:spPr>
          <a:xfrm>
            <a:off x="6509855" y="2103550"/>
            <a:ext cx="2067200" cy="2639693"/>
          </a:xfrm>
          <a:prstGeom prst="rect">
            <a:avLst/>
          </a:prstGeom>
          <a:noFill/>
          <a:ln>
            <a:noFill/>
          </a:ln>
        </p:spPr>
      </p:pic>
      <p:sp>
        <p:nvSpPr>
          <p:cNvPr id="143" name="Google Shape;143;g156a745b1c7_0_124"/>
          <p:cNvSpPr txBox="1"/>
          <p:nvPr/>
        </p:nvSpPr>
        <p:spPr>
          <a:xfrm>
            <a:off x="6509852" y="2044760"/>
            <a:ext cx="1658100" cy="374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1200"/>
              <a:t>Abril </a:t>
            </a:r>
            <a:r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2023</a:t>
            </a: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79356093-936C-51B9-E4CD-874C9E098FC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798"/>
          <a:stretch/>
        </p:blipFill>
        <p:spPr bwMode="auto">
          <a:xfrm>
            <a:off x="8295400" y="2263557"/>
            <a:ext cx="2307109" cy="2639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52C83910-6883-792C-DB33-AA29B08214E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53"/>
          <a:stretch/>
        </p:blipFill>
        <p:spPr bwMode="auto">
          <a:xfrm>
            <a:off x="10122690" y="2263558"/>
            <a:ext cx="2307109" cy="2664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18">
            <a:extLst>
              <a:ext uri="{FF2B5EF4-FFF2-40B4-BE49-F238E27FC236}">
                <a16:creationId xmlns:a16="http://schemas.microsoft.com/office/drawing/2014/main" id="{68AF5748-FED8-45BA-8631-26D1D10F32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7981" y="1122363"/>
            <a:ext cx="4023360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100" b="1" kern="1200" spc="6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CIRCULACIÓN GLOBAL</a:t>
            </a:r>
            <a:endParaRPr lang="en-US" sz="4100" b="1" kern="1200" spc="6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5" name="Rectangle 20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402336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9926319" y="6356350"/>
            <a:ext cx="1787699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FA84A37A-AFC2-4A01-80A1-FC20F2C0D5BB}" type="slidenum">
              <a:rPr lang="en-US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>
                <a:spcAft>
                  <a:spcPts val="600"/>
                </a:spcAft>
              </a:pPr>
              <a:t>4</a:t>
            </a:fld>
            <a:endParaRPr lang="en-US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7" name="Picture 2" descr="C06F03a">
            <a:extLst>
              <a:ext uri="{FF2B5EF4-FFF2-40B4-BE49-F238E27FC236}">
                <a16:creationId xmlns:a16="http://schemas.microsoft.com/office/drawing/2014/main" id="{FD07AF48-2080-9C0B-2752-E86463A737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 l="10909" t="8333" r="7273" b="14291"/>
          <a:stretch>
            <a:fillRect/>
          </a:stretch>
        </p:blipFill>
        <p:spPr bwMode="auto">
          <a:xfrm>
            <a:off x="4603789" y="884906"/>
            <a:ext cx="7587602" cy="547144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67000"/>
              </a:schemeClr>
            </a:gs>
            <a:gs pos="48000">
              <a:schemeClr val="accent2">
                <a:lumMod val="97000"/>
                <a:lumOff val="3000"/>
              </a:schemeClr>
            </a:gs>
            <a:gs pos="100000">
              <a:schemeClr val="accent2">
                <a:lumMod val="60000"/>
                <a:lumOff val="4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8">
            <a:extLst>
              <a:ext uri="{FF2B5EF4-FFF2-40B4-BE49-F238E27FC236}">
                <a16:creationId xmlns:a16="http://schemas.microsoft.com/office/drawing/2014/main" id="{BAD76F3E-3A97-486B-B402-44400A8B91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199" y="1093788"/>
            <a:ext cx="10506455" cy="2967208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8000" b="1" kern="1200" spc="900" dirty="0">
                <a:solidFill>
                  <a:schemeClr val="bg2"/>
                </a:solidFill>
                <a:latin typeface="+mj-lt"/>
                <a:ea typeface="+mj-ea"/>
                <a:cs typeface="+mj-cs"/>
              </a:rPr>
              <a:t>CIRCULACIÓN OCEÁNICA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91F6B52-91F4-4AEB-B6DB-29FEBCF28C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1248" y="4331166"/>
            <a:ext cx="10506456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7" name="Rectangle 12">
            <a:extLst>
              <a:ext uri="{FF2B5EF4-FFF2-40B4-BE49-F238E27FC236}">
                <a16:creationId xmlns:a16="http://schemas.microsoft.com/office/drawing/2014/main" id="{2CD6F061-7C53-44F4-9794-953DB70A45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9346882" y="2348839"/>
            <a:ext cx="54864" cy="394677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es-CO" sz="5400" dirty="0"/>
              <a:t>OCÉANO VS ATMÓSFERA</a:t>
            </a:r>
            <a:endParaRPr lang="en-US" sz="5400" dirty="0"/>
          </a:p>
        </p:txBody>
      </p:sp>
      <p:sp>
        <p:nvSpPr>
          <p:cNvPr id="19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§"/>
            </a:pPr>
            <a:r>
              <a:rPr lang="es-CO" sz="1700">
                <a:latin typeface="Calibri" pitchFamily="34" charset="0"/>
                <a:cs typeface="Calibri" pitchFamily="34" charset="0"/>
              </a:rPr>
              <a:t>El calentamiento del océano ocurre desde la superficie </a:t>
            </a:r>
          </a:p>
          <a:p>
            <a:pPr>
              <a:buFont typeface="Wingdings" pitchFamily="2" charset="2"/>
              <a:buChar char="§"/>
            </a:pPr>
            <a:r>
              <a:rPr lang="es-CO" sz="1700">
                <a:latin typeface="Calibri" pitchFamily="34" charset="0"/>
                <a:cs typeface="Calibri" pitchFamily="34" charset="0"/>
              </a:rPr>
              <a:t>Tiene dos tipos de forzamiento:</a:t>
            </a:r>
          </a:p>
          <a:p>
            <a:pPr lvl="1">
              <a:buFont typeface="Wingdings" pitchFamily="2" charset="2"/>
              <a:buChar char="§"/>
            </a:pPr>
            <a:r>
              <a:rPr lang="es-CO" sz="1700">
                <a:latin typeface="Calibri" pitchFamily="34" charset="0"/>
                <a:cs typeface="Calibri" pitchFamily="34" charset="0"/>
              </a:rPr>
              <a:t>Mecánico → viento</a:t>
            </a:r>
          </a:p>
          <a:p>
            <a:pPr lvl="1">
              <a:buFont typeface="Wingdings" pitchFamily="2" charset="2"/>
              <a:buChar char="§"/>
            </a:pPr>
            <a:r>
              <a:rPr lang="es-CO" sz="1700">
                <a:latin typeface="Calibri" pitchFamily="34" charset="0"/>
                <a:cs typeface="Calibri" pitchFamily="34" charset="0"/>
              </a:rPr>
              <a:t>Térmico → sol</a:t>
            </a:r>
          </a:p>
          <a:p>
            <a:pPr>
              <a:buFont typeface="Wingdings" pitchFamily="2" charset="2"/>
              <a:buChar char="§"/>
            </a:pPr>
            <a:r>
              <a:rPr lang="es-CO" sz="1700">
                <a:latin typeface="Calibri" pitchFamily="34" charset="0"/>
                <a:cs typeface="Calibri" pitchFamily="34" charset="0"/>
              </a:rPr>
              <a:t>Existen fronteras: continentes y el fondo del océano, geometría compleja</a:t>
            </a:r>
          </a:p>
          <a:p>
            <a:pPr>
              <a:buFont typeface="Wingdings" pitchFamily="2" charset="2"/>
              <a:buChar char="§"/>
            </a:pPr>
            <a:r>
              <a:rPr lang="es-CO" sz="1700">
                <a:latin typeface="Calibri" pitchFamily="34" charset="0"/>
                <a:cs typeface="Calibri" pitchFamily="34" charset="0"/>
              </a:rPr>
              <a:t>El océano es más denso que la atmósfera</a:t>
            </a:r>
          </a:p>
          <a:p>
            <a:pPr>
              <a:buFont typeface="Wingdings" pitchFamily="2" charset="2"/>
              <a:buChar char="§"/>
            </a:pPr>
            <a:r>
              <a:rPr lang="es-CO" sz="1700">
                <a:latin typeface="Calibri" pitchFamily="34" charset="0"/>
                <a:cs typeface="Calibri" pitchFamily="34" charset="0"/>
              </a:rPr>
              <a:t>Salinidad</a:t>
            </a:r>
          </a:p>
          <a:p>
            <a:pPr>
              <a:buFont typeface="Wingdings" pitchFamily="2" charset="2"/>
              <a:buChar char="§"/>
            </a:pPr>
            <a:r>
              <a:rPr lang="es-CO" sz="1700">
                <a:latin typeface="Calibri" pitchFamily="34" charset="0"/>
                <a:cs typeface="Calibri" pitchFamily="34" charset="0"/>
              </a:rPr>
              <a:t>Humedad y nubes en la atmósfera</a:t>
            </a:r>
          </a:p>
        </p:txBody>
      </p:sp>
      <p:pic>
        <p:nvPicPr>
          <p:cNvPr id="6" name="Picture 5" descr="El planeta Tierra desde el espacio exterior">
            <a:extLst>
              <a:ext uri="{FF2B5EF4-FFF2-40B4-BE49-F238E27FC236}">
                <a16:creationId xmlns:a16="http://schemas.microsoft.com/office/drawing/2014/main" id="{28873E3E-B694-029B-D569-722218D8883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552" r="1" b="1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439400" y="6356350"/>
            <a:ext cx="9144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FA84A37A-AFC2-4A01-80A1-FC20F2C0D5BB}" type="slidenum">
              <a:rPr lang="en-US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6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7" descr="C06F04"/>
          <p:cNvPicPr>
            <a:picLocks noChangeAspect="1" noChangeArrowheads="1"/>
          </p:cNvPicPr>
          <p:nvPr/>
        </p:nvPicPr>
        <p:blipFill rotWithShape="1">
          <a:blip r:embed="rId2" cstate="print"/>
          <a:srcRect t="11389" b="14840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</p:spPr>
      </p:pic>
      <p:sp>
        <p:nvSpPr>
          <p:cNvPr id="37" name="Rectangle 25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885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3875" y="42595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spc="600">
                <a:solidFill>
                  <a:schemeClr val="tx1">
                    <a:lumMod val="85000"/>
                    <a:lumOff val="15000"/>
                  </a:schemeClr>
                </a:solidFill>
              </a:rPr>
              <a:t>CIRCULACIÓN INDUCIDA POR EL VIENTO</a:t>
            </a:r>
          </a:p>
        </p:txBody>
      </p:sp>
      <p:cxnSp>
        <p:nvCxnSpPr>
          <p:cNvPr id="38" name="Straight Connector 27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35069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124356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457200">
              <a:spcAft>
                <a:spcPts val="600"/>
              </a:spcAft>
            </a:pPr>
            <a:fld id="{FA84A37A-AFC2-4A01-80A1-FC20F2C0D5BB}" type="slidenum">
              <a:rPr lang="en-US" smtClean="0">
                <a:solidFill>
                  <a:srgbClr val="FFFFFF"/>
                </a:solidFill>
              </a:rPr>
              <a:pPr defTabSz="457200">
                <a:spcAft>
                  <a:spcPts val="600"/>
                </a:spcAft>
              </a:pPr>
              <a:t>7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2" descr="FG08_11a"/>
          <p:cNvPicPr>
            <a:picLocks noChangeAspect="1" noChangeArrowheads="1"/>
          </p:cNvPicPr>
          <p:nvPr/>
        </p:nvPicPr>
        <p:blipFill rotWithShape="1">
          <a:blip r:embed="rId2" cstate="print"/>
          <a:srcRect t="11505" b="12028"/>
          <a:stretch/>
        </p:blipFill>
        <p:spPr bwMode="auto">
          <a:xfrm>
            <a:off x="1" y="10"/>
            <a:ext cx="9669642" cy="6857990"/>
          </a:xfrm>
          <a:prstGeom prst="rect">
            <a:avLst/>
          </a:prstGeom>
          <a:noFill/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67233" y="354448"/>
            <a:ext cx="3822189" cy="189991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spc="600" dirty="0"/>
              <a:t>SURGENCIA DE AGUAS</a:t>
            </a:r>
            <a:br>
              <a:rPr lang="en-US" sz="4000" spc="600" dirty="0"/>
            </a:br>
            <a:r>
              <a:rPr lang="en-US" sz="4000" spc="600" dirty="0"/>
              <a:t>(UPWELLING)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71105" y="2477063"/>
            <a:ext cx="3822189" cy="3742762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2000" spc="300" dirty="0"/>
              <a:t>Es </a:t>
            </a:r>
            <a:r>
              <a:rPr lang="en-US" sz="2000" spc="300" dirty="0" err="1"/>
              <a:t>el</a:t>
            </a:r>
            <a:r>
              <a:rPr lang="en-US" sz="2000" spc="300" dirty="0"/>
              <a:t> </a:t>
            </a:r>
            <a:r>
              <a:rPr lang="en-US" sz="2000" spc="300" dirty="0" err="1"/>
              <a:t>movimiento</a:t>
            </a:r>
            <a:r>
              <a:rPr lang="en-US" sz="2000" spc="300" dirty="0"/>
              <a:t> vertical de las </a:t>
            </a:r>
            <a:r>
              <a:rPr lang="en-US" sz="2000" spc="300" dirty="0" err="1"/>
              <a:t>masas</a:t>
            </a:r>
            <a:r>
              <a:rPr lang="en-US" sz="2000" spc="300" dirty="0"/>
              <a:t> de </a:t>
            </a:r>
            <a:r>
              <a:rPr lang="en-US" sz="2000" spc="300" dirty="0" err="1"/>
              <a:t>agua</a:t>
            </a:r>
            <a:r>
              <a:rPr lang="en-US" sz="2000" spc="300" dirty="0"/>
              <a:t>, de </a:t>
            </a:r>
            <a:r>
              <a:rPr lang="en-US" sz="2000" spc="300" dirty="0" err="1"/>
              <a:t>niveles</a:t>
            </a:r>
            <a:r>
              <a:rPr lang="en-US" sz="2000" spc="300" dirty="0"/>
              <a:t> </a:t>
            </a:r>
            <a:r>
              <a:rPr lang="en-US" sz="2000" spc="300" dirty="0" err="1"/>
              <a:t>profundos</a:t>
            </a:r>
            <a:r>
              <a:rPr lang="en-US" sz="2000" spc="300" dirty="0"/>
              <a:t> </a:t>
            </a:r>
            <a:r>
              <a:rPr lang="en-US" sz="2000" spc="300" dirty="0" err="1"/>
              <a:t>hacia</a:t>
            </a:r>
            <a:r>
              <a:rPr lang="en-US" sz="2000" spc="300" dirty="0"/>
              <a:t> la </a:t>
            </a:r>
            <a:r>
              <a:rPr lang="en-US" sz="2000" spc="300" dirty="0" err="1"/>
              <a:t>superficie</a:t>
            </a:r>
            <a:r>
              <a:rPr lang="en-US" sz="2000" spc="300" dirty="0"/>
              <a:t> </a:t>
            </a:r>
            <a:r>
              <a:rPr lang="en-US" sz="2000" spc="300" dirty="0" err="1"/>
              <a:t>por</a:t>
            </a:r>
            <a:r>
              <a:rPr lang="en-US" sz="2000" spc="300" dirty="0"/>
              <a:t> la </a:t>
            </a:r>
            <a:r>
              <a:rPr lang="en-US" sz="2000" spc="300" dirty="0" err="1"/>
              <a:t>acción</a:t>
            </a:r>
            <a:r>
              <a:rPr lang="en-US" sz="2000" spc="300" dirty="0"/>
              <a:t> del </a:t>
            </a:r>
            <a:r>
              <a:rPr lang="en-US" sz="2000" spc="300" dirty="0" err="1"/>
              <a:t>viento</a:t>
            </a:r>
            <a:endParaRPr lang="en-US" sz="2000" spc="3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FA84A37A-AFC2-4A01-80A1-FC20F2C0D5B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spcAft>
                  <a:spcPts val="600"/>
                </a:spcAft>
                <a:defRPr/>
              </a:pPr>
              <a:t>8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277ED95-C202-89F9-9DCC-6861735476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1400" y="5072522"/>
            <a:ext cx="10109199" cy="59803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kern="1200" spc="6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DISTRIBUCION GLOBAL DE SST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E395AE0-8789-FAD6-A987-32E65C1851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1"/>
            <a:ext cx="12192000" cy="4390253"/>
          </a:xfrm>
          <a:prstGeom prst="rect">
            <a:avLst/>
          </a:prstGeom>
          <a:solidFill>
            <a:schemeClr val="bg1">
              <a:lumMod val="95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FDD65424-36C6-2959-2C62-18F2F339B5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1" y="556920"/>
            <a:ext cx="10038333" cy="4577064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667AA61-5C27-F30F-D229-06CBE5709F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65141" y="4811517"/>
            <a:ext cx="736939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73948463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Personalizados 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435469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2334</TotalTime>
  <Words>702</Words>
  <Application>Microsoft Macintosh PowerPoint</Application>
  <PresentationFormat>Panorámica</PresentationFormat>
  <Paragraphs>105</Paragraphs>
  <Slides>37</Slides>
  <Notes>7</Notes>
  <HiddenSlides>1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37</vt:i4>
      </vt:variant>
    </vt:vector>
  </HeadingPairs>
  <TitlesOfParts>
    <vt:vector size="44" baseType="lpstr">
      <vt:lpstr>Hiragino Sans W4</vt:lpstr>
      <vt:lpstr>Arial</vt:lpstr>
      <vt:lpstr>Avenir</vt:lpstr>
      <vt:lpstr>Calibri</vt:lpstr>
      <vt:lpstr>Calibri Light</vt:lpstr>
      <vt:lpstr>Wingdings</vt:lpstr>
      <vt:lpstr>Tema de Office</vt:lpstr>
      <vt:lpstr>EL FENÓMENO EL NIÑO – OSCILACIÓN DEL SUR</vt:lpstr>
      <vt:lpstr>Presentación de PowerPoint</vt:lpstr>
      <vt:lpstr>CIRCULACIÓN ATMOSFÉRICA</vt:lpstr>
      <vt:lpstr>CIRCULACIÓN GLOBAL</vt:lpstr>
      <vt:lpstr>CIRCULACIÓN OCEÁNICA</vt:lpstr>
      <vt:lpstr>OCÉANO VS ATMÓSFERA</vt:lpstr>
      <vt:lpstr>CIRCULACIÓN INDUCIDA POR EL VIENTO</vt:lpstr>
      <vt:lpstr>SURGENCIA DE AGUAS (UPWELLING)</vt:lpstr>
      <vt:lpstr>DISTRIBUCION GLOBAL DE SST</vt:lpstr>
      <vt:lpstr>FENÓMENOS DE VARIABILIDAD  CLIMÁTICA</vt:lpstr>
      <vt:lpstr>ESCALAS DE LOS PROCESOS CLIMÁTICOS</vt:lpstr>
      <vt:lpstr>El NIÑO – OSCILACIÓN DEL SUR (ENSO)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QUE OCURRE EN LA SUBSUPERFICIE?</vt:lpstr>
      <vt:lpstr>Presentación de PowerPoint</vt:lpstr>
      <vt:lpstr>CONDICIONES NEUTRAS</vt:lpstr>
      <vt:lpstr>CONDICIONES EL NIÑO</vt:lpstr>
      <vt:lpstr> CONDICIONES LA NIÑA</vt:lpstr>
      <vt:lpstr>INDICES </vt:lpstr>
      <vt:lpstr>NINO3.4 </vt:lpstr>
      <vt:lpstr>NINO3.4 - NINO1+2</vt:lpstr>
      <vt:lpstr>INDICE DE OSCILACIÓN DEL SUR </vt:lpstr>
      <vt:lpstr>EFECTOS DE EL NIÑO</vt:lpstr>
      <vt:lpstr>EL CLIMA DE COLOMBIA</vt:lpstr>
      <vt:lpstr>FACTORES QUE AFECTAN EL CLIMA DE COLOMBIA</vt:lpstr>
      <vt:lpstr>REGIMEN DE PRECIPITACIÓN</vt:lpstr>
      <vt:lpstr>Presentación de PowerPoint</vt:lpstr>
      <vt:lpstr>CLIMATOLOGÍA REGIONAL</vt:lpstr>
      <vt:lpstr>CICLO DIURNO DE PRECIPITACIÓN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EL SISTEMA TERRESTRE</dc:title>
  <dc:creator>lina.ceballos@siata.gov.co</dc:creator>
  <cp:lastModifiedBy>Lina Isabel Ceballos Bonilla</cp:lastModifiedBy>
  <cp:revision>16</cp:revision>
  <dcterms:created xsi:type="dcterms:W3CDTF">2023-07-12T02:50:48Z</dcterms:created>
  <dcterms:modified xsi:type="dcterms:W3CDTF">2023-07-27T15:38:06Z</dcterms:modified>
</cp:coreProperties>
</file>