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4" r:id="rId3"/>
    <p:sldId id="295" r:id="rId4"/>
    <p:sldId id="290" r:id="rId5"/>
    <p:sldId id="272" r:id="rId6"/>
    <p:sldId id="291" r:id="rId7"/>
    <p:sldId id="273" r:id="rId8"/>
    <p:sldId id="257" r:id="rId9"/>
    <p:sldId id="258" r:id="rId10"/>
    <p:sldId id="278" r:id="rId11"/>
    <p:sldId id="294" r:id="rId12"/>
    <p:sldId id="281" r:id="rId13"/>
    <p:sldId id="279" r:id="rId14"/>
    <p:sldId id="282" r:id="rId15"/>
    <p:sldId id="297" r:id="rId16"/>
    <p:sldId id="298" r:id="rId17"/>
    <p:sldId id="259" r:id="rId18"/>
    <p:sldId id="260" r:id="rId19"/>
    <p:sldId id="299" r:id="rId20"/>
    <p:sldId id="285" r:id="rId21"/>
    <p:sldId id="301" r:id="rId22"/>
    <p:sldId id="287" r:id="rId23"/>
    <p:sldId id="300"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1553"/>
    <a:srgbClr val="234558"/>
    <a:srgbClr val="FF8E00"/>
    <a:srgbClr val="CE0000"/>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6"/>
    <p:restoredTop sz="90103"/>
  </p:normalViewPr>
  <p:slideViewPr>
    <p:cSldViewPr snapToGrid="0" snapToObjects="1">
      <p:cViewPr>
        <p:scale>
          <a:sx n="120" d="100"/>
          <a:sy n="120" d="100"/>
        </p:scale>
        <p:origin x="124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65F22-D307-2748-B887-CC62D7EA7546}"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12D9B-9BFF-2043-84D3-A02AD6819FE8}" type="slidenum">
              <a:rPr lang="en-US" smtClean="0"/>
              <a:t>‹#›</a:t>
            </a:fld>
            <a:endParaRPr lang="en-US"/>
          </a:p>
        </p:txBody>
      </p:sp>
    </p:spTree>
    <p:extLst>
      <p:ext uri="{BB962C8B-B14F-4D97-AF65-F5344CB8AC3E}">
        <p14:creationId xmlns:p14="http://schemas.microsoft.com/office/powerpoint/2010/main" val="116409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2</a:t>
            </a:fld>
            <a:endParaRPr lang="en-US"/>
          </a:p>
        </p:txBody>
      </p:sp>
    </p:spTree>
    <p:extLst>
      <p:ext uri="{BB962C8B-B14F-4D97-AF65-F5344CB8AC3E}">
        <p14:creationId xmlns:p14="http://schemas.microsoft.com/office/powerpoint/2010/main" val="2096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latin typeface="Euphemia" panose="020B0503040102020104" pitchFamily="34" charset="0"/>
            </a:endParaRPr>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19</a:t>
            </a:fld>
            <a:endParaRPr lang="en-US"/>
          </a:p>
        </p:txBody>
      </p:sp>
    </p:spTree>
    <p:extLst>
      <p:ext uri="{BB962C8B-B14F-4D97-AF65-F5344CB8AC3E}">
        <p14:creationId xmlns:p14="http://schemas.microsoft.com/office/powerpoint/2010/main" val="1100087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20</a:t>
            </a:fld>
            <a:endParaRPr lang="en-US"/>
          </a:p>
        </p:txBody>
      </p:sp>
    </p:spTree>
    <p:extLst>
      <p:ext uri="{BB962C8B-B14F-4D97-AF65-F5344CB8AC3E}">
        <p14:creationId xmlns:p14="http://schemas.microsoft.com/office/powerpoint/2010/main" val="308772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21</a:t>
            </a:fld>
            <a:endParaRPr lang="en-US"/>
          </a:p>
        </p:txBody>
      </p:sp>
    </p:spTree>
    <p:extLst>
      <p:ext uri="{BB962C8B-B14F-4D97-AF65-F5344CB8AC3E}">
        <p14:creationId xmlns:p14="http://schemas.microsoft.com/office/powerpoint/2010/main" val="371676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22</a:t>
            </a:fld>
            <a:endParaRPr lang="en-US"/>
          </a:p>
        </p:txBody>
      </p:sp>
    </p:spTree>
    <p:extLst>
      <p:ext uri="{BB962C8B-B14F-4D97-AF65-F5344CB8AC3E}">
        <p14:creationId xmlns:p14="http://schemas.microsoft.com/office/powerpoint/2010/main" val="201879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imbusRomNo9L"/>
              </a:rPr>
              <a:t>We speculate that the diurnal, seasonal and spatial variations in </a:t>
            </a:r>
            <a:r>
              <a:rPr lang="en-US" dirty="0">
                <a:latin typeface="MTMI"/>
              </a:rPr>
              <a:t>F</a:t>
            </a:r>
            <a:r>
              <a:rPr lang="en-US" sz="1050" dirty="0">
                <a:latin typeface="NimbusRomNo9L"/>
              </a:rPr>
              <a:t>CH4</a:t>
            </a:r>
            <a:r>
              <a:rPr lang="en-US" dirty="0">
                <a:latin typeface="NimbusRomNo9L"/>
              </a:rPr>
              <a:t>, and the larger </a:t>
            </a:r>
            <a:r>
              <a:rPr lang="en-US" dirty="0">
                <a:latin typeface="MTMI"/>
              </a:rPr>
              <a:t>F</a:t>
            </a:r>
            <a:r>
              <a:rPr lang="en-US" sz="1050" dirty="0">
                <a:latin typeface="NimbusRomNo9L"/>
              </a:rPr>
              <a:t>CH4 </a:t>
            </a:r>
            <a:r>
              <a:rPr lang="en-US" dirty="0">
                <a:latin typeface="MTMI"/>
              </a:rPr>
              <a:t>/ F</a:t>
            </a:r>
            <a:r>
              <a:rPr lang="en-US" sz="1050" dirty="0">
                <a:latin typeface="NimbusRomNo9L"/>
              </a:rPr>
              <a:t>CO2 </a:t>
            </a:r>
            <a:r>
              <a:rPr lang="en-US" dirty="0">
                <a:latin typeface="NimbusRomNo9L"/>
              </a:rPr>
              <a:t>ratio could be due a contribution of temperature-sensitive CH</a:t>
            </a:r>
            <a:r>
              <a:rPr lang="en-US" sz="1050" dirty="0">
                <a:latin typeface="NimbusRomNo9L"/>
              </a:rPr>
              <a:t>4 </a:t>
            </a:r>
            <a:r>
              <a:rPr lang="en-US" dirty="0">
                <a:latin typeface="NimbusRomNo9L"/>
              </a:rPr>
              <a:t>emissions perhaps of biogenic origin (e.g. increased methanogenesis from sewerage) not included in the inventories. </a:t>
            </a:r>
            <a:endParaRPr lang="en-US" dirty="0"/>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23</a:t>
            </a:fld>
            <a:endParaRPr lang="en-US"/>
          </a:p>
        </p:txBody>
      </p:sp>
    </p:spTree>
    <p:extLst>
      <p:ext uri="{BB962C8B-B14F-4D97-AF65-F5344CB8AC3E}">
        <p14:creationId xmlns:p14="http://schemas.microsoft.com/office/powerpoint/2010/main" val="96636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 Bottom-up estimates of CH4 emissions conducted by Lamb et al. (2016) in 2013 and </a:t>
            </a:r>
            <a:r>
              <a:rPr lang="en-US" sz="1200" dirty="0" err="1"/>
              <a:t>Maasakkers</a:t>
            </a:r>
            <a:r>
              <a:rPr lang="en-US" sz="1200" dirty="0"/>
              <a:t> et al. (2016) based on the EPA 2012 inventory, respectively. Error bars show 95% confidence inter- </a:t>
            </a:r>
            <a:r>
              <a:rPr lang="en-US" sz="1200" dirty="0" err="1"/>
              <a:t>vals</a:t>
            </a:r>
            <a:r>
              <a:rPr lang="en-US" sz="1200" dirty="0"/>
              <a:t> (for more details see abovementioned articles). (c–g) Top-down evaluations of CH4 emissions with aircraft from various flight cam- </a:t>
            </a:r>
            <a:r>
              <a:rPr lang="en-US" sz="1200" dirty="0" err="1"/>
              <a:t>paigns</a:t>
            </a:r>
            <a:r>
              <a:rPr lang="en-US" sz="1200" dirty="0"/>
              <a:t> where (c) contains five flights over March–April of 2008, (d) contains three flights over November–January of 2008–2009, (e) contains five flights over April–July of 2011, (f) contains nine flights from November–December, 2014, and (g) contains the same five flights over April–July of 2011 as in (e) but uses different methodology. Methodologies for (c–f) are described in Lamb et al. (2016) and the methodology for (g) is described in </a:t>
            </a:r>
            <a:r>
              <a:rPr lang="en-US" sz="1200" dirty="0" err="1"/>
              <a:t>Cambaliza</a:t>
            </a:r>
            <a:r>
              <a:rPr lang="en-US" sz="1200" dirty="0"/>
              <a:t> et al. (2015). Error bars show 95% confidence intervals (for more details see abovementioned articles). (h, </a:t>
            </a:r>
            <a:r>
              <a:rPr lang="en-US" sz="1200" dirty="0" err="1"/>
              <a:t>i</a:t>
            </a:r>
            <a:r>
              <a:rPr lang="en-US" sz="1200" dirty="0"/>
              <a:t>) Top-down evaluations of CH4 emissions for 2012–2013 using tower inversion modeling methodology with two different domains, where (h) uses the full domain of Fig. 2 and (</a:t>
            </a:r>
            <a:r>
              <a:rPr lang="en-US" sz="1200" dirty="0" err="1"/>
              <a:t>i</a:t>
            </a:r>
            <a:r>
              <a:rPr lang="en-US" sz="1200" dirty="0"/>
              <a:t>) uses only the Marion County domain of Fig. 2. The inversion methodology and 95% confidence intervals are described in detail in Lamb et al. (2016).</a:t>
            </a:r>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4</a:t>
            </a:fld>
            <a:endParaRPr lang="en-US"/>
          </a:p>
        </p:txBody>
      </p:sp>
    </p:spTree>
    <p:extLst>
      <p:ext uri="{BB962C8B-B14F-4D97-AF65-F5344CB8AC3E}">
        <p14:creationId xmlns:p14="http://schemas.microsoft.com/office/powerpoint/2010/main" val="333838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7</a:t>
            </a:fld>
            <a:endParaRPr lang="en-US"/>
          </a:p>
        </p:txBody>
      </p:sp>
    </p:spTree>
    <p:extLst>
      <p:ext uri="{BB962C8B-B14F-4D97-AF65-F5344CB8AC3E}">
        <p14:creationId xmlns:p14="http://schemas.microsoft.com/office/powerpoint/2010/main" val="320288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10</a:t>
            </a:fld>
            <a:endParaRPr lang="en-US"/>
          </a:p>
        </p:txBody>
      </p:sp>
    </p:spTree>
    <p:extLst>
      <p:ext uri="{BB962C8B-B14F-4D97-AF65-F5344CB8AC3E}">
        <p14:creationId xmlns:p14="http://schemas.microsoft.com/office/powerpoint/2010/main" val="5730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11</a:t>
            </a:fld>
            <a:endParaRPr lang="en-US"/>
          </a:p>
        </p:txBody>
      </p:sp>
    </p:spTree>
    <p:extLst>
      <p:ext uri="{BB962C8B-B14F-4D97-AF65-F5344CB8AC3E}">
        <p14:creationId xmlns:p14="http://schemas.microsoft.com/office/powerpoint/2010/main" val="414692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12</a:t>
            </a:fld>
            <a:endParaRPr lang="en-US"/>
          </a:p>
        </p:txBody>
      </p:sp>
    </p:spTree>
    <p:extLst>
      <p:ext uri="{BB962C8B-B14F-4D97-AF65-F5344CB8AC3E}">
        <p14:creationId xmlns:p14="http://schemas.microsoft.com/office/powerpoint/2010/main" val="3264841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14</a:t>
            </a:fld>
            <a:endParaRPr lang="en-US"/>
          </a:p>
        </p:txBody>
      </p:sp>
    </p:spTree>
    <p:extLst>
      <p:ext uri="{BB962C8B-B14F-4D97-AF65-F5344CB8AC3E}">
        <p14:creationId xmlns:p14="http://schemas.microsoft.com/office/powerpoint/2010/main" val="123590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15</a:t>
            </a:fld>
            <a:endParaRPr lang="en-US"/>
          </a:p>
        </p:txBody>
      </p:sp>
    </p:spTree>
    <p:extLst>
      <p:ext uri="{BB962C8B-B14F-4D97-AF65-F5344CB8AC3E}">
        <p14:creationId xmlns:p14="http://schemas.microsoft.com/office/powerpoint/2010/main" val="51292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F12D9B-9BFF-2043-84D3-A02AD6819FE8}" type="slidenum">
              <a:rPr lang="en-US" smtClean="0"/>
              <a:t>16</a:t>
            </a:fld>
            <a:endParaRPr lang="en-US"/>
          </a:p>
        </p:txBody>
      </p:sp>
    </p:spTree>
    <p:extLst>
      <p:ext uri="{BB962C8B-B14F-4D97-AF65-F5344CB8AC3E}">
        <p14:creationId xmlns:p14="http://schemas.microsoft.com/office/powerpoint/2010/main" val="216494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8DDA-1E59-DF4E-8930-58E586551C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15C7C8-1EDF-8345-A636-3F91AA79D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78CA7-5DAE-1041-96FD-905A6EA22ACE}"/>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4E6C8D55-461C-5549-867C-46738A921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D82E8-FCD2-3A49-A19A-B36319737631}"/>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518781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D960-4905-AD4D-9BD5-50D97ED664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3AB190-6946-9C40-908E-9C93A6C15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09E99-F3A0-864E-A98A-4CE3C006AC18}"/>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F1F37A80-9312-4A47-A720-E5A891C44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69FBF-889C-214F-8382-06355B3C5724}"/>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16385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F48E1-F6F3-5B4E-99B2-A450A7F641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1E365-00BE-1648-A0A2-2D28A17AB5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10E5D-2358-B542-A9E0-F89490CFA22B}"/>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BBC75F8E-9327-9B4B-B1E4-FDA3E99B1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84BAD-016B-FF4A-A6BD-85DF2BECB823}"/>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114716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ECFD7-26B8-E746-A3F7-C1B840A95D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06F06-D285-DC4E-90BF-D4B75FC73A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BDADA-96B2-4244-8031-EFC6520BE22F}"/>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69FA8974-99EF-CA4E-B945-9D90170AA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ABA51-315F-4F48-99CC-DCC4E4594830}"/>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156126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158D-08BB-FE4F-88CE-42C77B1569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F6555-A05F-C445-99BD-821884930B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DC2BA-9B76-DB4C-9635-F3D8058E02B1}"/>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7D1BD366-E3EA-B042-AD9D-09C0F950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C297E-FAF5-1045-ACEC-5C84AFD15C6D}"/>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350672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21D5-0E14-CB47-8707-9482C7ED14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9A687-6142-6546-B143-39EE0EEC5E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D7479C-2884-4648-B86B-6A1AAC170E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589247-3546-C247-A732-BE7CA4ED9BC3}"/>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6" name="Footer Placeholder 5">
            <a:extLst>
              <a:ext uri="{FF2B5EF4-FFF2-40B4-BE49-F238E27FC236}">
                <a16:creationId xmlns:a16="http://schemas.microsoft.com/office/drawing/2014/main" id="{2114882B-C000-6849-B151-042811ED0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2D4F5-216A-7C48-B7F3-947D3D4632C7}"/>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153182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FBC7-C68B-F94F-9854-9FA60CE78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E35CC-63A6-5B45-879F-FD401FD7C2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93CF0-E740-554F-A0D4-8E4C35F22C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14C08-CAD5-444D-95C0-376B12D76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605B9F-4DF3-2748-B03F-8894495E75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099E-1718-5E41-A05E-72F4BD4BFDE6}"/>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8" name="Footer Placeholder 7">
            <a:extLst>
              <a:ext uri="{FF2B5EF4-FFF2-40B4-BE49-F238E27FC236}">
                <a16:creationId xmlns:a16="http://schemas.microsoft.com/office/drawing/2014/main" id="{E33189F6-0BFD-EE40-9F6D-5CF019A12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72D272-FBC7-0943-ADEC-B0831FBC8630}"/>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272917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30A5-A39B-274C-95C6-50AD785E6E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7B9312-832B-FF44-8C62-4ADDB94E61E5}"/>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4" name="Footer Placeholder 3">
            <a:extLst>
              <a:ext uri="{FF2B5EF4-FFF2-40B4-BE49-F238E27FC236}">
                <a16:creationId xmlns:a16="http://schemas.microsoft.com/office/drawing/2014/main" id="{0F57126B-2F13-C646-BB87-177CFC2902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C241B6-C61C-2241-A8C0-C91309EFCAF9}"/>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390956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6B08-FDF8-5F4C-95D9-963A65741ADF}"/>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3" name="Footer Placeholder 2">
            <a:extLst>
              <a:ext uri="{FF2B5EF4-FFF2-40B4-BE49-F238E27FC236}">
                <a16:creationId xmlns:a16="http://schemas.microsoft.com/office/drawing/2014/main" id="{6A4D492E-677C-A048-92E1-64C338A9A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8EE7A-8EBC-7240-9D2A-1C77417B2D4A}"/>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73648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C80D-8965-0944-A17C-0731DCA4F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D8134A-49AB-4345-93DA-F740A50AC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902D5-835A-7A47-A8C1-62BEEA0B7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1010D-B33B-A340-B185-A7796593F97C}"/>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6" name="Footer Placeholder 5">
            <a:extLst>
              <a:ext uri="{FF2B5EF4-FFF2-40B4-BE49-F238E27FC236}">
                <a16:creationId xmlns:a16="http://schemas.microsoft.com/office/drawing/2014/main" id="{F15A032D-D80D-3C43-8D4D-BD7B749F1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F1918-C1E4-464E-958A-CE0C958B8437}"/>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389355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FE1A-D10B-2B44-8505-C8160654E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56586-6BEE-D344-B257-3888667A22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AC6EE-8784-0645-B03C-0413EB106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51BD4-71AE-9642-9ABF-4D518D37DAD6}"/>
              </a:ext>
            </a:extLst>
          </p:cNvPr>
          <p:cNvSpPr>
            <a:spLocks noGrp="1"/>
          </p:cNvSpPr>
          <p:nvPr>
            <p:ph type="dt" sz="half" idx="10"/>
          </p:nvPr>
        </p:nvSpPr>
        <p:spPr/>
        <p:txBody>
          <a:bodyPr/>
          <a:lstStyle/>
          <a:p>
            <a:fld id="{05912727-547A-404B-B954-65138BA837FE}" type="datetimeFigureOut">
              <a:rPr lang="en-US" smtClean="0"/>
              <a:t>6/15/20</a:t>
            </a:fld>
            <a:endParaRPr lang="en-US"/>
          </a:p>
        </p:txBody>
      </p:sp>
      <p:sp>
        <p:nvSpPr>
          <p:cNvPr id="6" name="Footer Placeholder 5">
            <a:extLst>
              <a:ext uri="{FF2B5EF4-FFF2-40B4-BE49-F238E27FC236}">
                <a16:creationId xmlns:a16="http://schemas.microsoft.com/office/drawing/2014/main" id="{A2E815F0-B6A2-1D42-9C3E-B273F8A76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76D68-156E-EB49-BD40-464AE303789C}"/>
              </a:ext>
            </a:extLst>
          </p:cNvPr>
          <p:cNvSpPr>
            <a:spLocks noGrp="1"/>
          </p:cNvSpPr>
          <p:nvPr>
            <p:ph type="sldNum" sz="quarter" idx="12"/>
          </p:nvPr>
        </p:nvSpPr>
        <p:spPr/>
        <p:txBody>
          <a:bodyPr/>
          <a:lstStyle/>
          <a:p>
            <a:fld id="{BE804D9B-2614-254F-9DB0-DC818DAB493C}" type="slidenum">
              <a:rPr lang="en-US" smtClean="0"/>
              <a:t>‹#›</a:t>
            </a:fld>
            <a:endParaRPr lang="en-US"/>
          </a:p>
        </p:txBody>
      </p:sp>
    </p:spTree>
    <p:extLst>
      <p:ext uri="{BB962C8B-B14F-4D97-AF65-F5344CB8AC3E}">
        <p14:creationId xmlns:p14="http://schemas.microsoft.com/office/powerpoint/2010/main" val="171493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42ED8-A201-754D-B352-2F2C101D4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A451F-BF25-0E44-8297-4131CD85A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ECA43-4952-314F-BA14-3FB004E931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12727-547A-404B-B954-65138BA837FE}" type="datetimeFigureOut">
              <a:rPr lang="en-US" smtClean="0"/>
              <a:t>6/15/20</a:t>
            </a:fld>
            <a:endParaRPr lang="en-US"/>
          </a:p>
        </p:txBody>
      </p:sp>
      <p:sp>
        <p:nvSpPr>
          <p:cNvPr id="5" name="Footer Placeholder 4">
            <a:extLst>
              <a:ext uri="{FF2B5EF4-FFF2-40B4-BE49-F238E27FC236}">
                <a16:creationId xmlns:a16="http://schemas.microsoft.com/office/drawing/2014/main" id="{EAA1B26E-98E7-9347-AEDB-AEF397FA1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EAEF94-8AE9-6B49-BC40-6B3308A924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04D9B-2614-254F-9DB0-DC818DAB493C}" type="slidenum">
              <a:rPr lang="en-US" smtClean="0"/>
              <a:t>‹#›</a:t>
            </a:fld>
            <a:endParaRPr lang="en-US"/>
          </a:p>
        </p:txBody>
      </p:sp>
    </p:spTree>
    <p:extLst>
      <p:ext uri="{BB962C8B-B14F-4D97-AF65-F5344CB8AC3E}">
        <p14:creationId xmlns:p14="http://schemas.microsoft.com/office/powerpoint/2010/main" val="3062515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tif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tiff"/></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7.tiff"/><Relationship Id="rId7" Type="http://schemas.openxmlformats.org/officeDocument/2006/relationships/image" Target="../media/image10.sv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tiff"/><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C386638-0624-834C-95E6-5D7B6FC9E299}"/>
              </a:ext>
            </a:extLst>
          </p:cNvPr>
          <p:cNvGrpSpPr/>
          <p:nvPr/>
        </p:nvGrpSpPr>
        <p:grpSpPr>
          <a:xfrm>
            <a:off x="353960" y="6204060"/>
            <a:ext cx="11838040" cy="640447"/>
            <a:chOff x="353960" y="6243816"/>
            <a:chExt cx="11838040" cy="640447"/>
          </a:xfrm>
        </p:grpSpPr>
        <p:pic>
          <p:nvPicPr>
            <p:cNvPr id="6" name="Picture 5">
              <a:extLst>
                <a:ext uri="{FF2B5EF4-FFF2-40B4-BE49-F238E27FC236}">
                  <a16:creationId xmlns:a16="http://schemas.microsoft.com/office/drawing/2014/main" id="{8658627F-883A-D14C-AE4A-AB8A015C31E2}"/>
                </a:ext>
              </a:extLst>
            </p:cNvPr>
            <p:cNvPicPr>
              <a:picLocks noChangeAspect="1"/>
            </p:cNvPicPr>
            <p:nvPr/>
          </p:nvPicPr>
          <p:blipFill>
            <a:blip r:embed="rId2">
              <a:alphaModFix amt="50000"/>
            </a:blip>
            <a:stretch>
              <a:fillRect/>
            </a:stretch>
          </p:blipFill>
          <p:spPr>
            <a:xfrm>
              <a:off x="10558207" y="6243816"/>
              <a:ext cx="1633793" cy="640447"/>
            </a:xfrm>
            <a:prstGeom prst="rect">
              <a:avLst/>
            </a:prstGeom>
          </p:spPr>
        </p:pic>
        <p:cxnSp>
          <p:nvCxnSpPr>
            <p:cNvPr id="8" name="Straight Connector 7">
              <a:extLst>
                <a:ext uri="{FF2B5EF4-FFF2-40B4-BE49-F238E27FC236}">
                  <a16:creationId xmlns:a16="http://schemas.microsoft.com/office/drawing/2014/main" id="{5190B782-1AB1-F342-8D68-7236093070F7}"/>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C96E0D9-B402-1542-A916-BF574415AB59}"/>
              </a:ext>
            </a:extLst>
          </p:cNvPr>
          <p:cNvPicPr>
            <a:picLocks noChangeAspect="1"/>
          </p:cNvPicPr>
          <p:nvPr/>
        </p:nvPicPr>
        <p:blipFill>
          <a:blip r:embed="rId3"/>
          <a:stretch>
            <a:fillRect/>
          </a:stretch>
        </p:blipFill>
        <p:spPr>
          <a:xfrm>
            <a:off x="0" y="0"/>
            <a:ext cx="12192000" cy="5986753"/>
          </a:xfrm>
          <a:prstGeom prst="rect">
            <a:avLst/>
          </a:prstGeom>
        </p:spPr>
      </p:pic>
    </p:spTree>
    <p:extLst>
      <p:ext uri="{BB962C8B-B14F-4D97-AF65-F5344CB8AC3E}">
        <p14:creationId xmlns:p14="http://schemas.microsoft.com/office/powerpoint/2010/main" val="113939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E9DAA7-07C0-1F44-97CA-6FA90AC2447D}"/>
              </a:ext>
            </a:extLst>
          </p:cNvPr>
          <p:cNvGrpSpPr/>
          <p:nvPr/>
        </p:nvGrpSpPr>
        <p:grpSpPr>
          <a:xfrm>
            <a:off x="312904" y="604794"/>
            <a:ext cx="7876644" cy="2896164"/>
            <a:chOff x="353960" y="748360"/>
            <a:chExt cx="7876644" cy="2896164"/>
          </a:xfrm>
        </p:grpSpPr>
        <p:pic>
          <p:nvPicPr>
            <p:cNvPr id="5" name="Picture 4">
              <a:extLst>
                <a:ext uri="{FF2B5EF4-FFF2-40B4-BE49-F238E27FC236}">
                  <a16:creationId xmlns:a16="http://schemas.microsoft.com/office/drawing/2014/main" id="{9B7579B5-3E9A-D441-BF6C-275F280EFB39}"/>
                </a:ext>
              </a:extLst>
            </p:cNvPr>
            <p:cNvPicPr>
              <a:picLocks noChangeAspect="1"/>
            </p:cNvPicPr>
            <p:nvPr/>
          </p:nvPicPr>
          <p:blipFill>
            <a:blip r:embed="rId3"/>
            <a:stretch>
              <a:fillRect/>
            </a:stretch>
          </p:blipFill>
          <p:spPr>
            <a:xfrm>
              <a:off x="353960" y="748360"/>
              <a:ext cx="7876644" cy="2896164"/>
            </a:xfrm>
            <a:prstGeom prst="rect">
              <a:avLst/>
            </a:prstGeom>
          </p:spPr>
        </p:pic>
        <p:sp>
          <p:nvSpPr>
            <p:cNvPr id="7" name="Rectangle 6">
              <a:extLst>
                <a:ext uri="{FF2B5EF4-FFF2-40B4-BE49-F238E27FC236}">
                  <a16:creationId xmlns:a16="http://schemas.microsoft.com/office/drawing/2014/main" id="{E293C003-D074-DC46-9204-DDC3F1D1EC96}"/>
                </a:ext>
              </a:extLst>
            </p:cNvPr>
            <p:cNvSpPr/>
            <p:nvPr/>
          </p:nvSpPr>
          <p:spPr>
            <a:xfrm>
              <a:off x="1040065" y="771146"/>
              <a:ext cx="596638" cy="461665"/>
            </a:xfrm>
            <a:prstGeom prst="rect">
              <a:avLst/>
            </a:prstGeom>
          </p:spPr>
          <p:txBody>
            <a:bodyPr wrap="none">
              <a:spAutoFit/>
            </a:bodyPr>
            <a:lstStyle/>
            <a:p>
              <a:r>
                <a:rPr lang="en-US" sz="2400" dirty="0">
                  <a:solidFill>
                    <a:srgbClr val="A21553"/>
                  </a:solidFill>
                  <a:latin typeface="FS Joey" panose="02000506040000020004" pitchFamily="2" charset="77"/>
                </a:rPr>
                <a:t>﻿DJF</a:t>
              </a:r>
            </a:p>
          </p:txBody>
        </p:sp>
        <p:sp>
          <p:nvSpPr>
            <p:cNvPr id="8" name="Rectangle 7">
              <a:extLst>
                <a:ext uri="{FF2B5EF4-FFF2-40B4-BE49-F238E27FC236}">
                  <a16:creationId xmlns:a16="http://schemas.microsoft.com/office/drawing/2014/main" id="{597D0320-0302-5149-9B17-87CBA74F758D}"/>
                </a:ext>
              </a:extLst>
            </p:cNvPr>
            <p:cNvSpPr/>
            <p:nvPr/>
          </p:nvSpPr>
          <p:spPr>
            <a:xfrm>
              <a:off x="4938318" y="771146"/>
              <a:ext cx="535724" cy="461665"/>
            </a:xfrm>
            <a:prstGeom prst="rect">
              <a:avLst/>
            </a:prstGeom>
          </p:spPr>
          <p:txBody>
            <a:bodyPr wrap="none">
              <a:spAutoFit/>
            </a:bodyPr>
            <a:lstStyle/>
            <a:p>
              <a:r>
                <a:rPr lang="en-US" sz="2400" dirty="0">
                  <a:solidFill>
                    <a:srgbClr val="A21553"/>
                  </a:solidFill>
                  <a:latin typeface="FS Joey" panose="02000506040000020004" pitchFamily="2" charset="77"/>
                </a:rPr>
                <a:t>﻿JJA</a:t>
              </a:r>
            </a:p>
          </p:txBody>
        </p:sp>
      </p:grpSp>
      <p:grpSp>
        <p:nvGrpSpPr>
          <p:cNvPr id="14" name="Group 13">
            <a:extLst>
              <a:ext uri="{FF2B5EF4-FFF2-40B4-BE49-F238E27FC236}">
                <a16:creationId xmlns:a16="http://schemas.microsoft.com/office/drawing/2014/main" id="{2745E38E-25A5-D449-899D-C00D7F352569}"/>
              </a:ext>
            </a:extLst>
          </p:cNvPr>
          <p:cNvGrpSpPr/>
          <p:nvPr/>
        </p:nvGrpSpPr>
        <p:grpSpPr>
          <a:xfrm>
            <a:off x="353960" y="6204060"/>
            <a:ext cx="11838040" cy="640447"/>
            <a:chOff x="353960" y="6243816"/>
            <a:chExt cx="11838040" cy="640447"/>
          </a:xfrm>
        </p:grpSpPr>
        <p:pic>
          <p:nvPicPr>
            <p:cNvPr id="15" name="Picture 14">
              <a:extLst>
                <a:ext uri="{FF2B5EF4-FFF2-40B4-BE49-F238E27FC236}">
                  <a16:creationId xmlns:a16="http://schemas.microsoft.com/office/drawing/2014/main" id="{23503A1B-EE57-9D44-91F9-878F54D5ED92}"/>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16" name="Straight Connector 15">
              <a:extLst>
                <a:ext uri="{FF2B5EF4-FFF2-40B4-BE49-F238E27FC236}">
                  <a16:creationId xmlns:a16="http://schemas.microsoft.com/office/drawing/2014/main" id="{70F53B51-B8FB-704A-A464-4ADE04769AA3}"/>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B8BA64B9-CFD5-F744-B135-6777B1E8468D}"/>
              </a:ext>
            </a:extLst>
          </p:cNvPr>
          <p:cNvSpPr/>
          <p:nvPr/>
        </p:nvSpPr>
        <p:spPr>
          <a:xfrm>
            <a:off x="10838426" y="124815"/>
            <a:ext cx="1040670" cy="646331"/>
          </a:xfrm>
          <a:prstGeom prst="rect">
            <a:avLst/>
          </a:prstGeom>
        </p:spPr>
        <p:txBody>
          <a:bodyPr wrap="none">
            <a:spAutoFit/>
          </a:bodyPr>
          <a:lstStyle/>
          <a:p>
            <a:r>
              <a:rPr lang="en-US" dirty="0"/>
              <a:t>﻿</a:t>
            </a:r>
            <a:r>
              <a:rPr lang="en-US" sz="3600" b="1" dirty="0">
                <a:solidFill>
                  <a:srgbClr val="FF8E00"/>
                </a:solidFill>
                <a:latin typeface="Euphemia" panose="020B0503040102020104" pitchFamily="34" charset="0"/>
              </a:rPr>
              <a:t>CO</a:t>
            </a:r>
            <a:r>
              <a:rPr lang="en-US" sz="3600" b="1" baseline="-25000" dirty="0">
                <a:solidFill>
                  <a:srgbClr val="FF8E00"/>
                </a:solidFill>
                <a:latin typeface="Euphemia" panose="020B0503040102020104" pitchFamily="34" charset="0"/>
              </a:rPr>
              <a:t>2</a:t>
            </a:r>
          </a:p>
        </p:txBody>
      </p:sp>
      <p:grpSp>
        <p:nvGrpSpPr>
          <p:cNvPr id="3" name="Group 2">
            <a:extLst>
              <a:ext uri="{FF2B5EF4-FFF2-40B4-BE49-F238E27FC236}">
                <a16:creationId xmlns:a16="http://schemas.microsoft.com/office/drawing/2014/main" id="{76179D36-B4F9-444D-A25F-09C14893E548}"/>
              </a:ext>
            </a:extLst>
          </p:cNvPr>
          <p:cNvGrpSpPr/>
          <p:nvPr/>
        </p:nvGrpSpPr>
        <p:grpSpPr>
          <a:xfrm>
            <a:off x="107753" y="1267466"/>
            <a:ext cx="12022183" cy="5146394"/>
            <a:chOff x="107753" y="1267466"/>
            <a:chExt cx="12022183" cy="5146394"/>
          </a:xfrm>
        </p:grpSpPr>
        <p:sp>
          <p:nvSpPr>
            <p:cNvPr id="18" name="TextBox 17">
              <a:extLst>
                <a:ext uri="{FF2B5EF4-FFF2-40B4-BE49-F238E27FC236}">
                  <a16:creationId xmlns:a16="http://schemas.microsoft.com/office/drawing/2014/main" id="{EC973EB9-F921-9349-8ED2-C03F2939B2BD}"/>
                </a:ext>
              </a:extLst>
            </p:cNvPr>
            <p:cNvSpPr txBox="1"/>
            <p:nvPr/>
          </p:nvSpPr>
          <p:spPr>
            <a:xfrm>
              <a:off x="8273748" y="1267466"/>
              <a:ext cx="3796334" cy="707886"/>
            </a:xfrm>
            <a:prstGeom prst="rect">
              <a:avLst/>
            </a:prstGeom>
            <a:noFill/>
          </p:spPr>
          <p:txBody>
            <a:bodyPr wrap="square" rtlCol="0">
              <a:spAutoFit/>
            </a:bodyPr>
            <a:lstStyle/>
            <a:p>
              <a:pPr algn="just"/>
              <a:r>
                <a:rPr lang="en-US" sz="2000" dirty="0">
                  <a:solidFill>
                    <a:schemeClr val="tx1">
                      <a:lumMod val="75000"/>
                      <a:lumOff val="25000"/>
                    </a:schemeClr>
                  </a:solidFill>
                  <a:latin typeface="FS Joey" panose="02000506040000020004" pitchFamily="2" charset="77"/>
                </a:rPr>
                <a:t>Daily Cycle </a:t>
              </a:r>
              <a:r>
                <a:rPr lang="en-US" sz="2000" b="1" dirty="0">
                  <a:solidFill>
                    <a:schemeClr val="tx1">
                      <a:lumMod val="75000"/>
                      <a:lumOff val="25000"/>
                    </a:schemeClr>
                  </a:solidFill>
                  <a:latin typeface="FS Joey" panose="02000506040000020004" pitchFamily="2" charset="77"/>
                </a:rPr>
                <a:t>consistent</a:t>
              </a:r>
              <a:r>
                <a:rPr lang="en-US" sz="2000" dirty="0">
                  <a:solidFill>
                    <a:schemeClr val="tx1">
                      <a:lumMod val="75000"/>
                      <a:lumOff val="25000"/>
                    </a:schemeClr>
                  </a:solidFill>
                  <a:latin typeface="FS Joey" panose="02000506040000020004" pitchFamily="2" charset="77"/>
                </a:rPr>
                <a:t> with minimum traffic loads</a:t>
              </a:r>
            </a:p>
          </p:txBody>
        </p:sp>
        <p:pic>
          <p:nvPicPr>
            <p:cNvPr id="20" name="Picture 19">
              <a:extLst>
                <a:ext uri="{FF2B5EF4-FFF2-40B4-BE49-F238E27FC236}">
                  <a16:creationId xmlns:a16="http://schemas.microsoft.com/office/drawing/2014/main" id="{D68FDBA7-6EF8-8B4D-9A5B-91BBEAC1BC45}"/>
                </a:ext>
              </a:extLst>
            </p:cNvPr>
            <p:cNvPicPr>
              <a:picLocks noChangeAspect="1"/>
            </p:cNvPicPr>
            <p:nvPr/>
          </p:nvPicPr>
          <p:blipFill rotWithShape="1">
            <a:blip r:embed="rId5"/>
            <a:srcRect b="4491"/>
            <a:stretch/>
          </p:blipFill>
          <p:spPr>
            <a:xfrm>
              <a:off x="107753" y="3574260"/>
              <a:ext cx="8286946" cy="2839600"/>
            </a:xfrm>
            <a:prstGeom prst="rect">
              <a:avLst/>
            </a:prstGeom>
          </p:spPr>
        </p:pic>
        <p:sp>
          <p:nvSpPr>
            <p:cNvPr id="2" name="Rectangle 1">
              <a:extLst>
                <a:ext uri="{FF2B5EF4-FFF2-40B4-BE49-F238E27FC236}">
                  <a16:creationId xmlns:a16="http://schemas.microsoft.com/office/drawing/2014/main" id="{D3B88712-6F58-DA4C-A1F1-75D5F2279E77}"/>
                </a:ext>
              </a:extLst>
            </p:cNvPr>
            <p:cNvSpPr/>
            <p:nvPr/>
          </p:nvSpPr>
          <p:spPr>
            <a:xfrm>
              <a:off x="8235237" y="4117118"/>
              <a:ext cx="3894699" cy="1631216"/>
            </a:xfrm>
            <a:prstGeom prst="rect">
              <a:avLst/>
            </a:prstGeom>
          </p:spPr>
          <p:txBody>
            <a:bodyPr wrap="square">
              <a:spAutoFit/>
            </a:bodyPr>
            <a:lstStyle/>
            <a:p>
              <a:r>
                <a:rPr lang="en-US" sz="2000" dirty="0">
                  <a:solidFill>
                    <a:schemeClr val="tx1">
                      <a:lumMod val="75000"/>
                      <a:lumOff val="25000"/>
                    </a:schemeClr>
                  </a:solidFill>
                  <a:latin typeface="FS Joey" panose="02000506040000020004" pitchFamily="2" charset="77"/>
                </a:rPr>
                <a:t>Vehicle emissions apparently represent a significant control not only for the local-scale observations but also for fluxes at the elevated BT tower measurement point.</a:t>
              </a:r>
            </a:p>
          </p:txBody>
        </p:sp>
      </p:grpSp>
    </p:spTree>
    <p:extLst>
      <p:ext uri="{BB962C8B-B14F-4D97-AF65-F5344CB8AC3E}">
        <p14:creationId xmlns:p14="http://schemas.microsoft.com/office/powerpoint/2010/main" val="12810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E9DAA7-07C0-1F44-97CA-6FA90AC2447D}"/>
              </a:ext>
            </a:extLst>
          </p:cNvPr>
          <p:cNvGrpSpPr/>
          <p:nvPr/>
        </p:nvGrpSpPr>
        <p:grpSpPr>
          <a:xfrm>
            <a:off x="312904" y="604794"/>
            <a:ext cx="7876644" cy="2896164"/>
            <a:chOff x="353960" y="748360"/>
            <a:chExt cx="7876644" cy="2896164"/>
          </a:xfrm>
        </p:grpSpPr>
        <p:pic>
          <p:nvPicPr>
            <p:cNvPr id="5" name="Picture 4">
              <a:extLst>
                <a:ext uri="{FF2B5EF4-FFF2-40B4-BE49-F238E27FC236}">
                  <a16:creationId xmlns:a16="http://schemas.microsoft.com/office/drawing/2014/main" id="{9B7579B5-3E9A-D441-BF6C-275F280EFB39}"/>
                </a:ext>
              </a:extLst>
            </p:cNvPr>
            <p:cNvPicPr>
              <a:picLocks noChangeAspect="1"/>
            </p:cNvPicPr>
            <p:nvPr/>
          </p:nvPicPr>
          <p:blipFill>
            <a:blip r:embed="rId3"/>
            <a:stretch>
              <a:fillRect/>
            </a:stretch>
          </p:blipFill>
          <p:spPr>
            <a:xfrm>
              <a:off x="353960" y="748360"/>
              <a:ext cx="7876644" cy="2896164"/>
            </a:xfrm>
            <a:prstGeom prst="rect">
              <a:avLst/>
            </a:prstGeom>
          </p:spPr>
        </p:pic>
        <p:sp>
          <p:nvSpPr>
            <p:cNvPr id="7" name="Rectangle 6">
              <a:extLst>
                <a:ext uri="{FF2B5EF4-FFF2-40B4-BE49-F238E27FC236}">
                  <a16:creationId xmlns:a16="http://schemas.microsoft.com/office/drawing/2014/main" id="{E293C003-D074-DC46-9204-DDC3F1D1EC96}"/>
                </a:ext>
              </a:extLst>
            </p:cNvPr>
            <p:cNvSpPr/>
            <p:nvPr/>
          </p:nvSpPr>
          <p:spPr>
            <a:xfrm>
              <a:off x="1040065" y="771146"/>
              <a:ext cx="596638" cy="461665"/>
            </a:xfrm>
            <a:prstGeom prst="rect">
              <a:avLst/>
            </a:prstGeom>
          </p:spPr>
          <p:txBody>
            <a:bodyPr wrap="none">
              <a:spAutoFit/>
            </a:bodyPr>
            <a:lstStyle/>
            <a:p>
              <a:r>
                <a:rPr lang="en-US" sz="2400" dirty="0">
                  <a:solidFill>
                    <a:srgbClr val="A21553"/>
                  </a:solidFill>
                  <a:latin typeface="FS Joey" panose="02000506040000020004" pitchFamily="2" charset="77"/>
                </a:rPr>
                <a:t>﻿DJF</a:t>
              </a:r>
            </a:p>
          </p:txBody>
        </p:sp>
        <p:sp>
          <p:nvSpPr>
            <p:cNvPr id="8" name="Rectangle 7">
              <a:extLst>
                <a:ext uri="{FF2B5EF4-FFF2-40B4-BE49-F238E27FC236}">
                  <a16:creationId xmlns:a16="http://schemas.microsoft.com/office/drawing/2014/main" id="{597D0320-0302-5149-9B17-87CBA74F758D}"/>
                </a:ext>
              </a:extLst>
            </p:cNvPr>
            <p:cNvSpPr/>
            <p:nvPr/>
          </p:nvSpPr>
          <p:spPr>
            <a:xfrm>
              <a:off x="4938318" y="771146"/>
              <a:ext cx="535724" cy="461665"/>
            </a:xfrm>
            <a:prstGeom prst="rect">
              <a:avLst/>
            </a:prstGeom>
          </p:spPr>
          <p:txBody>
            <a:bodyPr wrap="none">
              <a:spAutoFit/>
            </a:bodyPr>
            <a:lstStyle/>
            <a:p>
              <a:r>
                <a:rPr lang="en-US" sz="2400" dirty="0">
                  <a:solidFill>
                    <a:srgbClr val="A21553"/>
                  </a:solidFill>
                  <a:latin typeface="FS Joey" panose="02000506040000020004" pitchFamily="2" charset="77"/>
                </a:rPr>
                <a:t>﻿JJA</a:t>
              </a:r>
            </a:p>
          </p:txBody>
        </p:sp>
      </p:grpSp>
      <p:grpSp>
        <p:nvGrpSpPr>
          <p:cNvPr id="14" name="Group 13">
            <a:extLst>
              <a:ext uri="{FF2B5EF4-FFF2-40B4-BE49-F238E27FC236}">
                <a16:creationId xmlns:a16="http://schemas.microsoft.com/office/drawing/2014/main" id="{2745E38E-25A5-D449-899D-C00D7F352569}"/>
              </a:ext>
            </a:extLst>
          </p:cNvPr>
          <p:cNvGrpSpPr/>
          <p:nvPr/>
        </p:nvGrpSpPr>
        <p:grpSpPr>
          <a:xfrm>
            <a:off x="353960" y="6204060"/>
            <a:ext cx="11838040" cy="640447"/>
            <a:chOff x="353960" y="6243816"/>
            <a:chExt cx="11838040" cy="640447"/>
          </a:xfrm>
        </p:grpSpPr>
        <p:pic>
          <p:nvPicPr>
            <p:cNvPr id="15" name="Picture 14">
              <a:extLst>
                <a:ext uri="{FF2B5EF4-FFF2-40B4-BE49-F238E27FC236}">
                  <a16:creationId xmlns:a16="http://schemas.microsoft.com/office/drawing/2014/main" id="{23503A1B-EE57-9D44-91F9-878F54D5ED92}"/>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16" name="Straight Connector 15">
              <a:extLst>
                <a:ext uri="{FF2B5EF4-FFF2-40B4-BE49-F238E27FC236}">
                  <a16:creationId xmlns:a16="http://schemas.microsoft.com/office/drawing/2014/main" id="{70F53B51-B8FB-704A-A464-4ADE04769AA3}"/>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B8BA64B9-CFD5-F744-B135-6777B1E8468D}"/>
              </a:ext>
            </a:extLst>
          </p:cNvPr>
          <p:cNvSpPr/>
          <p:nvPr/>
        </p:nvSpPr>
        <p:spPr>
          <a:xfrm>
            <a:off x="10838426" y="124815"/>
            <a:ext cx="1040670" cy="646331"/>
          </a:xfrm>
          <a:prstGeom prst="rect">
            <a:avLst/>
          </a:prstGeom>
        </p:spPr>
        <p:txBody>
          <a:bodyPr wrap="none">
            <a:spAutoFit/>
          </a:bodyPr>
          <a:lstStyle/>
          <a:p>
            <a:r>
              <a:rPr lang="en-US" dirty="0"/>
              <a:t>﻿</a:t>
            </a:r>
            <a:r>
              <a:rPr lang="en-US" sz="3600" b="1" dirty="0">
                <a:solidFill>
                  <a:srgbClr val="FF8E00"/>
                </a:solidFill>
                <a:latin typeface="Euphemia" panose="020B0503040102020104" pitchFamily="34" charset="0"/>
              </a:rPr>
              <a:t>CO</a:t>
            </a:r>
            <a:r>
              <a:rPr lang="en-US" sz="3600" b="1" baseline="-25000" dirty="0">
                <a:solidFill>
                  <a:srgbClr val="FF8E00"/>
                </a:solidFill>
                <a:latin typeface="Euphemia" panose="020B0503040102020104" pitchFamily="34" charset="0"/>
              </a:rPr>
              <a:t>2</a:t>
            </a:r>
          </a:p>
        </p:txBody>
      </p:sp>
      <p:pic>
        <p:nvPicPr>
          <p:cNvPr id="17" name="Picture 16">
            <a:extLst>
              <a:ext uri="{FF2B5EF4-FFF2-40B4-BE49-F238E27FC236}">
                <a16:creationId xmlns:a16="http://schemas.microsoft.com/office/drawing/2014/main" id="{70CD95E9-73DB-F04F-AF1F-FEF5CA619288}"/>
              </a:ext>
            </a:extLst>
          </p:cNvPr>
          <p:cNvPicPr>
            <a:picLocks noChangeAspect="1"/>
          </p:cNvPicPr>
          <p:nvPr/>
        </p:nvPicPr>
        <p:blipFill>
          <a:blip r:embed="rId5"/>
          <a:stretch>
            <a:fillRect/>
          </a:stretch>
        </p:blipFill>
        <p:spPr>
          <a:xfrm>
            <a:off x="136162" y="3612356"/>
            <a:ext cx="8330431" cy="2817467"/>
          </a:xfrm>
          <a:prstGeom prst="rect">
            <a:avLst/>
          </a:prstGeom>
        </p:spPr>
      </p:pic>
      <p:sp>
        <p:nvSpPr>
          <p:cNvPr id="11" name="Rectangle 10">
            <a:extLst>
              <a:ext uri="{FF2B5EF4-FFF2-40B4-BE49-F238E27FC236}">
                <a16:creationId xmlns:a16="http://schemas.microsoft.com/office/drawing/2014/main" id="{01315507-6B87-7844-8082-8478F653857C}"/>
              </a:ext>
            </a:extLst>
          </p:cNvPr>
          <p:cNvSpPr/>
          <p:nvPr/>
        </p:nvSpPr>
        <p:spPr>
          <a:xfrm>
            <a:off x="8248651" y="3507490"/>
            <a:ext cx="3619498" cy="369332"/>
          </a:xfrm>
          <a:prstGeom prst="rect">
            <a:avLst/>
          </a:prstGeom>
        </p:spPr>
        <p:txBody>
          <a:bodyPr wrap="square">
            <a:spAutoFit/>
          </a:bodyPr>
          <a:lstStyle/>
          <a:p>
            <a:endParaRPr lang="en-US" dirty="0"/>
          </a:p>
        </p:txBody>
      </p:sp>
      <p:sp>
        <p:nvSpPr>
          <p:cNvPr id="2" name="Rectangle 1">
            <a:extLst>
              <a:ext uri="{FF2B5EF4-FFF2-40B4-BE49-F238E27FC236}">
                <a16:creationId xmlns:a16="http://schemas.microsoft.com/office/drawing/2014/main" id="{06110C45-4208-F842-8994-F5E3FD232A6F}"/>
              </a:ext>
            </a:extLst>
          </p:cNvPr>
          <p:cNvSpPr/>
          <p:nvPr/>
        </p:nvSpPr>
        <p:spPr>
          <a:xfrm>
            <a:off x="8361214" y="2938253"/>
            <a:ext cx="3506935" cy="3170099"/>
          </a:xfrm>
          <a:prstGeom prst="rect">
            <a:avLst/>
          </a:prstGeom>
        </p:spPr>
        <p:txBody>
          <a:bodyPr wrap="square">
            <a:spAutoFit/>
          </a:bodyPr>
          <a:lstStyle/>
          <a:p>
            <a:r>
              <a:rPr lang="en-US" sz="2000" dirty="0">
                <a:solidFill>
                  <a:schemeClr val="tx1">
                    <a:lumMod val="75000"/>
                    <a:lumOff val="25000"/>
                  </a:schemeClr>
                </a:solidFill>
                <a:latin typeface="FS Joey" panose="02000506040000020004" pitchFamily="2" charset="77"/>
              </a:rPr>
              <a:t>Doppler LIDAR turbulence measurements</a:t>
            </a:r>
          </a:p>
          <a:p>
            <a:endParaRPr lang="en-US" sz="2000" dirty="0">
              <a:solidFill>
                <a:schemeClr val="tx1">
                  <a:lumMod val="75000"/>
                  <a:lumOff val="25000"/>
                </a:schemeClr>
              </a:solidFill>
              <a:latin typeface="FS Joey" panose="02000506040000020004" pitchFamily="2" charset="77"/>
            </a:endParaRPr>
          </a:p>
          <a:p>
            <a:r>
              <a:rPr lang="en-US" sz="2000" b="1" dirty="0">
                <a:solidFill>
                  <a:schemeClr val="tx1">
                    <a:lumMod val="75000"/>
                    <a:lumOff val="25000"/>
                  </a:schemeClr>
                </a:solidFill>
                <a:latin typeface="FS Joey" panose="02000506040000020004" pitchFamily="2" charset="77"/>
              </a:rPr>
              <a:t>Summer: </a:t>
            </a:r>
            <a:r>
              <a:rPr lang="en-US" sz="2000" dirty="0">
                <a:solidFill>
                  <a:schemeClr val="tx1">
                    <a:lumMod val="75000"/>
                    <a:lumOff val="25000"/>
                  </a:schemeClr>
                </a:solidFill>
                <a:latin typeface="FS Joey" panose="02000506040000020004" pitchFamily="2" charset="77"/>
              </a:rPr>
              <a:t>23 July–17 Aug 2012</a:t>
            </a:r>
          </a:p>
          <a:p>
            <a:r>
              <a:rPr lang="en-US" sz="2000" b="1" dirty="0">
                <a:solidFill>
                  <a:schemeClr val="tx1">
                    <a:lumMod val="75000"/>
                    <a:lumOff val="25000"/>
                  </a:schemeClr>
                </a:solidFill>
                <a:latin typeface="FS Joey" panose="02000506040000020004" pitchFamily="2" charset="77"/>
              </a:rPr>
              <a:t>Winter: </a:t>
            </a:r>
            <a:r>
              <a:rPr lang="en-US" sz="2000" dirty="0">
                <a:solidFill>
                  <a:schemeClr val="tx1">
                    <a:lumMod val="75000"/>
                    <a:lumOff val="25000"/>
                  </a:schemeClr>
                </a:solidFill>
                <a:latin typeface="FS Joey" panose="02000506040000020004" pitchFamily="2" charset="77"/>
              </a:rPr>
              <a:t>6 Jan–11 Feb 2012</a:t>
            </a:r>
          </a:p>
          <a:p>
            <a:endParaRPr lang="en-US" sz="2000" dirty="0">
              <a:solidFill>
                <a:schemeClr val="tx1">
                  <a:lumMod val="75000"/>
                  <a:lumOff val="25000"/>
                </a:schemeClr>
              </a:solidFill>
              <a:latin typeface="FS Joey" panose="02000506040000020004" pitchFamily="2" charset="77"/>
            </a:endParaRPr>
          </a:p>
          <a:p>
            <a:pPr algn="just"/>
            <a:r>
              <a:rPr lang="en-US" sz="2000" dirty="0">
                <a:solidFill>
                  <a:schemeClr val="tx1">
                    <a:lumMod val="75000"/>
                    <a:lumOff val="25000"/>
                  </a:schemeClr>
                </a:solidFill>
                <a:latin typeface="FS Joey" panose="02000506040000020004" pitchFamily="2" charset="77"/>
              </a:rPr>
              <a:t>These </a:t>
            </a:r>
            <a:r>
              <a:rPr lang="en-US" sz="2000" b="1" dirty="0">
                <a:solidFill>
                  <a:schemeClr val="tx1">
                    <a:lumMod val="75000"/>
                    <a:lumOff val="25000"/>
                  </a:schemeClr>
                </a:solidFill>
                <a:latin typeface="FS Joey" panose="02000506040000020004" pitchFamily="2" charset="77"/>
              </a:rPr>
              <a:t>short-term</a:t>
            </a:r>
            <a:r>
              <a:rPr lang="en-US" sz="2000" dirty="0">
                <a:solidFill>
                  <a:schemeClr val="tx1">
                    <a:lumMod val="75000"/>
                    <a:lumOff val="25000"/>
                  </a:schemeClr>
                </a:solidFill>
                <a:latin typeface="FS Joey" panose="02000506040000020004" pitchFamily="2" charset="77"/>
              </a:rPr>
              <a:t> climatology estimates might not be representative for the full period analyzed for the turbulent flux</a:t>
            </a:r>
          </a:p>
        </p:txBody>
      </p:sp>
      <p:grpSp>
        <p:nvGrpSpPr>
          <p:cNvPr id="20" name="Google Shape;919;p33">
            <a:extLst>
              <a:ext uri="{FF2B5EF4-FFF2-40B4-BE49-F238E27FC236}">
                <a16:creationId xmlns:a16="http://schemas.microsoft.com/office/drawing/2014/main" id="{E248D72C-A389-F04A-A4CF-FD2A31C0B384}"/>
              </a:ext>
            </a:extLst>
          </p:cNvPr>
          <p:cNvGrpSpPr/>
          <p:nvPr/>
        </p:nvGrpSpPr>
        <p:grpSpPr>
          <a:xfrm rot="19509192">
            <a:off x="7698410" y="3521217"/>
            <a:ext cx="387677" cy="206770"/>
            <a:chOff x="6337825" y="1371895"/>
            <a:chExt cx="387677" cy="206770"/>
          </a:xfrm>
        </p:grpSpPr>
        <p:sp>
          <p:nvSpPr>
            <p:cNvPr id="22" name="Google Shape;920;p33">
              <a:extLst>
                <a:ext uri="{FF2B5EF4-FFF2-40B4-BE49-F238E27FC236}">
                  <a16:creationId xmlns:a16="http://schemas.microsoft.com/office/drawing/2014/main" id="{0B6431B8-49B8-4344-8DC2-ECEB12DA8935}"/>
                </a:ext>
              </a:extLst>
            </p:cNvPr>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2345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sp>
          <p:nvSpPr>
            <p:cNvPr id="23" name="Google Shape;921;p33">
              <a:extLst>
                <a:ext uri="{FF2B5EF4-FFF2-40B4-BE49-F238E27FC236}">
                  <a16:creationId xmlns:a16="http://schemas.microsoft.com/office/drawing/2014/main" id="{625EAFB5-D669-094A-85B9-52A9EA148048}"/>
                </a:ext>
              </a:extLst>
            </p:cNvPr>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sp>
        <p:nvSpPr>
          <p:cNvPr id="18" name="Rounded Rectangle 17">
            <a:extLst>
              <a:ext uri="{FF2B5EF4-FFF2-40B4-BE49-F238E27FC236}">
                <a16:creationId xmlns:a16="http://schemas.microsoft.com/office/drawing/2014/main" id="{C7923769-57C1-9E4F-A2E5-256FF334D532}"/>
              </a:ext>
            </a:extLst>
          </p:cNvPr>
          <p:cNvSpPr/>
          <p:nvPr/>
        </p:nvSpPr>
        <p:spPr>
          <a:xfrm>
            <a:off x="8312490" y="2938253"/>
            <a:ext cx="3743348" cy="3183086"/>
          </a:xfrm>
          <a:prstGeom prst="roundRect">
            <a:avLst>
              <a:gd name="adj" fmla="val 6656"/>
            </a:avLst>
          </a:prstGeom>
          <a:noFill/>
          <a:ln w="31750" cap="rnd">
            <a:solidFill>
              <a:schemeClr val="tx1">
                <a:lumMod val="95000"/>
                <a:lumOff val="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506C158-BB37-834B-890B-2DDF46639622}"/>
              </a:ext>
            </a:extLst>
          </p:cNvPr>
          <p:cNvGrpSpPr/>
          <p:nvPr/>
        </p:nvGrpSpPr>
        <p:grpSpPr>
          <a:xfrm>
            <a:off x="1816100" y="1434568"/>
            <a:ext cx="1093355" cy="832959"/>
            <a:chOff x="1816100" y="1434568"/>
            <a:chExt cx="1093355" cy="832959"/>
          </a:xfrm>
        </p:grpSpPr>
        <p:cxnSp>
          <p:nvCxnSpPr>
            <p:cNvPr id="25" name="Straight Arrow Connector 24">
              <a:extLst>
                <a:ext uri="{FF2B5EF4-FFF2-40B4-BE49-F238E27FC236}">
                  <a16:creationId xmlns:a16="http://schemas.microsoft.com/office/drawing/2014/main" id="{7DA7D8F9-7EC1-4F4D-A6B8-B9BAAE234948}"/>
                </a:ext>
              </a:extLst>
            </p:cNvPr>
            <p:cNvCxnSpPr>
              <a:cxnSpLocks/>
            </p:cNvCxnSpPr>
            <p:nvPr/>
          </p:nvCxnSpPr>
          <p:spPr>
            <a:xfrm>
              <a:off x="2909455" y="1434568"/>
              <a:ext cx="0" cy="324959"/>
            </a:xfrm>
            <a:prstGeom prst="straightConnector1">
              <a:avLst/>
            </a:prstGeom>
            <a:ln w="28575">
              <a:solidFill>
                <a:srgbClr val="A2155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046BC51-E4B1-D54A-91E2-68E3F6031D37}"/>
                </a:ext>
              </a:extLst>
            </p:cNvPr>
            <p:cNvCxnSpPr>
              <a:cxnSpLocks/>
            </p:cNvCxnSpPr>
            <p:nvPr/>
          </p:nvCxnSpPr>
          <p:spPr>
            <a:xfrm>
              <a:off x="1816100" y="2267527"/>
              <a:ext cx="254000" cy="0"/>
            </a:xfrm>
            <a:prstGeom prst="straightConnector1">
              <a:avLst/>
            </a:prstGeom>
            <a:ln w="28575">
              <a:solidFill>
                <a:srgbClr val="A21553"/>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92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2026A-1778-844C-828D-532607F9FE63}"/>
              </a:ext>
            </a:extLst>
          </p:cNvPr>
          <p:cNvPicPr>
            <a:picLocks noChangeAspect="1"/>
          </p:cNvPicPr>
          <p:nvPr/>
        </p:nvPicPr>
        <p:blipFill>
          <a:blip r:embed="rId3"/>
          <a:stretch>
            <a:fillRect/>
          </a:stretch>
        </p:blipFill>
        <p:spPr>
          <a:xfrm>
            <a:off x="554442" y="349222"/>
            <a:ext cx="4545441" cy="3630417"/>
          </a:xfrm>
          <a:prstGeom prst="rect">
            <a:avLst/>
          </a:prstGeom>
        </p:spPr>
      </p:pic>
      <p:grpSp>
        <p:nvGrpSpPr>
          <p:cNvPr id="2" name="Group 1">
            <a:extLst>
              <a:ext uri="{FF2B5EF4-FFF2-40B4-BE49-F238E27FC236}">
                <a16:creationId xmlns:a16="http://schemas.microsoft.com/office/drawing/2014/main" id="{20E5F1E7-3F9B-9C43-AD4D-F53D2CCA6689}"/>
              </a:ext>
            </a:extLst>
          </p:cNvPr>
          <p:cNvGrpSpPr/>
          <p:nvPr/>
        </p:nvGrpSpPr>
        <p:grpSpPr>
          <a:xfrm>
            <a:off x="6807191" y="269831"/>
            <a:ext cx="4808642" cy="3524415"/>
            <a:chOff x="531776" y="240682"/>
            <a:chExt cx="4808642" cy="3524415"/>
          </a:xfrm>
        </p:grpSpPr>
        <p:pic>
          <p:nvPicPr>
            <p:cNvPr id="4" name="Picture 3">
              <a:extLst>
                <a:ext uri="{FF2B5EF4-FFF2-40B4-BE49-F238E27FC236}">
                  <a16:creationId xmlns:a16="http://schemas.microsoft.com/office/drawing/2014/main" id="{8E585779-3010-0640-94E1-ADAF06A5E185}"/>
                </a:ext>
              </a:extLst>
            </p:cNvPr>
            <p:cNvPicPr>
              <a:picLocks noChangeAspect="1"/>
            </p:cNvPicPr>
            <p:nvPr/>
          </p:nvPicPr>
          <p:blipFill rotWithShape="1">
            <a:blip r:embed="rId4"/>
            <a:srcRect r="49833"/>
            <a:stretch/>
          </p:blipFill>
          <p:spPr>
            <a:xfrm>
              <a:off x="531776" y="240682"/>
              <a:ext cx="4808642" cy="3524415"/>
            </a:xfrm>
            <a:prstGeom prst="rect">
              <a:avLst/>
            </a:prstGeom>
          </p:spPr>
        </p:pic>
        <p:pic>
          <p:nvPicPr>
            <p:cNvPr id="6" name="Picture 5">
              <a:extLst>
                <a:ext uri="{FF2B5EF4-FFF2-40B4-BE49-F238E27FC236}">
                  <a16:creationId xmlns:a16="http://schemas.microsoft.com/office/drawing/2014/main" id="{9B2DDF26-704B-5D47-ACC0-B9388F2AA1D5}"/>
                </a:ext>
              </a:extLst>
            </p:cNvPr>
            <p:cNvPicPr>
              <a:picLocks noChangeAspect="1"/>
            </p:cNvPicPr>
            <p:nvPr/>
          </p:nvPicPr>
          <p:blipFill>
            <a:blip r:embed="rId5"/>
            <a:stretch>
              <a:fillRect/>
            </a:stretch>
          </p:blipFill>
          <p:spPr>
            <a:xfrm>
              <a:off x="3880905" y="2385367"/>
              <a:ext cx="923576" cy="655288"/>
            </a:xfrm>
            <a:prstGeom prst="rect">
              <a:avLst/>
            </a:prstGeom>
          </p:spPr>
        </p:pic>
      </p:grpSp>
      <p:sp>
        <p:nvSpPr>
          <p:cNvPr id="7" name="Rectangle 6">
            <a:extLst>
              <a:ext uri="{FF2B5EF4-FFF2-40B4-BE49-F238E27FC236}">
                <a16:creationId xmlns:a16="http://schemas.microsoft.com/office/drawing/2014/main" id="{6025EAAB-7AB0-814A-9604-E1BF714BBE24}"/>
              </a:ext>
            </a:extLst>
          </p:cNvPr>
          <p:cNvSpPr/>
          <p:nvPr/>
        </p:nvSpPr>
        <p:spPr>
          <a:xfrm>
            <a:off x="6589084" y="4105075"/>
            <a:ext cx="5244857" cy="1477328"/>
          </a:xfrm>
          <a:prstGeom prst="rect">
            <a:avLst/>
          </a:prstGeom>
        </p:spPr>
        <p:txBody>
          <a:bodyPr wrap="square">
            <a:spAutoFit/>
          </a:bodyPr>
          <a:lstStyle/>
          <a:p>
            <a:pPr algn="just"/>
            <a:r>
              <a:rPr lang="en-US" dirty="0">
                <a:solidFill>
                  <a:schemeClr val="tx1">
                    <a:lumMod val="75000"/>
                    <a:lumOff val="25000"/>
                  </a:schemeClr>
                </a:solidFill>
                <a:latin typeface="FS Joey" panose="02000506040000020004" pitchFamily="2" charset="77"/>
              </a:rPr>
              <a:t>﻿The slight morning delay in wintertime FCO2 observed at BT tower might be explained by the efficacy of vertical turbulent transport between street level and the top of the BT tower which has been shown to depend on atmospheric stability. </a:t>
            </a:r>
          </a:p>
        </p:txBody>
      </p:sp>
      <p:grpSp>
        <p:nvGrpSpPr>
          <p:cNvPr id="8" name="Group 7">
            <a:extLst>
              <a:ext uri="{FF2B5EF4-FFF2-40B4-BE49-F238E27FC236}">
                <a16:creationId xmlns:a16="http://schemas.microsoft.com/office/drawing/2014/main" id="{1127DA37-D9EF-3241-A79D-238C3031F10C}"/>
              </a:ext>
            </a:extLst>
          </p:cNvPr>
          <p:cNvGrpSpPr/>
          <p:nvPr/>
        </p:nvGrpSpPr>
        <p:grpSpPr>
          <a:xfrm>
            <a:off x="353960" y="6204060"/>
            <a:ext cx="11838040" cy="640447"/>
            <a:chOff x="353960" y="6243816"/>
            <a:chExt cx="11838040" cy="640447"/>
          </a:xfrm>
        </p:grpSpPr>
        <p:pic>
          <p:nvPicPr>
            <p:cNvPr id="9" name="Picture 8">
              <a:extLst>
                <a:ext uri="{FF2B5EF4-FFF2-40B4-BE49-F238E27FC236}">
                  <a16:creationId xmlns:a16="http://schemas.microsoft.com/office/drawing/2014/main" id="{D21197E8-D1AA-1747-94B9-5A637CE707FB}"/>
                </a:ext>
              </a:extLst>
            </p:cNvPr>
            <p:cNvPicPr>
              <a:picLocks noChangeAspect="1"/>
            </p:cNvPicPr>
            <p:nvPr/>
          </p:nvPicPr>
          <p:blipFill>
            <a:blip r:embed="rId6">
              <a:alphaModFix amt="50000"/>
            </a:blip>
            <a:stretch>
              <a:fillRect/>
            </a:stretch>
          </p:blipFill>
          <p:spPr>
            <a:xfrm>
              <a:off x="10558207" y="6243816"/>
              <a:ext cx="1633793" cy="640447"/>
            </a:xfrm>
            <a:prstGeom prst="rect">
              <a:avLst/>
            </a:prstGeom>
          </p:spPr>
        </p:pic>
        <p:cxnSp>
          <p:nvCxnSpPr>
            <p:cNvPr id="10" name="Straight Connector 9">
              <a:extLst>
                <a:ext uri="{FF2B5EF4-FFF2-40B4-BE49-F238E27FC236}">
                  <a16:creationId xmlns:a16="http://schemas.microsoft.com/office/drawing/2014/main" id="{76859F8E-285B-DC45-A414-7B44E9869FEC}"/>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0D49F12-53D3-1D4D-9B0F-B9500E65C83A}"/>
              </a:ext>
            </a:extLst>
          </p:cNvPr>
          <p:cNvSpPr/>
          <p:nvPr/>
        </p:nvSpPr>
        <p:spPr>
          <a:xfrm>
            <a:off x="358059" y="4043188"/>
            <a:ext cx="5615040" cy="2308324"/>
          </a:xfrm>
          <a:prstGeom prst="rect">
            <a:avLst/>
          </a:prstGeom>
        </p:spPr>
        <p:txBody>
          <a:bodyPr wrap="square">
            <a:spAutoFit/>
          </a:bodyPr>
          <a:lstStyle/>
          <a:p>
            <a:pPr algn="just"/>
            <a:r>
              <a:rPr lang="en-US" dirty="0">
                <a:solidFill>
                  <a:schemeClr val="tx1">
                    <a:lumMod val="75000"/>
                    <a:lumOff val="25000"/>
                  </a:schemeClr>
                </a:solidFill>
                <a:latin typeface="FS Joey" panose="02000506040000020004" pitchFamily="2" charset="77"/>
              </a:rPr>
              <a:t>This type of behavior is usually attributed to a </a:t>
            </a:r>
            <a:r>
              <a:rPr lang="en-US" b="1" dirty="0">
                <a:solidFill>
                  <a:schemeClr val="tx1">
                    <a:lumMod val="75000"/>
                    <a:lumOff val="25000"/>
                  </a:schemeClr>
                </a:solidFill>
                <a:latin typeface="FS Joey" panose="02000506040000020004" pitchFamily="2" charset="77"/>
              </a:rPr>
              <a:t>reduction in the transport to the measurement height</a:t>
            </a:r>
            <a:r>
              <a:rPr lang="en-US" dirty="0">
                <a:solidFill>
                  <a:schemeClr val="tx1">
                    <a:lumMod val="75000"/>
                    <a:lumOff val="25000"/>
                  </a:schemeClr>
                </a:solidFill>
                <a:latin typeface="FS Joey" panose="02000506040000020004" pitchFamily="2" charset="77"/>
              </a:rPr>
              <a:t>, resulting in storage of CO</a:t>
            </a:r>
            <a:r>
              <a:rPr lang="en-US" baseline="-25000" dirty="0">
                <a:solidFill>
                  <a:schemeClr val="tx1">
                    <a:lumMod val="75000"/>
                    <a:lumOff val="25000"/>
                  </a:schemeClr>
                </a:solidFill>
                <a:latin typeface="FS Joey" panose="02000506040000020004" pitchFamily="2" charset="77"/>
              </a:rPr>
              <a:t>2</a:t>
            </a:r>
            <a:r>
              <a:rPr lang="en-US" dirty="0">
                <a:solidFill>
                  <a:schemeClr val="tx1">
                    <a:lumMod val="75000"/>
                    <a:lumOff val="25000"/>
                  </a:schemeClr>
                </a:solidFill>
                <a:latin typeface="FS Joey" panose="02000506040000020004" pitchFamily="2" charset="77"/>
              </a:rPr>
              <a:t> below that height which may be subject to advection</a:t>
            </a:r>
            <a:r>
              <a:rPr lang="en-US" dirty="0">
                <a:latin typeface="NimbusRomNo9L"/>
              </a:rPr>
              <a:t>. </a:t>
            </a:r>
          </a:p>
          <a:p>
            <a:pPr algn="just"/>
            <a:endParaRPr lang="en-US" dirty="0">
              <a:latin typeface="NimbusRomNo9L"/>
            </a:endParaRPr>
          </a:p>
          <a:p>
            <a:pPr algn="just"/>
            <a:r>
              <a:rPr lang="en-US" dirty="0">
                <a:solidFill>
                  <a:schemeClr val="tx1">
                    <a:lumMod val="75000"/>
                    <a:lumOff val="25000"/>
                  </a:schemeClr>
                </a:solidFill>
                <a:latin typeface="FS Joey" panose="02000506040000020004" pitchFamily="2" charset="77"/>
              </a:rPr>
              <a:t>It is likely that a loss of coupling with street level sources as a result of </a:t>
            </a:r>
            <a:r>
              <a:rPr lang="en-US" b="1" dirty="0">
                <a:solidFill>
                  <a:schemeClr val="tx1">
                    <a:lumMod val="75000"/>
                    <a:lumOff val="25000"/>
                  </a:schemeClr>
                </a:solidFill>
                <a:latin typeface="FS Joey" panose="02000506040000020004" pitchFamily="2" charset="77"/>
              </a:rPr>
              <a:t>limited vertical transport </a:t>
            </a:r>
            <a:r>
              <a:rPr lang="en-US" dirty="0">
                <a:solidFill>
                  <a:schemeClr val="tx1">
                    <a:lumMod val="75000"/>
                    <a:lumOff val="25000"/>
                  </a:schemeClr>
                </a:solidFill>
                <a:latin typeface="FS Joey" panose="02000506040000020004" pitchFamily="2" charset="77"/>
              </a:rPr>
              <a:t>occurred in situations of low turbulence. </a:t>
            </a:r>
          </a:p>
        </p:txBody>
      </p:sp>
      <p:cxnSp>
        <p:nvCxnSpPr>
          <p:cNvPr id="13" name="Straight Connector 12">
            <a:extLst>
              <a:ext uri="{FF2B5EF4-FFF2-40B4-BE49-F238E27FC236}">
                <a16:creationId xmlns:a16="http://schemas.microsoft.com/office/drawing/2014/main" id="{1DD557CF-BF2F-8543-A12E-3548709BDB0C}"/>
              </a:ext>
            </a:extLst>
          </p:cNvPr>
          <p:cNvCxnSpPr/>
          <p:nvPr/>
        </p:nvCxnSpPr>
        <p:spPr>
          <a:xfrm>
            <a:off x="6223002" y="482600"/>
            <a:ext cx="0" cy="5600700"/>
          </a:xfrm>
          <a:prstGeom prst="line">
            <a:avLst/>
          </a:prstGeom>
          <a:ln w="25400" cap="rnd">
            <a:solidFill>
              <a:srgbClr val="A2155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2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B1E22-BA7B-E040-A852-0CF9930E3510}"/>
              </a:ext>
            </a:extLst>
          </p:cNvPr>
          <p:cNvPicPr>
            <a:picLocks noChangeAspect="1"/>
          </p:cNvPicPr>
          <p:nvPr/>
        </p:nvPicPr>
        <p:blipFill>
          <a:blip r:embed="rId2"/>
          <a:stretch>
            <a:fillRect/>
          </a:stretch>
        </p:blipFill>
        <p:spPr>
          <a:xfrm>
            <a:off x="367407" y="157899"/>
            <a:ext cx="4661726" cy="3541668"/>
          </a:xfrm>
          <a:prstGeom prst="rect">
            <a:avLst/>
          </a:prstGeom>
        </p:spPr>
      </p:pic>
      <p:pic>
        <p:nvPicPr>
          <p:cNvPr id="5" name="Picture 4">
            <a:extLst>
              <a:ext uri="{FF2B5EF4-FFF2-40B4-BE49-F238E27FC236}">
                <a16:creationId xmlns:a16="http://schemas.microsoft.com/office/drawing/2014/main" id="{D27D47B6-99E6-A54D-ADF5-911662F55C43}"/>
              </a:ext>
            </a:extLst>
          </p:cNvPr>
          <p:cNvPicPr>
            <a:picLocks noChangeAspect="1"/>
          </p:cNvPicPr>
          <p:nvPr/>
        </p:nvPicPr>
        <p:blipFill>
          <a:blip r:embed="rId3"/>
          <a:stretch>
            <a:fillRect/>
          </a:stretch>
        </p:blipFill>
        <p:spPr>
          <a:xfrm>
            <a:off x="5301165" y="157899"/>
            <a:ext cx="4680057" cy="3410801"/>
          </a:xfrm>
          <a:prstGeom prst="rect">
            <a:avLst/>
          </a:prstGeom>
        </p:spPr>
      </p:pic>
      <p:sp>
        <p:nvSpPr>
          <p:cNvPr id="8" name="Rectangle 7">
            <a:extLst>
              <a:ext uri="{FF2B5EF4-FFF2-40B4-BE49-F238E27FC236}">
                <a16:creationId xmlns:a16="http://schemas.microsoft.com/office/drawing/2014/main" id="{213B57F7-F914-D849-AD37-141D0474E6E3}"/>
              </a:ext>
            </a:extLst>
          </p:cNvPr>
          <p:cNvSpPr/>
          <p:nvPr/>
        </p:nvSpPr>
        <p:spPr>
          <a:xfrm>
            <a:off x="10838426" y="124815"/>
            <a:ext cx="986167" cy="646331"/>
          </a:xfrm>
          <a:prstGeom prst="rect">
            <a:avLst/>
          </a:prstGeom>
        </p:spPr>
        <p:txBody>
          <a:bodyPr wrap="none">
            <a:spAutoFit/>
          </a:bodyPr>
          <a:lstStyle/>
          <a:p>
            <a:r>
              <a:rPr lang="en-US" dirty="0"/>
              <a:t>﻿</a:t>
            </a:r>
            <a:r>
              <a:rPr lang="en-US" sz="3600" b="1" dirty="0">
                <a:solidFill>
                  <a:srgbClr val="FF8E00"/>
                </a:solidFill>
                <a:latin typeface="Euphemia" panose="020B0503040102020104" pitchFamily="34" charset="0"/>
              </a:rPr>
              <a:t>CH</a:t>
            </a:r>
            <a:r>
              <a:rPr lang="en-US" sz="3600" b="1" baseline="-25000" dirty="0">
                <a:solidFill>
                  <a:srgbClr val="FF8E00"/>
                </a:solidFill>
                <a:latin typeface="Euphemia" panose="020B0503040102020104" pitchFamily="34" charset="0"/>
              </a:rPr>
              <a:t>4</a:t>
            </a:r>
          </a:p>
        </p:txBody>
      </p:sp>
      <p:grpSp>
        <p:nvGrpSpPr>
          <p:cNvPr id="23" name="Group 22">
            <a:extLst>
              <a:ext uri="{FF2B5EF4-FFF2-40B4-BE49-F238E27FC236}">
                <a16:creationId xmlns:a16="http://schemas.microsoft.com/office/drawing/2014/main" id="{17246573-86B6-114B-BB3A-8504100B096F}"/>
              </a:ext>
            </a:extLst>
          </p:cNvPr>
          <p:cNvGrpSpPr/>
          <p:nvPr/>
        </p:nvGrpSpPr>
        <p:grpSpPr>
          <a:xfrm>
            <a:off x="367407" y="1409700"/>
            <a:ext cx="6968763" cy="2666428"/>
            <a:chOff x="367407" y="1409700"/>
            <a:chExt cx="6968763" cy="2666428"/>
          </a:xfrm>
        </p:grpSpPr>
        <p:sp>
          <p:nvSpPr>
            <p:cNvPr id="6" name="Rectangle 5">
              <a:extLst>
                <a:ext uri="{FF2B5EF4-FFF2-40B4-BE49-F238E27FC236}">
                  <a16:creationId xmlns:a16="http://schemas.microsoft.com/office/drawing/2014/main" id="{28AF89A7-1334-8C41-A69D-65D0D52737B0}"/>
                </a:ext>
              </a:extLst>
            </p:cNvPr>
            <p:cNvSpPr/>
            <p:nvPr/>
          </p:nvSpPr>
          <p:spPr>
            <a:xfrm>
              <a:off x="367407" y="3676018"/>
              <a:ext cx="2896493" cy="400110"/>
            </a:xfrm>
            <a:prstGeom prst="rect">
              <a:avLst/>
            </a:prstGeom>
          </p:spPr>
          <p:txBody>
            <a:bodyPr wrap="square">
              <a:spAutoFit/>
            </a:bodyPr>
            <a:lstStyle/>
            <a:p>
              <a:r>
                <a:rPr lang="en-US" sz="2000" dirty="0">
                  <a:solidFill>
                    <a:schemeClr val="tx1">
                      <a:lumMod val="75000"/>
                      <a:lumOff val="25000"/>
                    </a:schemeClr>
                  </a:solidFill>
                  <a:latin typeface="FS Joey" panose="02000506040000020004" pitchFamily="2" charset="77"/>
                </a:rPr>
                <a:t>Onset of turbulent mixing</a:t>
              </a:r>
            </a:p>
          </p:txBody>
        </p:sp>
        <p:grpSp>
          <p:nvGrpSpPr>
            <p:cNvPr id="3" name="Group 2">
              <a:extLst>
                <a:ext uri="{FF2B5EF4-FFF2-40B4-BE49-F238E27FC236}">
                  <a16:creationId xmlns:a16="http://schemas.microsoft.com/office/drawing/2014/main" id="{39CE4C2C-9117-3543-9DE1-44B5C4DC0785}"/>
                </a:ext>
              </a:extLst>
            </p:cNvPr>
            <p:cNvGrpSpPr/>
            <p:nvPr/>
          </p:nvGrpSpPr>
          <p:grpSpPr>
            <a:xfrm>
              <a:off x="1866900" y="1409700"/>
              <a:ext cx="5469270" cy="1147142"/>
              <a:chOff x="1866900" y="1409700"/>
              <a:chExt cx="5469270" cy="1147142"/>
            </a:xfrm>
          </p:grpSpPr>
          <p:sp>
            <p:nvSpPr>
              <p:cNvPr id="2" name="Oval 1">
                <a:extLst>
                  <a:ext uri="{FF2B5EF4-FFF2-40B4-BE49-F238E27FC236}">
                    <a16:creationId xmlns:a16="http://schemas.microsoft.com/office/drawing/2014/main" id="{5797F208-F25D-4644-85F8-2B4544DFEC60}"/>
                  </a:ext>
                </a:extLst>
              </p:cNvPr>
              <p:cNvSpPr/>
              <p:nvPr/>
            </p:nvSpPr>
            <p:spPr>
              <a:xfrm>
                <a:off x="1866900" y="1409700"/>
                <a:ext cx="520700" cy="520700"/>
              </a:xfrm>
              <a:prstGeom prst="ellipse">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E06FAF-5D09-2B41-9ED3-F739BF393967}"/>
                  </a:ext>
                </a:extLst>
              </p:cNvPr>
              <p:cNvSpPr/>
              <p:nvPr/>
            </p:nvSpPr>
            <p:spPr>
              <a:xfrm>
                <a:off x="6815470" y="2036142"/>
                <a:ext cx="520700" cy="520700"/>
              </a:xfrm>
              <a:prstGeom prst="ellipse">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Curved Connector 10">
              <a:extLst>
                <a:ext uri="{FF2B5EF4-FFF2-40B4-BE49-F238E27FC236}">
                  <a16:creationId xmlns:a16="http://schemas.microsoft.com/office/drawing/2014/main" id="{F0C7DE8E-D94C-E346-A6A4-56A32C0FACAD}"/>
                </a:ext>
              </a:extLst>
            </p:cNvPr>
            <p:cNvCxnSpPr>
              <a:stCxn id="2" idx="2"/>
            </p:cNvCxnSpPr>
            <p:nvPr/>
          </p:nvCxnSpPr>
          <p:spPr>
            <a:xfrm rot="10800000" flipV="1">
              <a:off x="660400" y="1670049"/>
              <a:ext cx="1206500" cy="2006831"/>
            </a:xfrm>
            <a:prstGeom prst="curvedConnector2">
              <a:avLst/>
            </a:prstGeom>
            <a:ln>
              <a:solidFill>
                <a:srgbClr val="A2155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CCBBB53-F72E-A148-8DF7-3A385C5AC7E9}"/>
              </a:ext>
            </a:extLst>
          </p:cNvPr>
          <p:cNvGrpSpPr/>
          <p:nvPr/>
        </p:nvGrpSpPr>
        <p:grpSpPr>
          <a:xfrm>
            <a:off x="320150" y="4196054"/>
            <a:ext cx="4507031" cy="755314"/>
            <a:chOff x="320150" y="4196054"/>
            <a:chExt cx="4507031" cy="755314"/>
          </a:xfrm>
        </p:grpSpPr>
        <p:sp>
          <p:nvSpPr>
            <p:cNvPr id="20" name="Rectangle 19">
              <a:extLst>
                <a:ext uri="{FF2B5EF4-FFF2-40B4-BE49-F238E27FC236}">
                  <a16:creationId xmlns:a16="http://schemas.microsoft.com/office/drawing/2014/main" id="{5C1AA9A6-237D-9248-89E0-8C55AE1F36D3}"/>
                </a:ext>
              </a:extLst>
            </p:cNvPr>
            <p:cNvSpPr/>
            <p:nvPr/>
          </p:nvSpPr>
          <p:spPr>
            <a:xfrm>
              <a:off x="367407" y="4238586"/>
              <a:ext cx="4459774" cy="646331"/>
            </a:xfrm>
            <a:prstGeom prst="rect">
              <a:avLst/>
            </a:prstGeom>
          </p:spPr>
          <p:txBody>
            <a:bodyPr wrap="square">
              <a:spAutoFit/>
            </a:bodyPr>
            <a:lstStyle/>
            <a:p>
              <a:pPr algn="ctr"/>
              <a:r>
                <a:rPr lang="en-US" dirty="0">
                  <a:solidFill>
                    <a:schemeClr val="tx1">
                      <a:lumMod val="75000"/>
                      <a:lumOff val="25000"/>
                    </a:schemeClr>
                  </a:solidFill>
                  <a:latin typeface="FS Joey" panose="02000506040000020004" pitchFamily="2" charset="77"/>
                </a:rPr>
                <a:t>The diurnal profiles were obtained for a much shorter time period (Aug-Sep 2015) </a:t>
              </a:r>
            </a:p>
          </p:txBody>
        </p:sp>
        <p:sp>
          <p:nvSpPr>
            <p:cNvPr id="21" name="Rounded Rectangle 20">
              <a:extLst>
                <a:ext uri="{FF2B5EF4-FFF2-40B4-BE49-F238E27FC236}">
                  <a16:creationId xmlns:a16="http://schemas.microsoft.com/office/drawing/2014/main" id="{76122ADB-1F79-FB49-8B80-EF0D4010C1A0}"/>
                </a:ext>
              </a:extLst>
            </p:cNvPr>
            <p:cNvSpPr/>
            <p:nvPr/>
          </p:nvSpPr>
          <p:spPr>
            <a:xfrm>
              <a:off x="320150" y="4196054"/>
              <a:ext cx="4507031" cy="755314"/>
            </a:xfrm>
            <a:prstGeom prst="roundRect">
              <a:avLst>
                <a:gd name="adj" fmla="val 6656"/>
              </a:avLst>
            </a:prstGeom>
            <a:noFill/>
            <a:ln w="31750" cap="rnd">
              <a:solidFill>
                <a:schemeClr val="tx1">
                  <a:lumMod val="95000"/>
                  <a:lumOff val="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5D84CB00-60E9-DA44-8647-ADA8F08CED89}"/>
              </a:ext>
            </a:extLst>
          </p:cNvPr>
          <p:cNvSpPr/>
          <p:nvPr/>
        </p:nvSpPr>
        <p:spPr>
          <a:xfrm>
            <a:off x="3626743" y="1149348"/>
            <a:ext cx="817218" cy="781051"/>
          </a:xfrm>
          <a:prstGeom prst="ellipse">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059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327F4-692D-1140-B46D-FF42454CB8E8}"/>
              </a:ext>
            </a:extLst>
          </p:cNvPr>
          <p:cNvSpPr/>
          <p:nvPr/>
        </p:nvSpPr>
        <p:spPr>
          <a:xfrm>
            <a:off x="3210658" y="203239"/>
            <a:ext cx="8585596" cy="646331"/>
          </a:xfrm>
          <a:prstGeom prst="rect">
            <a:avLst/>
          </a:prstGeom>
        </p:spPr>
        <p:txBody>
          <a:bodyPr wrap="square">
            <a:spAutoFit/>
          </a:bodyPr>
          <a:lstStyle/>
          <a:p>
            <a:pPr algn="r"/>
            <a:r>
              <a:rPr lang="en-US" dirty="0"/>
              <a:t>﻿</a:t>
            </a:r>
            <a:r>
              <a:rPr lang="en-US" sz="3600" b="1" dirty="0">
                <a:solidFill>
                  <a:srgbClr val="FF8E00"/>
                </a:solidFill>
                <a:latin typeface="Euphemia" panose="020B0503040102020104" pitchFamily="34" charset="0"/>
              </a:rPr>
              <a:t>Comparison of flux spatial variability</a:t>
            </a:r>
          </a:p>
        </p:txBody>
      </p:sp>
      <p:grpSp>
        <p:nvGrpSpPr>
          <p:cNvPr id="57" name="Group 56">
            <a:extLst>
              <a:ext uri="{FF2B5EF4-FFF2-40B4-BE49-F238E27FC236}">
                <a16:creationId xmlns:a16="http://schemas.microsoft.com/office/drawing/2014/main" id="{7011A6EE-B362-A441-9A60-9B6F901D0DF2}"/>
              </a:ext>
            </a:extLst>
          </p:cNvPr>
          <p:cNvGrpSpPr/>
          <p:nvPr/>
        </p:nvGrpSpPr>
        <p:grpSpPr>
          <a:xfrm>
            <a:off x="185465" y="1182050"/>
            <a:ext cx="6050386" cy="4503001"/>
            <a:chOff x="780888" y="1996032"/>
            <a:chExt cx="5315112" cy="3955773"/>
          </a:xfrm>
        </p:grpSpPr>
        <p:grpSp>
          <p:nvGrpSpPr>
            <p:cNvPr id="7" name="Group 6">
              <a:extLst>
                <a:ext uri="{FF2B5EF4-FFF2-40B4-BE49-F238E27FC236}">
                  <a16:creationId xmlns:a16="http://schemas.microsoft.com/office/drawing/2014/main" id="{C8BF3803-D441-9948-A819-A8947F9D7244}"/>
                </a:ext>
              </a:extLst>
            </p:cNvPr>
            <p:cNvGrpSpPr/>
            <p:nvPr/>
          </p:nvGrpSpPr>
          <p:grpSpPr>
            <a:xfrm>
              <a:off x="780888" y="1996032"/>
              <a:ext cx="5315112" cy="3955773"/>
              <a:chOff x="505828" y="444966"/>
              <a:chExt cx="5315112" cy="3955773"/>
            </a:xfrm>
          </p:grpSpPr>
          <p:pic>
            <p:nvPicPr>
              <p:cNvPr id="10" name="Picture 9">
                <a:extLst>
                  <a:ext uri="{FF2B5EF4-FFF2-40B4-BE49-F238E27FC236}">
                    <a16:creationId xmlns:a16="http://schemas.microsoft.com/office/drawing/2014/main" id="{74843E7E-B767-324F-B27C-1D2E72A73435}"/>
                  </a:ext>
                </a:extLst>
              </p:cNvPr>
              <p:cNvPicPr>
                <a:picLocks noChangeAspect="1"/>
              </p:cNvPicPr>
              <p:nvPr/>
            </p:nvPicPr>
            <p:blipFill>
              <a:blip r:embed="rId3"/>
              <a:stretch>
                <a:fillRect/>
              </a:stretch>
            </p:blipFill>
            <p:spPr>
              <a:xfrm>
                <a:off x="505828" y="444966"/>
                <a:ext cx="5315112" cy="3955773"/>
              </a:xfrm>
              <a:prstGeom prst="rect">
                <a:avLst/>
              </a:prstGeom>
            </p:spPr>
          </p:pic>
          <p:grpSp>
            <p:nvGrpSpPr>
              <p:cNvPr id="11" name="Google Shape;1100;p36">
                <a:extLst>
                  <a:ext uri="{FF2B5EF4-FFF2-40B4-BE49-F238E27FC236}">
                    <a16:creationId xmlns:a16="http://schemas.microsoft.com/office/drawing/2014/main" id="{A51CA13E-0579-7D43-9A79-382A75D4EC44}"/>
                  </a:ext>
                </a:extLst>
              </p:cNvPr>
              <p:cNvGrpSpPr/>
              <p:nvPr/>
            </p:nvGrpSpPr>
            <p:grpSpPr>
              <a:xfrm>
                <a:off x="3286240" y="2326669"/>
                <a:ext cx="188174" cy="252000"/>
                <a:chOff x="542000" y="2912325"/>
                <a:chExt cx="552650" cy="725050"/>
              </a:xfrm>
              <a:solidFill>
                <a:srgbClr val="FF424F"/>
              </a:solidFill>
            </p:grpSpPr>
            <p:sp>
              <p:nvSpPr>
                <p:cNvPr id="17" name="Google Shape;1101;p36">
                  <a:extLst>
                    <a:ext uri="{FF2B5EF4-FFF2-40B4-BE49-F238E27FC236}">
                      <a16:creationId xmlns:a16="http://schemas.microsoft.com/office/drawing/2014/main" id="{7B69AE32-7D3C-1446-9911-244D7F4F571C}"/>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2;p36">
                  <a:extLst>
                    <a:ext uri="{FF2B5EF4-FFF2-40B4-BE49-F238E27FC236}">
                      <a16:creationId xmlns:a16="http://schemas.microsoft.com/office/drawing/2014/main" id="{87613415-BCB9-2F48-9314-A06ABA586670}"/>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100;p36">
                <a:extLst>
                  <a:ext uri="{FF2B5EF4-FFF2-40B4-BE49-F238E27FC236}">
                    <a16:creationId xmlns:a16="http://schemas.microsoft.com/office/drawing/2014/main" id="{C21D80CC-52FA-334D-97E3-A343478BA399}"/>
                  </a:ext>
                </a:extLst>
              </p:cNvPr>
              <p:cNvGrpSpPr/>
              <p:nvPr/>
            </p:nvGrpSpPr>
            <p:grpSpPr>
              <a:xfrm>
                <a:off x="3910294" y="2798651"/>
                <a:ext cx="188174" cy="252000"/>
                <a:chOff x="542000" y="2912325"/>
                <a:chExt cx="552650" cy="725050"/>
              </a:xfrm>
              <a:solidFill>
                <a:srgbClr val="FF424F"/>
              </a:solidFill>
            </p:grpSpPr>
            <p:sp>
              <p:nvSpPr>
                <p:cNvPr id="15" name="Google Shape;1101;p36">
                  <a:extLst>
                    <a:ext uri="{FF2B5EF4-FFF2-40B4-BE49-F238E27FC236}">
                      <a16:creationId xmlns:a16="http://schemas.microsoft.com/office/drawing/2014/main" id="{799847D6-FB58-4840-ABF9-B1CB222E936C}"/>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92D05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36">
                  <a:extLst>
                    <a:ext uri="{FF2B5EF4-FFF2-40B4-BE49-F238E27FC236}">
                      <a16:creationId xmlns:a16="http://schemas.microsoft.com/office/drawing/2014/main" id="{C244370E-7377-EF45-BB58-7A1547AB7E1E}"/>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no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roup 55">
              <a:extLst>
                <a:ext uri="{FF2B5EF4-FFF2-40B4-BE49-F238E27FC236}">
                  <a16:creationId xmlns:a16="http://schemas.microsoft.com/office/drawing/2014/main" id="{F5978D5F-975E-FC4A-A691-A22454019D32}"/>
                </a:ext>
              </a:extLst>
            </p:cNvPr>
            <p:cNvGrpSpPr/>
            <p:nvPr/>
          </p:nvGrpSpPr>
          <p:grpSpPr>
            <a:xfrm>
              <a:off x="1762469" y="2362959"/>
              <a:ext cx="3471828" cy="3338404"/>
              <a:chOff x="1762469" y="2362959"/>
              <a:chExt cx="3471828" cy="3338404"/>
            </a:xfrm>
          </p:grpSpPr>
          <p:grpSp>
            <p:nvGrpSpPr>
              <p:cNvPr id="47" name="Group 46">
                <a:extLst>
                  <a:ext uri="{FF2B5EF4-FFF2-40B4-BE49-F238E27FC236}">
                    <a16:creationId xmlns:a16="http://schemas.microsoft.com/office/drawing/2014/main" id="{DDCD61C2-5EE1-444E-8BA8-51BF35523D6E}"/>
                  </a:ext>
                </a:extLst>
              </p:cNvPr>
              <p:cNvGrpSpPr/>
              <p:nvPr/>
            </p:nvGrpSpPr>
            <p:grpSpPr>
              <a:xfrm rot="20268659">
                <a:off x="2400745" y="2749088"/>
                <a:ext cx="2509284" cy="2509284"/>
                <a:chOff x="2400745" y="2749088"/>
                <a:chExt cx="2509284" cy="2509284"/>
              </a:xfrm>
            </p:grpSpPr>
            <p:sp>
              <p:nvSpPr>
                <p:cNvPr id="19" name="Oval 18">
                  <a:extLst>
                    <a:ext uri="{FF2B5EF4-FFF2-40B4-BE49-F238E27FC236}">
                      <a16:creationId xmlns:a16="http://schemas.microsoft.com/office/drawing/2014/main" id="{FA73EEFB-95AE-7549-9572-C12A221007B2}"/>
                    </a:ext>
                  </a:extLst>
                </p:cNvPr>
                <p:cNvSpPr/>
                <p:nvPr/>
              </p:nvSpPr>
              <p:spPr>
                <a:xfrm>
                  <a:off x="2400745" y="2749088"/>
                  <a:ext cx="2509284" cy="2509284"/>
                </a:xfrm>
                <a:prstGeom prst="ellipse">
                  <a:avLst/>
                </a:prstGeom>
                <a:noFill/>
                <a:ln w="1905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70C60F2-C92C-3E48-B9C4-2407977D0003}"/>
                    </a:ext>
                  </a:extLst>
                </p:cNvPr>
                <p:cNvCxnSpPr>
                  <a:cxnSpLocks/>
                  <a:stCxn id="19" idx="1"/>
                  <a:endCxn id="19" idx="5"/>
                </p:cNvCxnSpPr>
                <p:nvPr/>
              </p:nvCxnSpPr>
              <p:spPr>
                <a:xfrm>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1D2FFE-C8B6-F34C-88B6-B14E6F1E728C}"/>
                    </a:ext>
                  </a:extLst>
                </p:cNvPr>
                <p:cNvCxnSpPr>
                  <a:cxnSpLocks/>
                  <a:stCxn id="19" idx="3"/>
                  <a:endCxn id="19" idx="7"/>
                </p:cNvCxnSpPr>
                <p:nvPr/>
              </p:nvCxnSpPr>
              <p:spPr>
                <a:xfrm flipV="1">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D692D6-8A54-E941-9943-65C5043B6738}"/>
                    </a:ext>
                  </a:extLst>
                </p:cNvPr>
                <p:cNvCxnSpPr>
                  <a:cxnSpLocks/>
                  <a:stCxn id="19" idx="4"/>
                  <a:endCxn id="19" idx="0"/>
                </p:cNvCxnSpPr>
                <p:nvPr/>
              </p:nvCxnSpPr>
              <p:spPr>
                <a:xfrm flipV="1">
                  <a:off x="3655387" y="2749088"/>
                  <a:ext cx="0" cy="2509284"/>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222C9A-D31C-8B45-B9A6-E6D2B8E56FD5}"/>
                    </a:ext>
                  </a:extLst>
                </p:cNvPr>
                <p:cNvCxnSpPr>
                  <a:cxnSpLocks/>
                  <a:stCxn id="19" idx="2"/>
                  <a:endCxn id="19" idx="6"/>
                </p:cNvCxnSpPr>
                <p:nvPr/>
              </p:nvCxnSpPr>
              <p:spPr>
                <a:xfrm>
                  <a:off x="2400745" y="4003730"/>
                  <a:ext cx="2509284"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AC8DE729-07E6-3E4D-A564-486D5C51ADC6}"/>
                  </a:ext>
                </a:extLst>
              </p:cNvPr>
              <p:cNvSpPr txBox="1"/>
              <p:nvPr/>
            </p:nvSpPr>
            <p:spPr>
              <a:xfrm>
                <a:off x="3488514" y="2362959"/>
                <a:ext cx="333746" cy="369332"/>
              </a:xfrm>
              <a:prstGeom prst="rect">
                <a:avLst/>
              </a:prstGeom>
              <a:noFill/>
            </p:spPr>
            <p:txBody>
              <a:bodyPr wrap="none" rtlCol="0">
                <a:spAutoFit/>
              </a:bodyPr>
              <a:lstStyle/>
              <a:p>
                <a:r>
                  <a:rPr lang="en-US" dirty="0">
                    <a:solidFill>
                      <a:schemeClr val="bg1">
                        <a:lumMod val="85000"/>
                      </a:schemeClr>
                    </a:solidFill>
                  </a:rPr>
                  <a:t>N</a:t>
                </a:r>
              </a:p>
            </p:txBody>
          </p:sp>
          <p:sp>
            <p:nvSpPr>
              <p:cNvPr id="49" name="TextBox 48">
                <a:extLst>
                  <a:ext uri="{FF2B5EF4-FFF2-40B4-BE49-F238E27FC236}">
                    <a16:creationId xmlns:a16="http://schemas.microsoft.com/office/drawing/2014/main" id="{C543130E-16D8-CC4A-AADF-E8CD626B13C3}"/>
                  </a:ext>
                </a:extLst>
              </p:cNvPr>
              <p:cNvSpPr txBox="1"/>
              <p:nvPr/>
            </p:nvSpPr>
            <p:spPr>
              <a:xfrm>
                <a:off x="4550806" y="2740013"/>
                <a:ext cx="445956" cy="369332"/>
              </a:xfrm>
              <a:prstGeom prst="rect">
                <a:avLst/>
              </a:prstGeom>
              <a:noFill/>
            </p:spPr>
            <p:txBody>
              <a:bodyPr wrap="none" rtlCol="0">
                <a:spAutoFit/>
              </a:bodyPr>
              <a:lstStyle/>
              <a:p>
                <a:r>
                  <a:rPr lang="en-US" dirty="0">
                    <a:solidFill>
                      <a:schemeClr val="bg1">
                        <a:lumMod val="85000"/>
                      </a:schemeClr>
                    </a:solidFill>
                  </a:rPr>
                  <a:t>NE</a:t>
                </a:r>
              </a:p>
            </p:txBody>
          </p:sp>
          <p:sp>
            <p:nvSpPr>
              <p:cNvPr id="50" name="TextBox 49">
                <a:extLst>
                  <a:ext uri="{FF2B5EF4-FFF2-40B4-BE49-F238E27FC236}">
                    <a16:creationId xmlns:a16="http://schemas.microsoft.com/office/drawing/2014/main" id="{B8328CFA-DEF0-4D49-A9E1-6E289922ED89}"/>
                  </a:ext>
                </a:extLst>
              </p:cNvPr>
              <p:cNvSpPr txBox="1"/>
              <p:nvPr/>
            </p:nvSpPr>
            <p:spPr>
              <a:xfrm>
                <a:off x="4937421" y="3826490"/>
                <a:ext cx="296876" cy="369332"/>
              </a:xfrm>
              <a:prstGeom prst="rect">
                <a:avLst/>
              </a:prstGeom>
              <a:noFill/>
            </p:spPr>
            <p:txBody>
              <a:bodyPr wrap="none" rtlCol="0">
                <a:spAutoFit/>
              </a:bodyPr>
              <a:lstStyle/>
              <a:p>
                <a:r>
                  <a:rPr lang="en-US" dirty="0">
                    <a:solidFill>
                      <a:schemeClr val="bg1">
                        <a:lumMod val="85000"/>
                      </a:schemeClr>
                    </a:solidFill>
                  </a:rPr>
                  <a:t>E</a:t>
                </a:r>
              </a:p>
            </p:txBody>
          </p:sp>
          <p:sp>
            <p:nvSpPr>
              <p:cNvPr id="51" name="TextBox 50">
                <a:extLst>
                  <a:ext uri="{FF2B5EF4-FFF2-40B4-BE49-F238E27FC236}">
                    <a16:creationId xmlns:a16="http://schemas.microsoft.com/office/drawing/2014/main" id="{DC2C4FBC-874A-2845-B2F9-C81A2B0183CE}"/>
                  </a:ext>
                </a:extLst>
              </p:cNvPr>
              <p:cNvSpPr txBox="1"/>
              <p:nvPr/>
            </p:nvSpPr>
            <p:spPr>
              <a:xfrm>
                <a:off x="4593485" y="4862381"/>
                <a:ext cx="402674" cy="369332"/>
              </a:xfrm>
              <a:prstGeom prst="rect">
                <a:avLst/>
              </a:prstGeom>
              <a:noFill/>
            </p:spPr>
            <p:txBody>
              <a:bodyPr wrap="none" rtlCol="0">
                <a:spAutoFit/>
              </a:bodyPr>
              <a:lstStyle/>
              <a:p>
                <a:r>
                  <a:rPr lang="en-US" dirty="0">
                    <a:solidFill>
                      <a:schemeClr val="bg1">
                        <a:lumMod val="85000"/>
                      </a:schemeClr>
                    </a:solidFill>
                  </a:rPr>
                  <a:t>SE</a:t>
                </a:r>
              </a:p>
            </p:txBody>
          </p:sp>
          <p:sp>
            <p:nvSpPr>
              <p:cNvPr id="52" name="TextBox 51">
                <a:extLst>
                  <a:ext uri="{FF2B5EF4-FFF2-40B4-BE49-F238E27FC236}">
                    <a16:creationId xmlns:a16="http://schemas.microsoft.com/office/drawing/2014/main" id="{CE811142-1A5B-A04C-A54E-07CB53B599B4}"/>
                  </a:ext>
                </a:extLst>
              </p:cNvPr>
              <p:cNvSpPr txBox="1"/>
              <p:nvPr/>
            </p:nvSpPr>
            <p:spPr>
              <a:xfrm>
                <a:off x="3510155" y="5332031"/>
                <a:ext cx="290464" cy="369332"/>
              </a:xfrm>
              <a:prstGeom prst="rect">
                <a:avLst/>
              </a:prstGeom>
              <a:noFill/>
            </p:spPr>
            <p:txBody>
              <a:bodyPr wrap="none" rtlCol="0">
                <a:spAutoFit/>
              </a:bodyPr>
              <a:lstStyle/>
              <a:p>
                <a:r>
                  <a:rPr lang="en-US" dirty="0">
                    <a:solidFill>
                      <a:schemeClr val="bg1">
                        <a:lumMod val="85000"/>
                      </a:schemeClr>
                    </a:solidFill>
                  </a:rPr>
                  <a:t>S</a:t>
                </a:r>
              </a:p>
            </p:txBody>
          </p:sp>
          <p:sp>
            <p:nvSpPr>
              <p:cNvPr id="53" name="TextBox 52">
                <a:extLst>
                  <a:ext uri="{FF2B5EF4-FFF2-40B4-BE49-F238E27FC236}">
                    <a16:creationId xmlns:a16="http://schemas.microsoft.com/office/drawing/2014/main" id="{D600ED74-6765-EC44-8E85-04EF4DF41E6A}"/>
                  </a:ext>
                </a:extLst>
              </p:cNvPr>
              <p:cNvSpPr txBox="1"/>
              <p:nvPr/>
            </p:nvSpPr>
            <p:spPr>
              <a:xfrm>
                <a:off x="2288929" y="4947589"/>
                <a:ext cx="493981" cy="369332"/>
              </a:xfrm>
              <a:prstGeom prst="rect">
                <a:avLst/>
              </a:prstGeom>
              <a:noFill/>
            </p:spPr>
            <p:txBody>
              <a:bodyPr wrap="none" rtlCol="0">
                <a:spAutoFit/>
              </a:bodyPr>
              <a:lstStyle/>
              <a:p>
                <a:r>
                  <a:rPr lang="en-US" dirty="0">
                    <a:solidFill>
                      <a:schemeClr val="bg1">
                        <a:lumMod val="85000"/>
                      </a:schemeClr>
                    </a:solidFill>
                  </a:rPr>
                  <a:t>SW</a:t>
                </a:r>
              </a:p>
            </p:txBody>
          </p:sp>
          <p:sp>
            <p:nvSpPr>
              <p:cNvPr id="54" name="TextBox 53">
                <a:extLst>
                  <a:ext uri="{FF2B5EF4-FFF2-40B4-BE49-F238E27FC236}">
                    <a16:creationId xmlns:a16="http://schemas.microsoft.com/office/drawing/2014/main" id="{1DB6FEBB-1AB8-9D45-A5D1-9585ECF75355}"/>
                  </a:ext>
                </a:extLst>
              </p:cNvPr>
              <p:cNvSpPr txBox="1"/>
              <p:nvPr/>
            </p:nvSpPr>
            <p:spPr>
              <a:xfrm>
                <a:off x="1762469" y="3826490"/>
                <a:ext cx="389850" cy="369332"/>
              </a:xfrm>
              <a:prstGeom prst="rect">
                <a:avLst/>
              </a:prstGeom>
              <a:noFill/>
            </p:spPr>
            <p:txBody>
              <a:bodyPr wrap="none" rtlCol="0">
                <a:spAutoFit/>
              </a:bodyPr>
              <a:lstStyle/>
              <a:p>
                <a:r>
                  <a:rPr lang="en-US" dirty="0">
                    <a:solidFill>
                      <a:schemeClr val="bg1">
                        <a:lumMod val="85000"/>
                      </a:schemeClr>
                    </a:solidFill>
                  </a:rPr>
                  <a:t>W</a:t>
                </a:r>
              </a:p>
            </p:txBody>
          </p:sp>
          <p:sp>
            <p:nvSpPr>
              <p:cNvPr id="55" name="TextBox 54">
                <a:extLst>
                  <a:ext uri="{FF2B5EF4-FFF2-40B4-BE49-F238E27FC236}">
                    <a16:creationId xmlns:a16="http://schemas.microsoft.com/office/drawing/2014/main" id="{7163234F-F9E2-A042-B94E-F251D46E7B51}"/>
                  </a:ext>
                </a:extLst>
              </p:cNvPr>
              <p:cNvSpPr txBox="1"/>
              <p:nvPr/>
            </p:nvSpPr>
            <p:spPr>
              <a:xfrm>
                <a:off x="2124731" y="2726595"/>
                <a:ext cx="538930" cy="369332"/>
              </a:xfrm>
              <a:prstGeom prst="rect">
                <a:avLst/>
              </a:prstGeom>
              <a:noFill/>
            </p:spPr>
            <p:txBody>
              <a:bodyPr wrap="none" rtlCol="0">
                <a:spAutoFit/>
              </a:bodyPr>
              <a:lstStyle/>
              <a:p>
                <a:r>
                  <a:rPr lang="en-US" dirty="0">
                    <a:solidFill>
                      <a:schemeClr val="bg1">
                        <a:lumMod val="85000"/>
                      </a:schemeClr>
                    </a:solidFill>
                  </a:rPr>
                  <a:t>NW</a:t>
                </a:r>
              </a:p>
            </p:txBody>
          </p:sp>
        </p:grpSp>
      </p:grpSp>
      <p:grpSp>
        <p:nvGrpSpPr>
          <p:cNvPr id="59" name="Group 58">
            <a:extLst>
              <a:ext uri="{FF2B5EF4-FFF2-40B4-BE49-F238E27FC236}">
                <a16:creationId xmlns:a16="http://schemas.microsoft.com/office/drawing/2014/main" id="{CD46D107-AE4D-C243-83D4-D91DCD5DDCA4}"/>
              </a:ext>
            </a:extLst>
          </p:cNvPr>
          <p:cNvGrpSpPr/>
          <p:nvPr/>
        </p:nvGrpSpPr>
        <p:grpSpPr>
          <a:xfrm>
            <a:off x="353960" y="6204060"/>
            <a:ext cx="11838040" cy="640447"/>
            <a:chOff x="353960" y="6243816"/>
            <a:chExt cx="11838040" cy="640447"/>
          </a:xfrm>
        </p:grpSpPr>
        <p:pic>
          <p:nvPicPr>
            <p:cNvPr id="60" name="Picture 59">
              <a:extLst>
                <a:ext uri="{FF2B5EF4-FFF2-40B4-BE49-F238E27FC236}">
                  <a16:creationId xmlns:a16="http://schemas.microsoft.com/office/drawing/2014/main" id="{FDF1CF2B-3C33-D54E-AB32-B237E78B0D48}"/>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61" name="Straight Connector 60">
              <a:extLst>
                <a:ext uri="{FF2B5EF4-FFF2-40B4-BE49-F238E27FC236}">
                  <a16:creationId xmlns:a16="http://schemas.microsoft.com/office/drawing/2014/main" id="{A4683D14-EF6C-A546-A654-7BF40770FC92}"/>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86B45FA1-E861-8F40-9232-DA399B3D7AA2}"/>
              </a:ext>
            </a:extLst>
          </p:cNvPr>
          <p:cNvPicPr>
            <a:picLocks noChangeAspect="1"/>
          </p:cNvPicPr>
          <p:nvPr/>
        </p:nvPicPr>
        <p:blipFill>
          <a:blip r:embed="rId5"/>
          <a:stretch>
            <a:fillRect/>
          </a:stretch>
        </p:blipFill>
        <p:spPr>
          <a:xfrm>
            <a:off x="6370110" y="1367989"/>
            <a:ext cx="5574867" cy="4503001"/>
          </a:xfrm>
          <a:prstGeom prst="rect">
            <a:avLst/>
          </a:prstGeom>
        </p:spPr>
      </p:pic>
      <p:grpSp>
        <p:nvGrpSpPr>
          <p:cNvPr id="3" name="Group 2">
            <a:extLst>
              <a:ext uri="{FF2B5EF4-FFF2-40B4-BE49-F238E27FC236}">
                <a16:creationId xmlns:a16="http://schemas.microsoft.com/office/drawing/2014/main" id="{D8557CEB-B6FB-C94A-BFE0-086C87FB25AB}"/>
              </a:ext>
            </a:extLst>
          </p:cNvPr>
          <p:cNvGrpSpPr/>
          <p:nvPr/>
        </p:nvGrpSpPr>
        <p:grpSpPr>
          <a:xfrm>
            <a:off x="2275367" y="2297823"/>
            <a:ext cx="8999610" cy="2558022"/>
            <a:chOff x="2275367" y="2297823"/>
            <a:chExt cx="8999610" cy="2558022"/>
          </a:xfrm>
        </p:grpSpPr>
        <p:sp>
          <p:nvSpPr>
            <p:cNvPr id="36" name="Rectangle 35">
              <a:extLst>
                <a:ext uri="{FF2B5EF4-FFF2-40B4-BE49-F238E27FC236}">
                  <a16:creationId xmlns:a16="http://schemas.microsoft.com/office/drawing/2014/main" id="{462DF4FA-60CA-6A4B-AB6B-DB031DE4E77B}"/>
                </a:ext>
              </a:extLst>
            </p:cNvPr>
            <p:cNvSpPr/>
            <p:nvPr/>
          </p:nvSpPr>
          <p:spPr>
            <a:xfrm rot="21305669">
              <a:off x="8307814" y="4473352"/>
              <a:ext cx="2967163" cy="382493"/>
            </a:xfrm>
            <a:prstGeom prst="rect">
              <a:avLst/>
            </a:prstGeom>
            <a:solidFill>
              <a:srgbClr val="FF8E0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107610A3-297C-7642-B0CF-022252632AEB}"/>
                </a:ext>
              </a:extLst>
            </p:cNvPr>
            <p:cNvGrpSpPr/>
            <p:nvPr/>
          </p:nvGrpSpPr>
          <p:grpSpPr>
            <a:xfrm>
              <a:off x="2275367" y="2297823"/>
              <a:ext cx="1779593" cy="1630529"/>
              <a:chOff x="2275367" y="2551823"/>
              <a:chExt cx="1779593" cy="1630529"/>
            </a:xfrm>
          </p:grpSpPr>
          <p:sp>
            <p:nvSpPr>
              <p:cNvPr id="37" name="Freeform 36">
                <a:extLst>
                  <a:ext uri="{FF2B5EF4-FFF2-40B4-BE49-F238E27FC236}">
                    <a16:creationId xmlns:a16="http://schemas.microsoft.com/office/drawing/2014/main" id="{52FAC063-5E61-514A-AF9C-09FD20288481}"/>
                  </a:ext>
                </a:extLst>
              </p:cNvPr>
              <p:cNvSpPr/>
              <p:nvPr/>
            </p:nvSpPr>
            <p:spPr>
              <a:xfrm>
                <a:off x="2275367" y="2551823"/>
                <a:ext cx="1016775" cy="989114"/>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FF8E0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04971660-C140-684A-9046-61109C935C27}"/>
                  </a:ext>
                </a:extLst>
              </p:cNvPr>
              <p:cNvSpPr/>
              <p:nvPr/>
            </p:nvSpPr>
            <p:spPr>
              <a:xfrm>
                <a:off x="3491574" y="3714366"/>
                <a:ext cx="563386" cy="467986"/>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FF8E0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832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327F4-692D-1140-B46D-FF42454CB8E8}"/>
              </a:ext>
            </a:extLst>
          </p:cNvPr>
          <p:cNvSpPr/>
          <p:nvPr/>
        </p:nvSpPr>
        <p:spPr>
          <a:xfrm>
            <a:off x="3210658" y="203239"/>
            <a:ext cx="8585596" cy="646331"/>
          </a:xfrm>
          <a:prstGeom prst="rect">
            <a:avLst/>
          </a:prstGeom>
        </p:spPr>
        <p:txBody>
          <a:bodyPr wrap="square">
            <a:spAutoFit/>
          </a:bodyPr>
          <a:lstStyle/>
          <a:p>
            <a:pPr algn="r"/>
            <a:r>
              <a:rPr lang="en-US" dirty="0"/>
              <a:t>﻿</a:t>
            </a:r>
            <a:r>
              <a:rPr lang="en-US" sz="3600" b="1" dirty="0">
                <a:solidFill>
                  <a:srgbClr val="FF8E00"/>
                </a:solidFill>
                <a:latin typeface="Euphemia" panose="020B0503040102020104" pitchFamily="34" charset="0"/>
              </a:rPr>
              <a:t>Comparison of flux spatial variability</a:t>
            </a:r>
          </a:p>
        </p:txBody>
      </p:sp>
      <p:grpSp>
        <p:nvGrpSpPr>
          <p:cNvPr id="57" name="Group 56">
            <a:extLst>
              <a:ext uri="{FF2B5EF4-FFF2-40B4-BE49-F238E27FC236}">
                <a16:creationId xmlns:a16="http://schemas.microsoft.com/office/drawing/2014/main" id="{7011A6EE-B362-A441-9A60-9B6F901D0DF2}"/>
              </a:ext>
            </a:extLst>
          </p:cNvPr>
          <p:cNvGrpSpPr/>
          <p:nvPr/>
        </p:nvGrpSpPr>
        <p:grpSpPr>
          <a:xfrm>
            <a:off x="185465" y="1182050"/>
            <a:ext cx="6050386" cy="4503001"/>
            <a:chOff x="780888" y="1996032"/>
            <a:chExt cx="5315112" cy="3955773"/>
          </a:xfrm>
        </p:grpSpPr>
        <p:grpSp>
          <p:nvGrpSpPr>
            <p:cNvPr id="7" name="Group 6">
              <a:extLst>
                <a:ext uri="{FF2B5EF4-FFF2-40B4-BE49-F238E27FC236}">
                  <a16:creationId xmlns:a16="http://schemas.microsoft.com/office/drawing/2014/main" id="{C8BF3803-D441-9948-A819-A8947F9D7244}"/>
                </a:ext>
              </a:extLst>
            </p:cNvPr>
            <p:cNvGrpSpPr/>
            <p:nvPr/>
          </p:nvGrpSpPr>
          <p:grpSpPr>
            <a:xfrm>
              <a:off x="780888" y="1996032"/>
              <a:ext cx="5315112" cy="3955773"/>
              <a:chOff x="505828" y="444966"/>
              <a:chExt cx="5315112" cy="3955773"/>
            </a:xfrm>
          </p:grpSpPr>
          <p:pic>
            <p:nvPicPr>
              <p:cNvPr id="10" name="Picture 9">
                <a:extLst>
                  <a:ext uri="{FF2B5EF4-FFF2-40B4-BE49-F238E27FC236}">
                    <a16:creationId xmlns:a16="http://schemas.microsoft.com/office/drawing/2014/main" id="{74843E7E-B767-324F-B27C-1D2E72A73435}"/>
                  </a:ext>
                </a:extLst>
              </p:cNvPr>
              <p:cNvPicPr>
                <a:picLocks noChangeAspect="1"/>
              </p:cNvPicPr>
              <p:nvPr/>
            </p:nvPicPr>
            <p:blipFill>
              <a:blip r:embed="rId3"/>
              <a:stretch>
                <a:fillRect/>
              </a:stretch>
            </p:blipFill>
            <p:spPr>
              <a:xfrm>
                <a:off x="505828" y="444966"/>
                <a:ext cx="5315112" cy="3955773"/>
              </a:xfrm>
              <a:prstGeom prst="rect">
                <a:avLst/>
              </a:prstGeom>
            </p:spPr>
          </p:pic>
          <p:grpSp>
            <p:nvGrpSpPr>
              <p:cNvPr id="11" name="Google Shape;1100;p36">
                <a:extLst>
                  <a:ext uri="{FF2B5EF4-FFF2-40B4-BE49-F238E27FC236}">
                    <a16:creationId xmlns:a16="http://schemas.microsoft.com/office/drawing/2014/main" id="{A51CA13E-0579-7D43-9A79-382A75D4EC44}"/>
                  </a:ext>
                </a:extLst>
              </p:cNvPr>
              <p:cNvGrpSpPr/>
              <p:nvPr/>
            </p:nvGrpSpPr>
            <p:grpSpPr>
              <a:xfrm>
                <a:off x="3286240" y="2326669"/>
                <a:ext cx="188174" cy="252000"/>
                <a:chOff x="542000" y="2912325"/>
                <a:chExt cx="552650" cy="725050"/>
              </a:xfrm>
              <a:solidFill>
                <a:srgbClr val="FF424F"/>
              </a:solidFill>
            </p:grpSpPr>
            <p:sp>
              <p:nvSpPr>
                <p:cNvPr id="17" name="Google Shape;1101;p36">
                  <a:extLst>
                    <a:ext uri="{FF2B5EF4-FFF2-40B4-BE49-F238E27FC236}">
                      <a16:creationId xmlns:a16="http://schemas.microsoft.com/office/drawing/2014/main" id="{7B69AE32-7D3C-1446-9911-244D7F4F571C}"/>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2;p36">
                  <a:extLst>
                    <a:ext uri="{FF2B5EF4-FFF2-40B4-BE49-F238E27FC236}">
                      <a16:creationId xmlns:a16="http://schemas.microsoft.com/office/drawing/2014/main" id="{87613415-BCB9-2F48-9314-A06ABA586670}"/>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100;p36">
                <a:extLst>
                  <a:ext uri="{FF2B5EF4-FFF2-40B4-BE49-F238E27FC236}">
                    <a16:creationId xmlns:a16="http://schemas.microsoft.com/office/drawing/2014/main" id="{C21D80CC-52FA-334D-97E3-A343478BA399}"/>
                  </a:ext>
                </a:extLst>
              </p:cNvPr>
              <p:cNvGrpSpPr/>
              <p:nvPr/>
            </p:nvGrpSpPr>
            <p:grpSpPr>
              <a:xfrm>
                <a:off x="3910294" y="2798651"/>
                <a:ext cx="188174" cy="252000"/>
                <a:chOff x="542000" y="2912325"/>
                <a:chExt cx="552650" cy="725050"/>
              </a:xfrm>
              <a:solidFill>
                <a:srgbClr val="FF424F"/>
              </a:solidFill>
            </p:grpSpPr>
            <p:sp>
              <p:nvSpPr>
                <p:cNvPr id="15" name="Google Shape;1101;p36">
                  <a:extLst>
                    <a:ext uri="{FF2B5EF4-FFF2-40B4-BE49-F238E27FC236}">
                      <a16:creationId xmlns:a16="http://schemas.microsoft.com/office/drawing/2014/main" id="{799847D6-FB58-4840-ABF9-B1CB222E936C}"/>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92D05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36">
                  <a:extLst>
                    <a:ext uri="{FF2B5EF4-FFF2-40B4-BE49-F238E27FC236}">
                      <a16:creationId xmlns:a16="http://schemas.microsoft.com/office/drawing/2014/main" id="{C244370E-7377-EF45-BB58-7A1547AB7E1E}"/>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no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roup 55">
              <a:extLst>
                <a:ext uri="{FF2B5EF4-FFF2-40B4-BE49-F238E27FC236}">
                  <a16:creationId xmlns:a16="http://schemas.microsoft.com/office/drawing/2014/main" id="{F5978D5F-975E-FC4A-A691-A22454019D32}"/>
                </a:ext>
              </a:extLst>
            </p:cNvPr>
            <p:cNvGrpSpPr/>
            <p:nvPr/>
          </p:nvGrpSpPr>
          <p:grpSpPr>
            <a:xfrm>
              <a:off x="1762469" y="2362959"/>
              <a:ext cx="3471828" cy="3338404"/>
              <a:chOff x="1762469" y="2362959"/>
              <a:chExt cx="3471828" cy="3338404"/>
            </a:xfrm>
          </p:grpSpPr>
          <p:grpSp>
            <p:nvGrpSpPr>
              <p:cNvPr id="47" name="Group 46">
                <a:extLst>
                  <a:ext uri="{FF2B5EF4-FFF2-40B4-BE49-F238E27FC236}">
                    <a16:creationId xmlns:a16="http://schemas.microsoft.com/office/drawing/2014/main" id="{DDCD61C2-5EE1-444E-8BA8-51BF35523D6E}"/>
                  </a:ext>
                </a:extLst>
              </p:cNvPr>
              <p:cNvGrpSpPr/>
              <p:nvPr/>
            </p:nvGrpSpPr>
            <p:grpSpPr>
              <a:xfrm rot="20268659">
                <a:off x="2400745" y="2749088"/>
                <a:ext cx="2509284" cy="2509284"/>
                <a:chOff x="2400745" y="2749088"/>
                <a:chExt cx="2509284" cy="2509284"/>
              </a:xfrm>
            </p:grpSpPr>
            <p:sp>
              <p:nvSpPr>
                <p:cNvPr id="19" name="Oval 18">
                  <a:extLst>
                    <a:ext uri="{FF2B5EF4-FFF2-40B4-BE49-F238E27FC236}">
                      <a16:creationId xmlns:a16="http://schemas.microsoft.com/office/drawing/2014/main" id="{FA73EEFB-95AE-7549-9572-C12A221007B2}"/>
                    </a:ext>
                  </a:extLst>
                </p:cNvPr>
                <p:cNvSpPr/>
                <p:nvPr/>
              </p:nvSpPr>
              <p:spPr>
                <a:xfrm>
                  <a:off x="2400745" y="2749088"/>
                  <a:ext cx="2509284" cy="2509284"/>
                </a:xfrm>
                <a:prstGeom prst="ellipse">
                  <a:avLst/>
                </a:prstGeom>
                <a:noFill/>
                <a:ln w="1905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70C60F2-C92C-3E48-B9C4-2407977D0003}"/>
                    </a:ext>
                  </a:extLst>
                </p:cNvPr>
                <p:cNvCxnSpPr>
                  <a:cxnSpLocks/>
                  <a:stCxn id="19" idx="1"/>
                  <a:endCxn id="19" idx="5"/>
                </p:cNvCxnSpPr>
                <p:nvPr/>
              </p:nvCxnSpPr>
              <p:spPr>
                <a:xfrm>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1D2FFE-C8B6-F34C-88B6-B14E6F1E728C}"/>
                    </a:ext>
                  </a:extLst>
                </p:cNvPr>
                <p:cNvCxnSpPr>
                  <a:cxnSpLocks/>
                  <a:stCxn id="19" idx="3"/>
                  <a:endCxn id="19" idx="7"/>
                </p:cNvCxnSpPr>
                <p:nvPr/>
              </p:nvCxnSpPr>
              <p:spPr>
                <a:xfrm flipV="1">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D692D6-8A54-E941-9943-65C5043B6738}"/>
                    </a:ext>
                  </a:extLst>
                </p:cNvPr>
                <p:cNvCxnSpPr>
                  <a:cxnSpLocks/>
                  <a:stCxn id="19" idx="4"/>
                  <a:endCxn id="19" idx="0"/>
                </p:cNvCxnSpPr>
                <p:nvPr/>
              </p:nvCxnSpPr>
              <p:spPr>
                <a:xfrm flipV="1">
                  <a:off x="3655387" y="2749088"/>
                  <a:ext cx="0" cy="2509284"/>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F222C9A-D31C-8B45-B9A6-E6D2B8E56FD5}"/>
                    </a:ext>
                  </a:extLst>
                </p:cNvPr>
                <p:cNvCxnSpPr>
                  <a:cxnSpLocks/>
                  <a:stCxn id="19" idx="2"/>
                  <a:endCxn id="19" idx="6"/>
                </p:cNvCxnSpPr>
                <p:nvPr/>
              </p:nvCxnSpPr>
              <p:spPr>
                <a:xfrm>
                  <a:off x="2400745" y="4003730"/>
                  <a:ext cx="2509284"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AC8DE729-07E6-3E4D-A564-486D5C51ADC6}"/>
                  </a:ext>
                </a:extLst>
              </p:cNvPr>
              <p:cNvSpPr txBox="1"/>
              <p:nvPr/>
            </p:nvSpPr>
            <p:spPr>
              <a:xfrm>
                <a:off x="3488514" y="2362959"/>
                <a:ext cx="333746" cy="369332"/>
              </a:xfrm>
              <a:prstGeom prst="rect">
                <a:avLst/>
              </a:prstGeom>
              <a:noFill/>
            </p:spPr>
            <p:txBody>
              <a:bodyPr wrap="none" rtlCol="0">
                <a:spAutoFit/>
              </a:bodyPr>
              <a:lstStyle/>
              <a:p>
                <a:r>
                  <a:rPr lang="en-US" dirty="0">
                    <a:solidFill>
                      <a:schemeClr val="bg1">
                        <a:lumMod val="85000"/>
                      </a:schemeClr>
                    </a:solidFill>
                  </a:rPr>
                  <a:t>N</a:t>
                </a:r>
              </a:p>
            </p:txBody>
          </p:sp>
          <p:sp>
            <p:nvSpPr>
              <p:cNvPr id="49" name="TextBox 48">
                <a:extLst>
                  <a:ext uri="{FF2B5EF4-FFF2-40B4-BE49-F238E27FC236}">
                    <a16:creationId xmlns:a16="http://schemas.microsoft.com/office/drawing/2014/main" id="{C543130E-16D8-CC4A-AADF-E8CD626B13C3}"/>
                  </a:ext>
                </a:extLst>
              </p:cNvPr>
              <p:cNvSpPr txBox="1"/>
              <p:nvPr/>
            </p:nvSpPr>
            <p:spPr>
              <a:xfrm>
                <a:off x="4550806" y="2740013"/>
                <a:ext cx="445956" cy="369332"/>
              </a:xfrm>
              <a:prstGeom prst="rect">
                <a:avLst/>
              </a:prstGeom>
              <a:noFill/>
            </p:spPr>
            <p:txBody>
              <a:bodyPr wrap="none" rtlCol="0">
                <a:spAutoFit/>
              </a:bodyPr>
              <a:lstStyle/>
              <a:p>
                <a:r>
                  <a:rPr lang="en-US" dirty="0">
                    <a:solidFill>
                      <a:schemeClr val="bg1">
                        <a:lumMod val="85000"/>
                      </a:schemeClr>
                    </a:solidFill>
                  </a:rPr>
                  <a:t>NE</a:t>
                </a:r>
              </a:p>
            </p:txBody>
          </p:sp>
          <p:sp>
            <p:nvSpPr>
              <p:cNvPr id="50" name="TextBox 49">
                <a:extLst>
                  <a:ext uri="{FF2B5EF4-FFF2-40B4-BE49-F238E27FC236}">
                    <a16:creationId xmlns:a16="http://schemas.microsoft.com/office/drawing/2014/main" id="{B8328CFA-DEF0-4D49-A9E1-6E289922ED89}"/>
                  </a:ext>
                </a:extLst>
              </p:cNvPr>
              <p:cNvSpPr txBox="1"/>
              <p:nvPr/>
            </p:nvSpPr>
            <p:spPr>
              <a:xfrm>
                <a:off x="4937421" y="3826490"/>
                <a:ext cx="296876" cy="369332"/>
              </a:xfrm>
              <a:prstGeom prst="rect">
                <a:avLst/>
              </a:prstGeom>
              <a:noFill/>
            </p:spPr>
            <p:txBody>
              <a:bodyPr wrap="none" rtlCol="0">
                <a:spAutoFit/>
              </a:bodyPr>
              <a:lstStyle/>
              <a:p>
                <a:r>
                  <a:rPr lang="en-US" dirty="0">
                    <a:solidFill>
                      <a:schemeClr val="bg1">
                        <a:lumMod val="85000"/>
                      </a:schemeClr>
                    </a:solidFill>
                  </a:rPr>
                  <a:t>E</a:t>
                </a:r>
              </a:p>
            </p:txBody>
          </p:sp>
          <p:sp>
            <p:nvSpPr>
              <p:cNvPr id="51" name="TextBox 50">
                <a:extLst>
                  <a:ext uri="{FF2B5EF4-FFF2-40B4-BE49-F238E27FC236}">
                    <a16:creationId xmlns:a16="http://schemas.microsoft.com/office/drawing/2014/main" id="{DC2C4FBC-874A-2845-B2F9-C81A2B0183CE}"/>
                  </a:ext>
                </a:extLst>
              </p:cNvPr>
              <p:cNvSpPr txBox="1"/>
              <p:nvPr/>
            </p:nvSpPr>
            <p:spPr>
              <a:xfrm>
                <a:off x="4593485" y="4862381"/>
                <a:ext cx="402674" cy="369332"/>
              </a:xfrm>
              <a:prstGeom prst="rect">
                <a:avLst/>
              </a:prstGeom>
              <a:noFill/>
            </p:spPr>
            <p:txBody>
              <a:bodyPr wrap="none" rtlCol="0">
                <a:spAutoFit/>
              </a:bodyPr>
              <a:lstStyle/>
              <a:p>
                <a:r>
                  <a:rPr lang="en-US" dirty="0">
                    <a:solidFill>
                      <a:schemeClr val="bg1">
                        <a:lumMod val="85000"/>
                      </a:schemeClr>
                    </a:solidFill>
                  </a:rPr>
                  <a:t>SE</a:t>
                </a:r>
              </a:p>
            </p:txBody>
          </p:sp>
          <p:sp>
            <p:nvSpPr>
              <p:cNvPr id="52" name="TextBox 51">
                <a:extLst>
                  <a:ext uri="{FF2B5EF4-FFF2-40B4-BE49-F238E27FC236}">
                    <a16:creationId xmlns:a16="http://schemas.microsoft.com/office/drawing/2014/main" id="{CE811142-1A5B-A04C-A54E-07CB53B599B4}"/>
                  </a:ext>
                </a:extLst>
              </p:cNvPr>
              <p:cNvSpPr txBox="1"/>
              <p:nvPr/>
            </p:nvSpPr>
            <p:spPr>
              <a:xfrm>
                <a:off x="3510155" y="5332031"/>
                <a:ext cx="290464" cy="369332"/>
              </a:xfrm>
              <a:prstGeom prst="rect">
                <a:avLst/>
              </a:prstGeom>
              <a:noFill/>
            </p:spPr>
            <p:txBody>
              <a:bodyPr wrap="none" rtlCol="0">
                <a:spAutoFit/>
              </a:bodyPr>
              <a:lstStyle/>
              <a:p>
                <a:r>
                  <a:rPr lang="en-US" dirty="0">
                    <a:solidFill>
                      <a:schemeClr val="bg1">
                        <a:lumMod val="85000"/>
                      </a:schemeClr>
                    </a:solidFill>
                  </a:rPr>
                  <a:t>S</a:t>
                </a:r>
              </a:p>
            </p:txBody>
          </p:sp>
          <p:sp>
            <p:nvSpPr>
              <p:cNvPr id="53" name="TextBox 52">
                <a:extLst>
                  <a:ext uri="{FF2B5EF4-FFF2-40B4-BE49-F238E27FC236}">
                    <a16:creationId xmlns:a16="http://schemas.microsoft.com/office/drawing/2014/main" id="{D600ED74-6765-EC44-8E85-04EF4DF41E6A}"/>
                  </a:ext>
                </a:extLst>
              </p:cNvPr>
              <p:cNvSpPr txBox="1"/>
              <p:nvPr/>
            </p:nvSpPr>
            <p:spPr>
              <a:xfrm>
                <a:off x="2288929" y="4947589"/>
                <a:ext cx="493981" cy="369332"/>
              </a:xfrm>
              <a:prstGeom prst="rect">
                <a:avLst/>
              </a:prstGeom>
              <a:noFill/>
            </p:spPr>
            <p:txBody>
              <a:bodyPr wrap="none" rtlCol="0">
                <a:spAutoFit/>
              </a:bodyPr>
              <a:lstStyle/>
              <a:p>
                <a:r>
                  <a:rPr lang="en-US" dirty="0">
                    <a:solidFill>
                      <a:schemeClr val="bg1">
                        <a:lumMod val="85000"/>
                      </a:schemeClr>
                    </a:solidFill>
                  </a:rPr>
                  <a:t>SW</a:t>
                </a:r>
              </a:p>
            </p:txBody>
          </p:sp>
          <p:sp>
            <p:nvSpPr>
              <p:cNvPr id="54" name="TextBox 53">
                <a:extLst>
                  <a:ext uri="{FF2B5EF4-FFF2-40B4-BE49-F238E27FC236}">
                    <a16:creationId xmlns:a16="http://schemas.microsoft.com/office/drawing/2014/main" id="{1DB6FEBB-1AB8-9D45-A5D1-9585ECF75355}"/>
                  </a:ext>
                </a:extLst>
              </p:cNvPr>
              <p:cNvSpPr txBox="1"/>
              <p:nvPr/>
            </p:nvSpPr>
            <p:spPr>
              <a:xfrm>
                <a:off x="1762469" y="3826490"/>
                <a:ext cx="389850" cy="369332"/>
              </a:xfrm>
              <a:prstGeom prst="rect">
                <a:avLst/>
              </a:prstGeom>
              <a:noFill/>
            </p:spPr>
            <p:txBody>
              <a:bodyPr wrap="none" rtlCol="0">
                <a:spAutoFit/>
              </a:bodyPr>
              <a:lstStyle/>
              <a:p>
                <a:r>
                  <a:rPr lang="en-US" dirty="0">
                    <a:solidFill>
                      <a:schemeClr val="bg1">
                        <a:lumMod val="85000"/>
                      </a:schemeClr>
                    </a:solidFill>
                  </a:rPr>
                  <a:t>W</a:t>
                </a:r>
              </a:p>
            </p:txBody>
          </p:sp>
          <p:sp>
            <p:nvSpPr>
              <p:cNvPr id="55" name="TextBox 54">
                <a:extLst>
                  <a:ext uri="{FF2B5EF4-FFF2-40B4-BE49-F238E27FC236}">
                    <a16:creationId xmlns:a16="http://schemas.microsoft.com/office/drawing/2014/main" id="{7163234F-F9E2-A042-B94E-F251D46E7B51}"/>
                  </a:ext>
                </a:extLst>
              </p:cNvPr>
              <p:cNvSpPr txBox="1"/>
              <p:nvPr/>
            </p:nvSpPr>
            <p:spPr>
              <a:xfrm>
                <a:off x="2124731" y="2726595"/>
                <a:ext cx="538930" cy="369332"/>
              </a:xfrm>
              <a:prstGeom prst="rect">
                <a:avLst/>
              </a:prstGeom>
              <a:noFill/>
            </p:spPr>
            <p:txBody>
              <a:bodyPr wrap="none" rtlCol="0">
                <a:spAutoFit/>
              </a:bodyPr>
              <a:lstStyle/>
              <a:p>
                <a:r>
                  <a:rPr lang="en-US" dirty="0">
                    <a:solidFill>
                      <a:schemeClr val="bg1">
                        <a:lumMod val="85000"/>
                      </a:schemeClr>
                    </a:solidFill>
                  </a:rPr>
                  <a:t>NW</a:t>
                </a:r>
              </a:p>
            </p:txBody>
          </p:sp>
        </p:grpSp>
      </p:grpSp>
      <p:grpSp>
        <p:nvGrpSpPr>
          <p:cNvPr id="59" name="Group 58">
            <a:extLst>
              <a:ext uri="{FF2B5EF4-FFF2-40B4-BE49-F238E27FC236}">
                <a16:creationId xmlns:a16="http://schemas.microsoft.com/office/drawing/2014/main" id="{CD46D107-AE4D-C243-83D4-D91DCD5DDCA4}"/>
              </a:ext>
            </a:extLst>
          </p:cNvPr>
          <p:cNvGrpSpPr/>
          <p:nvPr/>
        </p:nvGrpSpPr>
        <p:grpSpPr>
          <a:xfrm>
            <a:off x="353960" y="6204060"/>
            <a:ext cx="11838040" cy="640447"/>
            <a:chOff x="353960" y="6243816"/>
            <a:chExt cx="11838040" cy="640447"/>
          </a:xfrm>
        </p:grpSpPr>
        <p:pic>
          <p:nvPicPr>
            <p:cNvPr id="60" name="Picture 59">
              <a:extLst>
                <a:ext uri="{FF2B5EF4-FFF2-40B4-BE49-F238E27FC236}">
                  <a16:creationId xmlns:a16="http://schemas.microsoft.com/office/drawing/2014/main" id="{FDF1CF2B-3C33-D54E-AB32-B237E78B0D48}"/>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61" name="Straight Connector 60">
              <a:extLst>
                <a:ext uri="{FF2B5EF4-FFF2-40B4-BE49-F238E27FC236}">
                  <a16:creationId xmlns:a16="http://schemas.microsoft.com/office/drawing/2014/main" id="{A4683D14-EF6C-A546-A654-7BF40770FC92}"/>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86B45FA1-E861-8F40-9232-DA399B3D7AA2}"/>
              </a:ext>
            </a:extLst>
          </p:cNvPr>
          <p:cNvPicPr>
            <a:picLocks noChangeAspect="1"/>
          </p:cNvPicPr>
          <p:nvPr/>
        </p:nvPicPr>
        <p:blipFill>
          <a:blip r:embed="rId5"/>
          <a:stretch>
            <a:fillRect/>
          </a:stretch>
        </p:blipFill>
        <p:spPr>
          <a:xfrm>
            <a:off x="6370110" y="1367989"/>
            <a:ext cx="5574867" cy="4503001"/>
          </a:xfrm>
          <a:prstGeom prst="rect">
            <a:avLst/>
          </a:prstGeom>
        </p:spPr>
      </p:pic>
      <p:sp>
        <p:nvSpPr>
          <p:cNvPr id="36" name="Rectangle 35">
            <a:extLst>
              <a:ext uri="{FF2B5EF4-FFF2-40B4-BE49-F238E27FC236}">
                <a16:creationId xmlns:a16="http://schemas.microsoft.com/office/drawing/2014/main" id="{462DF4FA-60CA-6A4B-AB6B-DB031DE4E77B}"/>
              </a:ext>
            </a:extLst>
          </p:cNvPr>
          <p:cNvSpPr/>
          <p:nvPr/>
        </p:nvSpPr>
        <p:spPr>
          <a:xfrm rot="18195012">
            <a:off x="7044086" y="3494905"/>
            <a:ext cx="2197558" cy="382493"/>
          </a:xfrm>
          <a:prstGeom prst="rect">
            <a:avLst/>
          </a:prstGeom>
          <a:solidFill>
            <a:srgbClr val="0070C0">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a:extLst>
              <a:ext uri="{FF2B5EF4-FFF2-40B4-BE49-F238E27FC236}">
                <a16:creationId xmlns:a16="http://schemas.microsoft.com/office/drawing/2014/main" id="{BAB5241C-A42C-964B-B544-D4ABFF9B8DB8}"/>
              </a:ext>
            </a:extLst>
          </p:cNvPr>
          <p:cNvSpPr/>
          <p:nvPr/>
        </p:nvSpPr>
        <p:spPr>
          <a:xfrm rot="10641398">
            <a:off x="4293554" y="4145702"/>
            <a:ext cx="563386" cy="467986"/>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0070C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58000C87-5BA3-5E45-8B22-8243AE015799}"/>
              </a:ext>
            </a:extLst>
          </p:cNvPr>
          <p:cNvSpPr/>
          <p:nvPr/>
        </p:nvSpPr>
        <p:spPr>
          <a:xfrm rot="10406126">
            <a:off x="3651529" y="3594614"/>
            <a:ext cx="1016775" cy="989114"/>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0070C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5D2795F-F31B-D34B-818F-ED0443B92C3E}"/>
              </a:ext>
            </a:extLst>
          </p:cNvPr>
          <p:cNvSpPr/>
          <p:nvPr/>
        </p:nvSpPr>
        <p:spPr>
          <a:xfrm>
            <a:off x="185465" y="5760739"/>
            <a:ext cx="9704440" cy="707886"/>
          </a:xfrm>
          <a:prstGeom prst="rect">
            <a:avLst/>
          </a:prstGeom>
        </p:spPr>
        <p:txBody>
          <a:bodyPr wrap="square">
            <a:spAutoFit/>
          </a:bodyPr>
          <a:lstStyle/>
          <a:p>
            <a:r>
              <a:rPr lang="en-US" sz="2000" dirty="0">
                <a:solidFill>
                  <a:schemeClr val="tx1">
                    <a:lumMod val="75000"/>
                    <a:lumOff val="25000"/>
                  </a:schemeClr>
                </a:solidFill>
                <a:latin typeface="FS Joey" panose="02000506040000020004" pitchFamily="2" charset="77"/>
              </a:rPr>
              <a:t>﻿These differences can be attributed to differences in flux footprints at the two measurement sites, including the extent ﻿as well as emission source density (a function of surface types)</a:t>
            </a:r>
          </a:p>
        </p:txBody>
      </p:sp>
    </p:spTree>
    <p:extLst>
      <p:ext uri="{BB962C8B-B14F-4D97-AF65-F5344CB8AC3E}">
        <p14:creationId xmlns:p14="http://schemas.microsoft.com/office/powerpoint/2010/main" val="145102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3EA59C5-DAC0-8D4B-9378-6641E187F2B1}"/>
              </a:ext>
            </a:extLst>
          </p:cNvPr>
          <p:cNvGrpSpPr/>
          <p:nvPr/>
        </p:nvGrpSpPr>
        <p:grpSpPr>
          <a:xfrm>
            <a:off x="353960" y="6204060"/>
            <a:ext cx="11838040" cy="640447"/>
            <a:chOff x="353960" y="6243816"/>
            <a:chExt cx="11838040" cy="640447"/>
          </a:xfrm>
        </p:grpSpPr>
        <p:pic>
          <p:nvPicPr>
            <p:cNvPr id="4" name="Picture 3">
              <a:extLst>
                <a:ext uri="{FF2B5EF4-FFF2-40B4-BE49-F238E27FC236}">
                  <a16:creationId xmlns:a16="http://schemas.microsoft.com/office/drawing/2014/main" id="{CC0A663A-0F0F-D940-9F88-126ECADAA7F6}"/>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5" name="Straight Connector 4">
              <a:extLst>
                <a:ext uri="{FF2B5EF4-FFF2-40B4-BE49-F238E27FC236}">
                  <a16:creationId xmlns:a16="http://schemas.microsoft.com/office/drawing/2014/main" id="{FC382A1F-8CF2-C848-B57E-D06F16630B84}"/>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532176F0-AD05-254A-A091-4E2CE57EC597}"/>
              </a:ext>
            </a:extLst>
          </p:cNvPr>
          <p:cNvSpPr/>
          <p:nvPr/>
        </p:nvSpPr>
        <p:spPr>
          <a:xfrm>
            <a:off x="4440103" y="194749"/>
            <a:ext cx="7463503" cy="1200329"/>
          </a:xfrm>
          <a:prstGeom prst="rect">
            <a:avLst/>
          </a:prstGeom>
        </p:spPr>
        <p:txBody>
          <a:bodyPr wrap="square">
            <a:spAutoFit/>
          </a:bodyPr>
          <a:lstStyle/>
          <a:p>
            <a:pPr algn="r"/>
            <a:r>
              <a:rPr lang="en-US" sz="3600" b="1" dirty="0">
                <a:solidFill>
                  <a:srgbClr val="FF8E00"/>
                </a:solidFill>
                <a:latin typeface="Euphemia" panose="020B0503040102020104" pitchFamily="34" charset="0"/>
              </a:rPr>
              <a:t>Diurnal variability of the measured fluxes </a:t>
            </a:r>
          </a:p>
        </p:txBody>
      </p:sp>
      <p:grpSp>
        <p:nvGrpSpPr>
          <p:cNvPr id="38" name="Group 37">
            <a:extLst>
              <a:ext uri="{FF2B5EF4-FFF2-40B4-BE49-F238E27FC236}">
                <a16:creationId xmlns:a16="http://schemas.microsoft.com/office/drawing/2014/main" id="{010272D3-B94E-0840-A0A9-5FCA9D5D5FE9}"/>
              </a:ext>
            </a:extLst>
          </p:cNvPr>
          <p:cNvGrpSpPr/>
          <p:nvPr/>
        </p:nvGrpSpPr>
        <p:grpSpPr>
          <a:xfrm>
            <a:off x="138060" y="1048770"/>
            <a:ext cx="9387886" cy="2811806"/>
            <a:chOff x="163460" y="880026"/>
            <a:chExt cx="9894940" cy="2965211"/>
          </a:xfrm>
        </p:grpSpPr>
        <p:pic>
          <p:nvPicPr>
            <p:cNvPr id="6" name="Picture 5">
              <a:extLst>
                <a:ext uri="{FF2B5EF4-FFF2-40B4-BE49-F238E27FC236}">
                  <a16:creationId xmlns:a16="http://schemas.microsoft.com/office/drawing/2014/main" id="{23402574-38AE-FD42-959C-B77001AE6955}"/>
                </a:ext>
              </a:extLst>
            </p:cNvPr>
            <p:cNvPicPr>
              <a:picLocks noChangeAspect="1"/>
            </p:cNvPicPr>
            <p:nvPr/>
          </p:nvPicPr>
          <p:blipFill rotWithShape="1">
            <a:blip r:embed="rId4"/>
            <a:srcRect r="6568" b="66986"/>
            <a:stretch/>
          </p:blipFill>
          <p:spPr>
            <a:xfrm>
              <a:off x="163460" y="1343034"/>
              <a:ext cx="9894940" cy="2502203"/>
            </a:xfrm>
            <a:prstGeom prst="rect">
              <a:avLst/>
            </a:prstGeom>
          </p:spPr>
        </p:pic>
        <p:sp>
          <p:nvSpPr>
            <p:cNvPr id="7" name="Rectangle 6">
              <a:extLst>
                <a:ext uri="{FF2B5EF4-FFF2-40B4-BE49-F238E27FC236}">
                  <a16:creationId xmlns:a16="http://schemas.microsoft.com/office/drawing/2014/main" id="{1D467157-D534-7641-A40D-BE2A5E4F21D4}"/>
                </a:ext>
              </a:extLst>
            </p:cNvPr>
            <p:cNvSpPr/>
            <p:nvPr/>
          </p:nvSpPr>
          <p:spPr>
            <a:xfrm>
              <a:off x="512101" y="880026"/>
              <a:ext cx="3142831" cy="338554"/>
            </a:xfrm>
            <a:prstGeom prst="rect">
              <a:avLst/>
            </a:prstGeom>
          </p:spPr>
          <p:txBody>
            <a:bodyPr wrap="square">
              <a:spAutoFit/>
            </a:bodyPr>
            <a:lstStyle/>
            <a:p>
              <a:pPr algn="ctr"/>
              <a:r>
                <a:rPr lang="en-US" sz="1600" dirty="0">
                  <a:solidFill>
                    <a:schemeClr val="tx1">
                      <a:lumMod val="75000"/>
                      <a:lumOff val="25000"/>
                    </a:schemeClr>
                  </a:solidFill>
                  <a:latin typeface="Euphemia" panose="020B0503040102020104" pitchFamily="34" charset="0"/>
                </a:rPr>
                <a:t>Maximum-to-minimum ratio</a:t>
              </a:r>
            </a:p>
          </p:txBody>
        </p:sp>
        <p:sp>
          <p:nvSpPr>
            <p:cNvPr id="9" name="Rectangle 8">
              <a:extLst>
                <a:ext uri="{FF2B5EF4-FFF2-40B4-BE49-F238E27FC236}">
                  <a16:creationId xmlns:a16="http://schemas.microsoft.com/office/drawing/2014/main" id="{C70E9223-07FB-D84B-BED0-F0972DF8CC32}"/>
                </a:ext>
              </a:extLst>
            </p:cNvPr>
            <p:cNvSpPr/>
            <p:nvPr/>
          </p:nvSpPr>
          <p:spPr>
            <a:xfrm>
              <a:off x="2758994" y="1591942"/>
              <a:ext cx="502061" cy="369332"/>
            </a:xfrm>
            <a:prstGeom prst="rect">
              <a:avLst/>
            </a:prstGeom>
          </p:spPr>
          <p:txBody>
            <a:bodyPr wrap="none">
              <a:spAutoFit/>
            </a:bodyPr>
            <a:lstStyle/>
            <a:p>
              <a:r>
                <a:rPr lang="en-US" b="1" dirty="0">
                  <a:solidFill>
                    <a:schemeClr val="tx1">
                      <a:lumMod val="75000"/>
                      <a:lumOff val="25000"/>
                    </a:schemeClr>
                  </a:solidFill>
                  <a:latin typeface="Euphemia" panose="020B0503040102020104" pitchFamily="34" charset="0"/>
                </a:rPr>
                <a:t>1.9</a:t>
              </a:r>
            </a:p>
          </p:txBody>
        </p:sp>
        <p:sp>
          <p:nvSpPr>
            <p:cNvPr id="34" name="Rectangle 33">
              <a:extLst>
                <a:ext uri="{FF2B5EF4-FFF2-40B4-BE49-F238E27FC236}">
                  <a16:creationId xmlns:a16="http://schemas.microsoft.com/office/drawing/2014/main" id="{2CADE2AE-3895-F841-AC01-470D2E65C6CC}"/>
                </a:ext>
              </a:extLst>
            </p:cNvPr>
            <p:cNvSpPr/>
            <p:nvPr/>
          </p:nvSpPr>
          <p:spPr>
            <a:xfrm>
              <a:off x="6067755" y="1591942"/>
              <a:ext cx="502061" cy="369332"/>
            </a:xfrm>
            <a:prstGeom prst="rect">
              <a:avLst/>
            </a:prstGeom>
          </p:spPr>
          <p:txBody>
            <a:bodyPr wrap="none">
              <a:spAutoFit/>
            </a:bodyPr>
            <a:lstStyle/>
            <a:p>
              <a:r>
                <a:rPr lang="en-US" b="1" dirty="0">
                  <a:solidFill>
                    <a:schemeClr val="tx1">
                      <a:lumMod val="75000"/>
                      <a:lumOff val="25000"/>
                    </a:schemeClr>
                  </a:solidFill>
                  <a:latin typeface="Euphemia" panose="020B0503040102020104" pitchFamily="34" charset="0"/>
                </a:rPr>
                <a:t>3.5</a:t>
              </a:r>
            </a:p>
          </p:txBody>
        </p:sp>
        <p:sp>
          <p:nvSpPr>
            <p:cNvPr id="35" name="Rectangle 34">
              <a:extLst>
                <a:ext uri="{FF2B5EF4-FFF2-40B4-BE49-F238E27FC236}">
                  <a16:creationId xmlns:a16="http://schemas.microsoft.com/office/drawing/2014/main" id="{3224CA1C-857F-7541-860F-22FEAF4713DB}"/>
                </a:ext>
              </a:extLst>
            </p:cNvPr>
            <p:cNvSpPr/>
            <p:nvPr/>
          </p:nvSpPr>
          <p:spPr>
            <a:xfrm>
              <a:off x="9125485" y="1588001"/>
              <a:ext cx="502061" cy="369332"/>
            </a:xfrm>
            <a:prstGeom prst="rect">
              <a:avLst/>
            </a:prstGeom>
          </p:spPr>
          <p:txBody>
            <a:bodyPr wrap="none">
              <a:spAutoFit/>
            </a:bodyPr>
            <a:lstStyle/>
            <a:p>
              <a:r>
                <a:rPr lang="en-US" b="1" dirty="0">
                  <a:solidFill>
                    <a:schemeClr val="tx1">
                      <a:lumMod val="75000"/>
                      <a:lumOff val="25000"/>
                    </a:schemeClr>
                  </a:solidFill>
                  <a:latin typeface="Euphemia" panose="020B0503040102020104" pitchFamily="34" charset="0"/>
                </a:rPr>
                <a:t>3.7</a:t>
              </a:r>
            </a:p>
          </p:txBody>
        </p:sp>
        <p:cxnSp>
          <p:nvCxnSpPr>
            <p:cNvPr id="37" name="Curved Connector 36">
              <a:extLst>
                <a:ext uri="{FF2B5EF4-FFF2-40B4-BE49-F238E27FC236}">
                  <a16:creationId xmlns:a16="http://schemas.microsoft.com/office/drawing/2014/main" id="{197CE76A-7A03-7644-9B86-990F8B3BFCF8}"/>
                </a:ext>
              </a:extLst>
            </p:cNvPr>
            <p:cNvCxnSpPr>
              <a:stCxn id="7" idx="2"/>
            </p:cNvCxnSpPr>
            <p:nvPr/>
          </p:nvCxnSpPr>
          <p:spPr>
            <a:xfrm rot="16200000" flipH="1">
              <a:off x="2144212" y="1157884"/>
              <a:ext cx="554087" cy="675477"/>
            </a:xfrm>
            <a:prstGeom prst="curvedConnector2">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768B0F0F-B02F-F745-83FD-580AF024F915}"/>
              </a:ext>
            </a:extLst>
          </p:cNvPr>
          <p:cNvSpPr/>
          <p:nvPr/>
        </p:nvSpPr>
        <p:spPr>
          <a:xfrm>
            <a:off x="9303488" y="1654721"/>
            <a:ext cx="2600118" cy="830997"/>
          </a:xfrm>
          <a:prstGeom prst="rect">
            <a:avLst/>
          </a:prstGeom>
        </p:spPr>
        <p:txBody>
          <a:bodyPr wrap="square">
            <a:spAutoFit/>
          </a:bodyPr>
          <a:lstStyle/>
          <a:p>
            <a:pPr algn="r"/>
            <a:r>
              <a:rPr lang="en-US" sz="1600" dirty="0">
                <a:solidFill>
                  <a:schemeClr val="tx1">
                    <a:lumMod val="75000"/>
                    <a:lumOff val="25000"/>
                  </a:schemeClr>
                </a:solidFill>
                <a:latin typeface="Euphemia" panose="020B0503040102020104" pitchFamily="34" charset="0"/>
              </a:rPr>
              <a:t>The fluxes of all three gases exhibited well-defined </a:t>
            </a:r>
            <a:r>
              <a:rPr lang="en-US" sz="1600" b="1" dirty="0">
                <a:solidFill>
                  <a:schemeClr val="tx1">
                    <a:lumMod val="75000"/>
                    <a:lumOff val="25000"/>
                  </a:schemeClr>
                </a:solidFill>
                <a:latin typeface="Euphemia" panose="020B0503040102020104" pitchFamily="34" charset="0"/>
              </a:rPr>
              <a:t>diurnal cycles </a:t>
            </a:r>
          </a:p>
        </p:txBody>
      </p:sp>
      <p:pic>
        <p:nvPicPr>
          <p:cNvPr id="42" name="Picture 41">
            <a:extLst>
              <a:ext uri="{FF2B5EF4-FFF2-40B4-BE49-F238E27FC236}">
                <a16:creationId xmlns:a16="http://schemas.microsoft.com/office/drawing/2014/main" id="{81149347-60EA-774E-BC57-C13AAC769B87}"/>
              </a:ext>
            </a:extLst>
          </p:cNvPr>
          <p:cNvPicPr>
            <a:picLocks noChangeAspect="1"/>
          </p:cNvPicPr>
          <p:nvPr/>
        </p:nvPicPr>
        <p:blipFill rotWithShape="1">
          <a:blip r:embed="rId4"/>
          <a:srcRect t="65043"/>
          <a:stretch/>
        </p:blipFill>
        <p:spPr>
          <a:xfrm>
            <a:off x="122904" y="4011698"/>
            <a:ext cx="10185400" cy="2548093"/>
          </a:xfrm>
          <a:prstGeom prst="rect">
            <a:avLst/>
          </a:prstGeom>
        </p:spPr>
      </p:pic>
      <p:grpSp>
        <p:nvGrpSpPr>
          <p:cNvPr id="43" name="Group 42">
            <a:extLst>
              <a:ext uri="{FF2B5EF4-FFF2-40B4-BE49-F238E27FC236}">
                <a16:creationId xmlns:a16="http://schemas.microsoft.com/office/drawing/2014/main" id="{22DF3522-58DE-AC4B-AF22-15922638931F}"/>
              </a:ext>
            </a:extLst>
          </p:cNvPr>
          <p:cNvGrpSpPr/>
          <p:nvPr/>
        </p:nvGrpSpPr>
        <p:grpSpPr>
          <a:xfrm>
            <a:off x="8583410" y="2374550"/>
            <a:ext cx="3608590" cy="2036436"/>
            <a:chOff x="8583410" y="2374550"/>
            <a:chExt cx="3608590" cy="2036436"/>
          </a:xfrm>
        </p:grpSpPr>
        <p:sp>
          <p:nvSpPr>
            <p:cNvPr id="40" name="Oval 39">
              <a:extLst>
                <a:ext uri="{FF2B5EF4-FFF2-40B4-BE49-F238E27FC236}">
                  <a16:creationId xmlns:a16="http://schemas.microsoft.com/office/drawing/2014/main" id="{64FB18AC-5DF4-7C41-ABCB-5E55C3B44F5A}"/>
                </a:ext>
              </a:extLst>
            </p:cNvPr>
            <p:cNvSpPr/>
            <p:nvPr/>
          </p:nvSpPr>
          <p:spPr>
            <a:xfrm>
              <a:off x="8583410" y="2374550"/>
              <a:ext cx="502061" cy="502061"/>
            </a:xfrm>
            <a:prstGeom prst="ellipse">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37B7ACF1-13BB-EF4A-AD6F-2ED43B6C5473}"/>
                </a:ext>
              </a:extLst>
            </p:cNvPr>
            <p:cNvPicPr>
              <a:picLocks noChangeAspect="1"/>
            </p:cNvPicPr>
            <p:nvPr/>
          </p:nvPicPr>
          <p:blipFill rotWithShape="1">
            <a:blip r:embed="rId5"/>
            <a:srcRect l="49120" b="4491"/>
            <a:stretch/>
          </p:blipFill>
          <p:spPr>
            <a:xfrm>
              <a:off x="9448799" y="2563534"/>
              <a:ext cx="2743201" cy="1847452"/>
            </a:xfrm>
            <a:prstGeom prst="rect">
              <a:avLst/>
            </a:prstGeom>
          </p:spPr>
        </p:pic>
      </p:grpSp>
    </p:spTree>
    <p:extLst>
      <p:ext uri="{BB962C8B-B14F-4D97-AF65-F5344CB8AC3E}">
        <p14:creationId xmlns:p14="http://schemas.microsoft.com/office/powerpoint/2010/main" val="19686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3EA59C5-DAC0-8D4B-9378-6641E187F2B1}"/>
              </a:ext>
            </a:extLst>
          </p:cNvPr>
          <p:cNvGrpSpPr/>
          <p:nvPr/>
        </p:nvGrpSpPr>
        <p:grpSpPr>
          <a:xfrm>
            <a:off x="353960" y="6204060"/>
            <a:ext cx="11838040" cy="640447"/>
            <a:chOff x="353960" y="6243816"/>
            <a:chExt cx="11838040" cy="640447"/>
          </a:xfrm>
        </p:grpSpPr>
        <p:pic>
          <p:nvPicPr>
            <p:cNvPr id="4" name="Picture 3">
              <a:extLst>
                <a:ext uri="{FF2B5EF4-FFF2-40B4-BE49-F238E27FC236}">
                  <a16:creationId xmlns:a16="http://schemas.microsoft.com/office/drawing/2014/main" id="{CC0A663A-0F0F-D940-9F88-126ECADAA7F6}"/>
                </a:ext>
              </a:extLst>
            </p:cNvPr>
            <p:cNvPicPr>
              <a:picLocks noChangeAspect="1"/>
            </p:cNvPicPr>
            <p:nvPr/>
          </p:nvPicPr>
          <p:blipFill>
            <a:blip r:embed="rId2">
              <a:alphaModFix amt="50000"/>
            </a:blip>
            <a:stretch>
              <a:fillRect/>
            </a:stretch>
          </p:blipFill>
          <p:spPr>
            <a:xfrm>
              <a:off x="10558207" y="6243816"/>
              <a:ext cx="1633793" cy="640447"/>
            </a:xfrm>
            <a:prstGeom prst="rect">
              <a:avLst/>
            </a:prstGeom>
          </p:spPr>
        </p:pic>
        <p:cxnSp>
          <p:nvCxnSpPr>
            <p:cNvPr id="5" name="Straight Connector 4">
              <a:extLst>
                <a:ext uri="{FF2B5EF4-FFF2-40B4-BE49-F238E27FC236}">
                  <a16:creationId xmlns:a16="http://schemas.microsoft.com/office/drawing/2014/main" id="{FC382A1F-8CF2-C848-B57E-D06F16630B84}"/>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23402574-38AE-FD42-959C-B77001AE6955}"/>
              </a:ext>
            </a:extLst>
          </p:cNvPr>
          <p:cNvPicPr>
            <a:picLocks noChangeAspect="1"/>
          </p:cNvPicPr>
          <p:nvPr/>
        </p:nvPicPr>
        <p:blipFill rotWithShape="1">
          <a:blip r:embed="rId3"/>
          <a:srcRect t="32522" b="34104"/>
          <a:stretch/>
        </p:blipFill>
        <p:spPr>
          <a:xfrm>
            <a:off x="415447" y="1475557"/>
            <a:ext cx="10312335" cy="2463052"/>
          </a:xfrm>
          <a:prstGeom prst="rect">
            <a:avLst/>
          </a:prstGeom>
        </p:spPr>
      </p:pic>
      <p:sp>
        <p:nvSpPr>
          <p:cNvPr id="2" name="Rectangle 1">
            <a:extLst>
              <a:ext uri="{FF2B5EF4-FFF2-40B4-BE49-F238E27FC236}">
                <a16:creationId xmlns:a16="http://schemas.microsoft.com/office/drawing/2014/main" id="{532176F0-AD05-254A-A091-4E2CE57EC597}"/>
              </a:ext>
            </a:extLst>
          </p:cNvPr>
          <p:cNvSpPr/>
          <p:nvPr/>
        </p:nvSpPr>
        <p:spPr>
          <a:xfrm>
            <a:off x="2527301" y="143708"/>
            <a:ext cx="9506966" cy="1077218"/>
          </a:xfrm>
          <a:prstGeom prst="rect">
            <a:avLst/>
          </a:prstGeom>
        </p:spPr>
        <p:txBody>
          <a:bodyPr wrap="square">
            <a:spAutoFit/>
          </a:bodyPr>
          <a:lstStyle/>
          <a:p>
            <a:pPr algn="r"/>
            <a:r>
              <a:rPr lang="en-US" sz="3200" b="1" dirty="0">
                <a:solidFill>
                  <a:srgbClr val="FF8E00"/>
                </a:solidFill>
                <a:latin typeface="Euphemia" panose="020B0503040102020104" pitchFamily="34" charset="0"/>
              </a:rPr>
              <a:t>Dependence of flux magnitude and diurnal patterns on wind sector </a:t>
            </a:r>
          </a:p>
        </p:txBody>
      </p:sp>
      <p:grpSp>
        <p:nvGrpSpPr>
          <p:cNvPr id="9" name="Group 8">
            <a:extLst>
              <a:ext uri="{FF2B5EF4-FFF2-40B4-BE49-F238E27FC236}">
                <a16:creationId xmlns:a16="http://schemas.microsoft.com/office/drawing/2014/main" id="{140B4860-E7DB-B948-A398-B727E75389D2}"/>
              </a:ext>
            </a:extLst>
          </p:cNvPr>
          <p:cNvGrpSpPr/>
          <p:nvPr/>
        </p:nvGrpSpPr>
        <p:grpSpPr>
          <a:xfrm>
            <a:off x="8511363" y="4089401"/>
            <a:ext cx="2729624" cy="2279199"/>
            <a:chOff x="8511363" y="4089401"/>
            <a:chExt cx="2729624" cy="2279199"/>
          </a:xfrm>
        </p:grpSpPr>
        <p:grpSp>
          <p:nvGrpSpPr>
            <p:cNvPr id="10" name="Group 9">
              <a:extLst>
                <a:ext uri="{FF2B5EF4-FFF2-40B4-BE49-F238E27FC236}">
                  <a16:creationId xmlns:a16="http://schemas.microsoft.com/office/drawing/2014/main" id="{C721CED7-B72B-834D-90EA-62793F5504FA}"/>
                </a:ext>
              </a:extLst>
            </p:cNvPr>
            <p:cNvGrpSpPr/>
            <p:nvPr/>
          </p:nvGrpSpPr>
          <p:grpSpPr>
            <a:xfrm>
              <a:off x="8511363" y="4089401"/>
              <a:ext cx="2729624" cy="2279199"/>
              <a:chOff x="1358471" y="1996032"/>
              <a:chExt cx="4737529" cy="3955773"/>
            </a:xfrm>
          </p:grpSpPr>
          <p:grpSp>
            <p:nvGrpSpPr>
              <p:cNvPr id="11" name="Group 10">
                <a:extLst>
                  <a:ext uri="{FF2B5EF4-FFF2-40B4-BE49-F238E27FC236}">
                    <a16:creationId xmlns:a16="http://schemas.microsoft.com/office/drawing/2014/main" id="{50D50BA2-BDAA-4847-8C5E-B27BC5E610A9}"/>
                  </a:ext>
                </a:extLst>
              </p:cNvPr>
              <p:cNvGrpSpPr/>
              <p:nvPr/>
            </p:nvGrpSpPr>
            <p:grpSpPr>
              <a:xfrm>
                <a:off x="1358471" y="1996032"/>
                <a:ext cx="4737529" cy="3955773"/>
                <a:chOff x="1083411" y="444966"/>
                <a:chExt cx="4737529" cy="3955773"/>
              </a:xfrm>
            </p:grpSpPr>
            <p:pic>
              <p:nvPicPr>
                <p:cNvPr id="27" name="Picture 26">
                  <a:extLst>
                    <a:ext uri="{FF2B5EF4-FFF2-40B4-BE49-F238E27FC236}">
                      <a16:creationId xmlns:a16="http://schemas.microsoft.com/office/drawing/2014/main" id="{C2BA1C72-0572-144E-88FC-41BCB2733C2A}"/>
                    </a:ext>
                  </a:extLst>
                </p:cNvPr>
                <p:cNvPicPr>
                  <a:picLocks noChangeAspect="1"/>
                </p:cNvPicPr>
                <p:nvPr/>
              </p:nvPicPr>
              <p:blipFill rotWithShape="1">
                <a:blip r:embed="rId4"/>
                <a:srcRect l="10867"/>
                <a:stretch/>
              </p:blipFill>
              <p:spPr>
                <a:xfrm>
                  <a:off x="1083411" y="444966"/>
                  <a:ext cx="4737529" cy="3955773"/>
                </a:xfrm>
                <a:prstGeom prst="rect">
                  <a:avLst/>
                </a:prstGeom>
              </p:spPr>
            </p:pic>
            <p:grpSp>
              <p:nvGrpSpPr>
                <p:cNvPr id="28" name="Google Shape;1100;p36">
                  <a:extLst>
                    <a:ext uri="{FF2B5EF4-FFF2-40B4-BE49-F238E27FC236}">
                      <a16:creationId xmlns:a16="http://schemas.microsoft.com/office/drawing/2014/main" id="{5FC3E9A3-D435-0B42-B1BF-9CEF4363D33E}"/>
                    </a:ext>
                  </a:extLst>
                </p:cNvPr>
                <p:cNvGrpSpPr/>
                <p:nvPr/>
              </p:nvGrpSpPr>
              <p:grpSpPr>
                <a:xfrm>
                  <a:off x="3286240" y="2326669"/>
                  <a:ext cx="188174" cy="252000"/>
                  <a:chOff x="542000" y="2912325"/>
                  <a:chExt cx="552650" cy="725050"/>
                </a:xfrm>
                <a:solidFill>
                  <a:srgbClr val="FF424F"/>
                </a:solidFill>
              </p:grpSpPr>
              <p:sp>
                <p:nvSpPr>
                  <p:cNvPr id="32" name="Google Shape;1101;p36">
                    <a:extLst>
                      <a:ext uri="{FF2B5EF4-FFF2-40B4-BE49-F238E27FC236}">
                        <a16:creationId xmlns:a16="http://schemas.microsoft.com/office/drawing/2014/main" id="{A5B7CEFD-CA07-024D-BC4A-1DA21CF43FB7}"/>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2;p36">
                    <a:extLst>
                      <a:ext uri="{FF2B5EF4-FFF2-40B4-BE49-F238E27FC236}">
                        <a16:creationId xmlns:a16="http://schemas.microsoft.com/office/drawing/2014/main" id="{977E4BD7-2495-604A-87AC-D148AFE8F713}"/>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100;p36">
                  <a:extLst>
                    <a:ext uri="{FF2B5EF4-FFF2-40B4-BE49-F238E27FC236}">
                      <a16:creationId xmlns:a16="http://schemas.microsoft.com/office/drawing/2014/main" id="{EFD8BA73-CF39-D94F-9A48-C571CC8FBA9C}"/>
                    </a:ext>
                  </a:extLst>
                </p:cNvPr>
                <p:cNvGrpSpPr/>
                <p:nvPr/>
              </p:nvGrpSpPr>
              <p:grpSpPr>
                <a:xfrm>
                  <a:off x="3910294" y="2798651"/>
                  <a:ext cx="188174" cy="252000"/>
                  <a:chOff x="542000" y="2912325"/>
                  <a:chExt cx="552650" cy="725050"/>
                </a:xfrm>
                <a:solidFill>
                  <a:srgbClr val="FF424F"/>
                </a:solidFill>
              </p:grpSpPr>
              <p:sp>
                <p:nvSpPr>
                  <p:cNvPr id="30" name="Google Shape;1101;p36">
                    <a:extLst>
                      <a:ext uri="{FF2B5EF4-FFF2-40B4-BE49-F238E27FC236}">
                        <a16:creationId xmlns:a16="http://schemas.microsoft.com/office/drawing/2014/main" id="{D417AE58-C1B6-E74F-9D20-8AB748CF1B30}"/>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92D05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02;p36">
                    <a:extLst>
                      <a:ext uri="{FF2B5EF4-FFF2-40B4-BE49-F238E27FC236}">
                        <a16:creationId xmlns:a16="http://schemas.microsoft.com/office/drawing/2014/main" id="{46FA1FD1-B613-8A4D-8D1F-1E3327901026}"/>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no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roup 11">
                <a:extLst>
                  <a:ext uri="{FF2B5EF4-FFF2-40B4-BE49-F238E27FC236}">
                    <a16:creationId xmlns:a16="http://schemas.microsoft.com/office/drawing/2014/main" id="{96A38341-FE06-4745-86CA-7E0B49C4F492}"/>
                  </a:ext>
                </a:extLst>
              </p:cNvPr>
              <p:cNvGrpSpPr/>
              <p:nvPr/>
            </p:nvGrpSpPr>
            <p:grpSpPr>
              <a:xfrm>
                <a:off x="1762469" y="2362959"/>
                <a:ext cx="3592704" cy="3440328"/>
                <a:chOff x="1762469" y="2362959"/>
                <a:chExt cx="3592704" cy="3440328"/>
              </a:xfrm>
            </p:grpSpPr>
            <p:grpSp>
              <p:nvGrpSpPr>
                <p:cNvPr id="13" name="Group 12">
                  <a:extLst>
                    <a:ext uri="{FF2B5EF4-FFF2-40B4-BE49-F238E27FC236}">
                      <a16:creationId xmlns:a16="http://schemas.microsoft.com/office/drawing/2014/main" id="{FDCBA5D1-506F-454E-9168-A34AEBAE2275}"/>
                    </a:ext>
                  </a:extLst>
                </p:cNvPr>
                <p:cNvGrpSpPr/>
                <p:nvPr/>
              </p:nvGrpSpPr>
              <p:grpSpPr>
                <a:xfrm rot="20268659">
                  <a:off x="2400745" y="2749088"/>
                  <a:ext cx="2509284" cy="2509284"/>
                  <a:chOff x="2400745" y="2749088"/>
                  <a:chExt cx="2509284" cy="2509284"/>
                </a:xfrm>
              </p:grpSpPr>
              <p:sp>
                <p:nvSpPr>
                  <p:cNvPr id="22" name="Oval 21">
                    <a:extLst>
                      <a:ext uri="{FF2B5EF4-FFF2-40B4-BE49-F238E27FC236}">
                        <a16:creationId xmlns:a16="http://schemas.microsoft.com/office/drawing/2014/main" id="{DBDAB4A0-B23C-B849-AF34-3D8CFD735712}"/>
                      </a:ext>
                    </a:extLst>
                  </p:cNvPr>
                  <p:cNvSpPr/>
                  <p:nvPr/>
                </p:nvSpPr>
                <p:spPr>
                  <a:xfrm>
                    <a:off x="2400745" y="2749088"/>
                    <a:ext cx="2509284" cy="2509284"/>
                  </a:xfrm>
                  <a:prstGeom prst="ellipse">
                    <a:avLst/>
                  </a:prstGeom>
                  <a:noFill/>
                  <a:ln w="1905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A7D9157-FAF4-FF4E-9065-75DCF8B22797}"/>
                      </a:ext>
                    </a:extLst>
                  </p:cNvPr>
                  <p:cNvCxnSpPr>
                    <a:cxnSpLocks/>
                    <a:stCxn id="22" idx="1"/>
                    <a:endCxn id="22" idx="5"/>
                  </p:cNvCxnSpPr>
                  <p:nvPr/>
                </p:nvCxnSpPr>
                <p:spPr>
                  <a:xfrm>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7AAB7E-C9E1-7143-B9C2-F7D9D607278C}"/>
                      </a:ext>
                    </a:extLst>
                  </p:cNvPr>
                  <p:cNvCxnSpPr>
                    <a:cxnSpLocks/>
                    <a:stCxn id="22" idx="3"/>
                    <a:endCxn id="22" idx="7"/>
                  </p:cNvCxnSpPr>
                  <p:nvPr/>
                </p:nvCxnSpPr>
                <p:spPr>
                  <a:xfrm flipV="1">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E7A52A8-7267-7149-8FF9-BE54FA8EBD11}"/>
                      </a:ext>
                    </a:extLst>
                  </p:cNvPr>
                  <p:cNvCxnSpPr>
                    <a:cxnSpLocks/>
                    <a:stCxn id="22" idx="4"/>
                    <a:endCxn id="22" idx="0"/>
                  </p:cNvCxnSpPr>
                  <p:nvPr/>
                </p:nvCxnSpPr>
                <p:spPr>
                  <a:xfrm flipV="1">
                    <a:off x="3655387" y="2749088"/>
                    <a:ext cx="0" cy="2509284"/>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EAB578-2FED-B74D-9A04-16330D4126C5}"/>
                      </a:ext>
                    </a:extLst>
                  </p:cNvPr>
                  <p:cNvCxnSpPr>
                    <a:cxnSpLocks/>
                    <a:stCxn id="22" idx="2"/>
                    <a:endCxn id="22" idx="6"/>
                  </p:cNvCxnSpPr>
                  <p:nvPr/>
                </p:nvCxnSpPr>
                <p:spPr>
                  <a:xfrm>
                    <a:off x="2400745" y="4003730"/>
                    <a:ext cx="2509284"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BC23EFB-E542-CC4F-AFE2-E0987E5501AA}"/>
                    </a:ext>
                  </a:extLst>
                </p:cNvPr>
                <p:cNvSpPr txBox="1"/>
                <p:nvPr/>
              </p:nvSpPr>
              <p:spPr>
                <a:xfrm>
                  <a:off x="3488514" y="2362959"/>
                  <a:ext cx="459474" cy="471256"/>
                </a:xfrm>
                <a:prstGeom prst="rect">
                  <a:avLst/>
                </a:prstGeom>
                <a:noFill/>
              </p:spPr>
              <p:txBody>
                <a:bodyPr wrap="none" rtlCol="0">
                  <a:spAutoFit/>
                </a:bodyPr>
                <a:lstStyle/>
                <a:p>
                  <a:r>
                    <a:rPr lang="en-US" sz="1400" dirty="0">
                      <a:solidFill>
                        <a:schemeClr val="bg1">
                          <a:lumMod val="85000"/>
                        </a:schemeClr>
                      </a:solidFill>
                    </a:rPr>
                    <a:t>N</a:t>
                  </a:r>
                </a:p>
              </p:txBody>
            </p:sp>
            <p:sp>
              <p:nvSpPr>
                <p:cNvPr id="15" name="TextBox 14">
                  <a:extLst>
                    <a:ext uri="{FF2B5EF4-FFF2-40B4-BE49-F238E27FC236}">
                      <a16:creationId xmlns:a16="http://schemas.microsoft.com/office/drawing/2014/main" id="{C01D4452-6ACE-304D-9791-AAA882E556FA}"/>
                    </a:ext>
                  </a:extLst>
                </p:cNvPr>
                <p:cNvSpPr txBox="1"/>
                <p:nvPr/>
              </p:nvSpPr>
              <p:spPr>
                <a:xfrm>
                  <a:off x="4550806" y="2740014"/>
                  <a:ext cx="594470" cy="471256"/>
                </a:xfrm>
                <a:prstGeom prst="rect">
                  <a:avLst/>
                </a:prstGeom>
                <a:noFill/>
              </p:spPr>
              <p:txBody>
                <a:bodyPr wrap="none" rtlCol="0">
                  <a:spAutoFit/>
                </a:bodyPr>
                <a:lstStyle/>
                <a:p>
                  <a:r>
                    <a:rPr lang="en-US" sz="1400" dirty="0">
                      <a:solidFill>
                        <a:schemeClr val="bg1">
                          <a:lumMod val="85000"/>
                        </a:schemeClr>
                      </a:solidFill>
                    </a:rPr>
                    <a:t>NE</a:t>
                  </a:r>
                </a:p>
              </p:txBody>
            </p:sp>
            <p:sp>
              <p:nvSpPr>
                <p:cNvPr id="16" name="TextBox 15">
                  <a:extLst>
                    <a:ext uri="{FF2B5EF4-FFF2-40B4-BE49-F238E27FC236}">
                      <a16:creationId xmlns:a16="http://schemas.microsoft.com/office/drawing/2014/main" id="{037ECBBE-9F39-4046-967C-772A236FBFA5}"/>
                    </a:ext>
                  </a:extLst>
                </p:cNvPr>
                <p:cNvSpPr txBox="1"/>
                <p:nvPr/>
              </p:nvSpPr>
              <p:spPr>
                <a:xfrm>
                  <a:off x="4937423" y="3826489"/>
                  <a:ext cx="417750" cy="471256"/>
                </a:xfrm>
                <a:prstGeom prst="rect">
                  <a:avLst/>
                </a:prstGeom>
                <a:noFill/>
              </p:spPr>
              <p:txBody>
                <a:bodyPr wrap="none" rtlCol="0">
                  <a:spAutoFit/>
                </a:bodyPr>
                <a:lstStyle/>
                <a:p>
                  <a:r>
                    <a:rPr lang="en-US" sz="1400" dirty="0">
                      <a:solidFill>
                        <a:schemeClr val="bg1">
                          <a:lumMod val="85000"/>
                        </a:schemeClr>
                      </a:solidFill>
                    </a:rPr>
                    <a:t>E</a:t>
                  </a:r>
                </a:p>
              </p:txBody>
            </p:sp>
            <p:sp>
              <p:nvSpPr>
                <p:cNvPr id="17" name="TextBox 16">
                  <a:extLst>
                    <a:ext uri="{FF2B5EF4-FFF2-40B4-BE49-F238E27FC236}">
                      <a16:creationId xmlns:a16="http://schemas.microsoft.com/office/drawing/2014/main" id="{E08B4CCD-D4EA-6246-ABCD-5AF49CC4DDDC}"/>
                    </a:ext>
                  </a:extLst>
                </p:cNvPr>
                <p:cNvSpPr txBox="1"/>
                <p:nvPr/>
              </p:nvSpPr>
              <p:spPr>
                <a:xfrm>
                  <a:off x="4593484" y="4862381"/>
                  <a:ext cx="542925" cy="471256"/>
                </a:xfrm>
                <a:prstGeom prst="rect">
                  <a:avLst/>
                </a:prstGeom>
                <a:noFill/>
              </p:spPr>
              <p:txBody>
                <a:bodyPr wrap="none" rtlCol="0">
                  <a:spAutoFit/>
                </a:bodyPr>
                <a:lstStyle/>
                <a:p>
                  <a:r>
                    <a:rPr lang="en-US" sz="1400" dirty="0">
                      <a:solidFill>
                        <a:schemeClr val="bg1">
                          <a:lumMod val="85000"/>
                        </a:schemeClr>
                      </a:solidFill>
                    </a:rPr>
                    <a:t>SE</a:t>
                  </a:r>
                </a:p>
              </p:txBody>
            </p:sp>
            <p:sp>
              <p:nvSpPr>
                <p:cNvPr id="18" name="TextBox 17">
                  <a:extLst>
                    <a:ext uri="{FF2B5EF4-FFF2-40B4-BE49-F238E27FC236}">
                      <a16:creationId xmlns:a16="http://schemas.microsoft.com/office/drawing/2014/main" id="{4A24D5DD-4B53-5D4A-86C2-B19F17C40AD2}"/>
                    </a:ext>
                  </a:extLst>
                </p:cNvPr>
                <p:cNvSpPr txBox="1"/>
                <p:nvPr/>
              </p:nvSpPr>
              <p:spPr>
                <a:xfrm>
                  <a:off x="3510155" y="5332031"/>
                  <a:ext cx="407932" cy="471256"/>
                </a:xfrm>
                <a:prstGeom prst="rect">
                  <a:avLst/>
                </a:prstGeom>
                <a:noFill/>
              </p:spPr>
              <p:txBody>
                <a:bodyPr wrap="none" rtlCol="0">
                  <a:spAutoFit/>
                </a:bodyPr>
                <a:lstStyle/>
                <a:p>
                  <a:r>
                    <a:rPr lang="en-US" sz="1400" dirty="0">
                      <a:solidFill>
                        <a:schemeClr val="bg1">
                          <a:lumMod val="85000"/>
                        </a:schemeClr>
                      </a:solidFill>
                    </a:rPr>
                    <a:t>S</a:t>
                  </a:r>
                </a:p>
              </p:txBody>
            </p:sp>
            <p:sp>
              <p:nvSpPr>
                <p:cNvPr id="19" name="TextBox 18">
                  <a:extLst>
                    <a:ext uri="{FF2B5EF4-FFF2-40B4-BE49-F238E27FC236}">
                      <a16:creationId xmlns:a16="http://schemas.microsoft.com/office/drawing/2014/main" id="{CD9BE5A7-1428-A442-83C1-0B58911DA868}"/>
                    </a:ext>
                  </a:extLst>
                </p:cNvPr>
                <p:cNvSpPr txBox="1"/>
                <p:nvPr/>
              </p:nvSpPr>
              <p:spPr>
                <a:xfrm>
                  <a:off x="2288930" y="4947589"/>
                  <a:ext cx="651315" cy="471256"/>
                </a:xfrm>
                <a:prstGeom prst="rect">
                  <a:avLst/>
                </a:prstGeom>
                <a:noFill/>
              </p:spPr>
              <p:txBody>
                <a:bodyPr wrap="none" rtlCol="0">
                  <a:spAutoFit/>
                </a:bodyPr>
                <a:lstStyle/>
                <a:p>
                  <a:r>
                    <a:rPr lang="en-US" sz="1400" dirty="0">
                      <a:solidFill>
                        <a:schemeClr val="bg1">
                          <a:lumMod val="85000"/>
                        </a:schemeClr>
                      </a:solidFill>
                    </a:rPr>
                    <a:t>SW</a:t>
                  </a:r>
                </a:p>
              </p:txBody>
            </p:sp>
            <p:sp>
              <p:nvSpPr>
                <p:cNvPr id="20" name="TextBox 19">
                  <a:extLst>
                    <a:ext uri="{FF2B5EF4-FFF2-40B4-BE49-F238E27FC236}">
                      <a16:creationId xmlns:a16="http://schemas.microsoft.com/office/drawing/2014/main" id="{E88CDFCB-A076-9B4A-AA55-7B2E79E3B355}"/>
                    </a:ext>
                  </a:extLst>
                </p:cNvPr>
                <p:cNvSpPr txBox="1"/>
                <p:nvPr/>
              </p:nvSpPr>
              <p:spPr>
                <a:xfrm>
                  <a:off x="1762469" y="3826491"/>
                  <a:ext cx="528199" cy="471256"/>
                </a:xfrm>
                <a:prstGeom prst="rect">
                  <a:avLst/>
                </a:prstGeom>
                <a:noFill/>
              </p:spPr>
              <p:txBody>
                <a:bodyPr wrap="none" rtlCol="0">
                  <a:spAutoFit/>
                </a:bodyPr>
                <a:lstStyle/>
                <a:p>
                  <a:r>
                    <a:rPr lang="en-US" sz="1400" dirty="0">
                      <a:solidFill>
                        <a:schemeClr val="bg1">
                          <a:lumMod val="85000"/>
                        </a:schemeClr>
                      </a:solidFill>
                    </a:rPr>
                    <a:t>W</a:t>
                  </a:r>
                </a:p>
              </p:txBody>
            </p:sp>
            <p:sp>
              <p:nvSpPr>
                <p:cNvPr id="21" name="TextBox 20">
                  <a:extLst>
                    <a:ext uri="{FF2B5EF4-FFF2-40B4-BE49-F238E27FC236}">
                      <a16:creationId xmlns:a16="http://schemas.microsoft.com/office/drawing/2014/main" id="{F2497F6A-F59C-5F44-A1D1-613C03F0DF09}"/>
                    </a:ext>
                  </a:extLst>
                </p:cNvPr>
                <p:cNvSpPr txBox="1"/>
                <p:nvPr/>
              </p:nvSpPr>
              <p:spPr>
                <a:xfrm>
                  <a:off x="2124731" y="2726595"/>
                  <a:ext cx="704919" cy="471256"/>
                </a:xfrm>
                <a:prstGeom prst="rect">
                  <a:avLst/>
                </a:prstGeom>
                <a:noFill/>
              </p:spPr>
              <p:txBody>
                <a:bodyPr wrap="none" rtlCol="0">
                  <a:spAutoFit/>
                </a:bodyPr>
                <a:lstStyle/>
                <a:p>
                  <a:r>
                    <a:rPr lang="en-US" sz="1400" dirty="0">
                      <a:solidFill>
                        <a:schemeClr val="bg1">
                          <a:lumMod val="85000"/>
                        </a:schemeClr>
                      </a:solidFill>
                    </a:rPr>
                    <a:t>NW</a:t>
                  </a:r>
                </a:p>
              </p:txBody>
            </p:sp>
          </p:grpSp>
        </p:grpSp>
        <p:sp>
          <p:nvSpPr>
            <p:cNvPr id="35" name="Freeform 34">
              <a:extLst>
                <a:ext uri="{FF2B5EF4-FFF2-40B4-BE49-F238E27FC236}">
                  <a16:creationId xmlns:a16="http://schemas.microsoft.com/office/drawing/2014/main" id="{EB16352B-3423-CC40-A599-3413525FC42D}"/>
                </a:ext>
              </a:extLst>
            </p:cNvPr>
            <p:cNvSpPr/>
            <p:nvPr/>
          </p:nvSpPr>
          <p:spPr>
            <a:xfrm rot="415698">
              <a:off x="9209687" y="4649345"/>
              <a:ext cx="563386" cy="467986"/>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0070C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605BB5E9-4CA7-2848-9C39-AB91556752BD}"/>
                </a:ext>
              </a:extLst>
            </p:cNvPr>
            <p:cNvSpPr/>
            <p:nvPr/>
          </p:nvSpPr>
          <p:spPr>
            <a:xfrm rot="3055638">
              <a:off x="9536053" y="4522008"/>
              <a:ext cx="563386" cy="467986"/>
            </a:xfrm>
            <a:custGeom>
              <a:avLst/>
              <a:gdLst>
                <a:gd name="connsiteX0" fmla="*/ 0 w 1016775"/>
                <a:gd name="connsiteY0" fmla="*/ 563812 h 989114"/>
                <a:gd name="connsiteX1" fmla="*/ 637954 w 1016775"/>
                <a:gd name="connsiteY1" fmla="*/ 286 h 989114"/>
                <a:gd name="connsiteX2" fmla="*/ 116959 w 1016775"/>
                <a:gd name="connsiteY2" fmla="*/ 627607 h 989114"/>
                <a:gd name="connsiteX3" fmla="*/ 701749 w 1016775"/>
                <a:gd name="connsiteY3" fmla="*/ 223570 h 989114"/>
                <a:gd name="connsiteX4" fmla="*/ 340242 w 1016775"/>
                <a:gd name="connsiteY4" fmla="*/ 776463 h 989114"/>
                <a:gd name="connsiteX5" fmla="*/ 754912 w 1016775"/>
                <a:gd name="connsiteY5" fmla="*/ 468119 h 989114"/>
                <a:gd name="connsiteX6" fmla="*/ 616689 w 1016775"/>
                <a:gd name="connsiteY6" fmla="*/ 840258 h 989114"/>
                <a:gd name="connsiteX7" fmla="*/ 903768 w 1016775"/>
                <a:gd name="connsiteY7" fmla="*/ 712668 h 989114"/>
                <a:gd name="connsiteX8" fmla="*/ 861238 w 1016775"/>
                <a:gd name="connsiteY8" fmla="*/ 925319 h 989114"/>
                <a:gd name="connsiteX9" fmla="*/ 999461 w 1016775"/>
                <a:gd name="connsiteY9" fmla="*/ 872156 h 989114"/>
                <a:gd name="connsiteX10" fmla="*/ 1010093 w 1016775"/>
                <a:gd name="connsiteY10" fmla="*/ 989114 h 98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75" h="989114">
                  <a:moveTo>
                    <a:pt x="0" y="563812"/>
                  </a:moveTo>
                  <a:cubicBezTo>
                    <a:pt x="309230" y="276733"/>
                    <a:pt x="618461" y="-10346"/>
                    <a:pt x="637954" y="286"/>
                  </a:cubicBezTo>
                  <a:cubicBezTo>
                    <a:pt x="657447" y="10918"/>
                    <a:pt x="106327" y="590393"/>
                    <a:pt x="116959" y="627607"/>
                  </a:cubicBezTo>
                  <a:cubicBezTo>
                    <a:pt x="127591" y="664821"/>
                    <a:pt x="664535" y="198761"/>
                    <a:pt x="701749" y="223570"/>
                  </a:cubicBezTo>
                  <a:cubicBezTo>
                    <a:pt x="738963" y="248379"/>
                    <a:pt x="331382" y="735705"/>
                    <a:pt x="340242" y="776463"/>
                  </a:cubicBezTo>
                  <a:cubicBezTo>
                    <a:pt x="349102" y="817221"/>
                    <a:pt x="708838" y="457487"/>
                    <a:pt x="754912" y="468119"/>
                  </a:cubicBezTo>
                  <a:cubicBezTo>
                    <a:pt x="800986" y="478751"/>
                    <a:pt x="591880" y="799500"/>
                    <a:pt x="616689" y="840258"/>
                  </a:cubicBezTo>
                  <a:cubicBezTo>
                    <a:pt x="641498" y="881016"/>
                    <a:pt x="863010" y="698491"/>
                    <a:pt x="903768" y="712668"/>
                  </a:cubicBezTo>
                  <a:cubicBezTo>
                    <a:pt x="944526" y="726845"/>
                    <a:pt x="845289" y="898738"/>
                    <a:pt x="861238" y="925319"/>
                  </a:cubicBezTo>
                  <a:cubicBezTo>
                    <a:pt x="877187" y="951900"/>
                    <a:pt x="974652" y="861524"/>
                    <a:pt x="999461" y="872156"/>
                  </a:cubicBezTo>
                  <a:cubicBezTo>
                    <a:pt x="1024270" y="882788"/>
                    <a:pt x="1017181" y="935951"/>
                    <a:pt x="1010093" y="989114"/>
                  </a:cubicBezTo>
                </a:path>
              </a:pathLst>
            </a:custGeom>
            <a:noFill/>
            <a:ln w="76200">
              <a:solidFill>
                <a:srgbClr val="0070C0">
                  <a:alpha val="3647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2007D819-2E2D-6B43-B2C6-45C1BBF3BBCE}"/>
              </a:ext>
            </a:extLst>
          </p:cNvPr>
          <p:cNvSpPr/>
          <p:nvPr/>
        </p:nvSpPr>
        <p:spPr>
          <a:xfrm>
            <a:off x="809514" y="4184426"/>
            <a:ext cx="7238001" cy="646331"/>
          </a:xfrm>
          <a:prstGeom prst="rect">
            <a:avLst/>
          </a:prstGeom>
        </p:spPr>
        <p:txBody>
          <a:bodyPr wrap="square">
            <a:spAutoFit/>
          </a:bodyPr>
          <a:lstStyle/>
          <a:p>
            <a:pPr algn="just"/>
            <a:r>
              <a:rPr lang="en-US" dirty="0">
                <a:solidFill>
                  <a:schemeClr val="tx1">
                    <a:lumMod val="75000"/>
                    <a:lumOff val="25000"/>
                  </a:schemeClr>
                </a:solidFill>
                <a:latin typeface="Euphemia" panose="020B0503040102020104" pitchFamily="34" charset="0"/>
              </a:rPr>
              <a:t>The difference in emissions between wind sectors was however only statistically significant for the N and NW wind sectors .</a:t>
            </a:r>
          </a:p>
        </p:txBody>
      </p:sp>
      <p:sp>
        <p:nvSpPr>
          <p:cNvPr id="37" name="Rectangle 36">
            <a:extLst>
              <a:ext uri="{FF2B5EF4-FFF2-40B4-BE49-F238E27FC236}">
                <a16:creationId xmlns:a16="http://schemas.microsoft.com/office/drawing/2014/main" id="{874585A8-A791-0149-86BF-30C9529B3E5B}"/>
              </a:ext>
            </a:extLst>
          </p:cNvPr>
          <p:cNvSpPr/>
          <p:nvPr/>
        </p:nvSpPr>
        <p:spPr>
          <a:xfrm>
            <a:off x="809514" y="5223936"/>
            <a:ext cx="7238000" cy="646331"/>
          </a:xfrm>
          <a:prstGeom prst="rect">
            <a:avLst/>
          </a:prstGeom>
        </p:spPr>
        <p:txBody>
          <a:bodyPr wrap="square">
            <a:spAutoFit/>
          </a:bodyPr>
          <a:lstStyle/>
          <a:p>
            <a:r>
              <a:rPr lang="en-US" dirty="0">
                <a:solidFill>
                  <a:schemeClr val="tx1">
                    <a:lumMod val="75000"/>
                    <a:lumOff val="25000"/>
                  </a:schemeClr>
                </a:solidFill>
                <a:latin typeface="Euphemia" panose="020B0503040102020104" pitchFamily="34" charset="0"/>
              </a:rPr>
              <a:t>This perhaps suggests more complex, spatially discrete, source distribution and composition for CH4 compared with CO2 and CO</a:t>
            </a:r>
            <a:r>
              <a:rPr lang="en-US" dirty="0">
                <a:latin typeface="NimbusRomNo9L"/>
              </a:rPr>
              <a:t>. </a:t>
            </a:r>
            <a:endParaRPr lang="en-US" dirty="0"/>
          </a:p>
        </p:txBody>
      </p:sp>
    </p:spTree>
    <p:extLst>
      <p:ext uri="{BB962C8B-B14F-4D97-AF65-F5344CB8AC3E}">
        <p14:creationId xmlns:p14="http://schemas.microsoft.com/office/powerpoint/2010/main" val="205423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132B64-8F51-0340-94E5-007CF4045128}"/>
              </a:ext>
            </a:extLst>
          </p:cNvPr>
          <p:cNvPicPr>
            <a:picLocks noChangeAspect="1"/>
          </p:cNvPicPr>
          <p:nvPr/>
        </p:nvPicPr>
        <p:blipFill rotWithShape="1">
          <a:blip r:embed="rId2"/>
          <a:srcRect b="48385"/>
          <a:stretch/>
        </p:blipFill>
        <p:spPr>
          <a:xfrm>
            <a:off x="353960" y="1620634"/>
            <a:ext cx="11404064" cy="4052127"/>
          </a:xfrm>
          <a:prstGeom prst="rect">
            <a:avLst/>
          </a:prstGeom>
        </p:spPr>
      </p:pic>
      <p:grpSp>
        <p:nvGrpSpPr>
          <p:cNvPr id="3" name="Group 2">
            <a:extLst>
              <a:ext uri="{FF2B5EF4-FFF2-40B4-BE49-F238E27FC236}">
                <a16:creationId xmlns:a16="http://schemas.microsoft.com/office/drawing/2014/main" id="{626F7DBB-CF29-F54D-AE1C-09B9CA60F209}"/>
              </a:ext>
            </a:extLst>
          </p:cNvPr>
          <p:cNvGrpSpPr/>
          <p:nvPr/>
        </p:nvGrpSpPr>
        <p:grpSpPr>
          <a:xfrm>
            <a:off x="353960" y="6204060"/>
            <a:ext cx="11838040" cy="640447"/>
            <a:chOff x="353960" y="6243816"/>
            <a:chExt cx="11838040" cy="640447"/>
          </a:xfrm>
        </p:grpSpPr>
        <p:pic>
          <p:nvPicPr>
            <p:cNvPr id="4" name="Picture 3">
              <a:extLst>
                <a:ext uri="{FF2B5EF4-FFF2-40B4-BE49-F238E27FC236}">
                  <a16:creationId xmlns:a16="http://schemas.microsoft.com/office/drawing/2014/main" id="{ECECF1EF-B159-9C48-AD29-9F6790675054}"/>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5" name="Straight Connector 4">
              <a:extLst>
                <a:ext uri="{FF2B5EF4-FFF2-40B4-BE49-F238E27FC236}">
                  <a16:creationId xmlns:a16="http://schemas.microsoft.com/office/drawing/2014/main" id="{AF3D30CC-3CB1-D145-B54C-DCF8BF0ECBC3}"/>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A4F2985A-FC0C-634D-9DE5-36AA58232AFA}"/>
              </a:ext>
            </a:extLst>
          </p:cNvPr>
          <p:cNvSpPr/>
          <p:nvPr/>
        </p:nvSpPr>
        <p:spPr>
          <a:xfrm>
            <a:off x="3759200" y="183621"/>
            <a:ext cx="7971503" cy="646331"/>
          </a:xfrm>
          <a:prstGeom prst="rect">
            <a:avLst/>
          </a:prstGeom>
        </p:spPr>
        <p:txBody>
          <a:bodyPr wrap="square">
            <a:spAutoFit/>
          </a:bodyPr>
          <a:lstStyle/>
          <a:p>
            <a:pPr algn="r"/>
            <a:r>
              <a:rPr lang="en-US" dirty="0"/>
              <a:t>﻿</a:t>
            </a:r>
            <a:r>
              <a:rPr lang="en-US" sz="3600" b="1" dirty="0">
                <a:solidFill>
                  <a:srgbClr val="FF8E00"/>
                </a:solidFill>
                <a:latin typeface="Euphemia" panose="020B0503040102020104" pitchFamily="34" charset="0"/>
              </a:rPr>
              <a:t>Seasonality of the measured fluxes</a:t>
            </a:r>
          </a:p>
        </p:txBody>
      </p:sp>
      <p:sp>
        <p:nvSpPr>
          <p:cNvPr id="10" name="Oval 9">
            <a:extLst>
              <a:ext uri="{FF2B5EF4-FFF2-40B4-BE49-F238E27FC236}">
                <a16:creationId xmlns:a16="http://schemas.microsoft.com/office/drawing/2014/main" id="{809649D2-7511-8545-8593-27B3FAD1B34B}"/>
              </a:ext>
            </a:extLst>
          </p:cNvPr>
          <p:cNvSpPr/>
          <p:nvPr/>
        </p:nvSpPr>
        <p:spPr>
          <a:xfrm>
            <a:off x="8957871" y="4650865"/>
            <a:ext cx="489097" cy="489098"/>
          </a:xfrm>
          <a:prstGeom prst="ellipse">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AACF1D-B8D2-BA40-86EF-2C8AE359F5F8}"/>
              </a:ext>
            </a:extLst>
          </p:cNvPr>
          <p:cNvSpPr/>
          <p:nvPr/>
        </p:nvSpPr>
        <p:spPr>
          <a:xfrm>
            <a:off x="1625968" y="881285"/>
            <a:ext cx="9837331" cy="646331"/>
          </a:xfrm>
          <a:prstGeom prst="rect">
            <a:avLst/>
          </a:prstGeom>
        </p:spPr>
        <p:txBody>
          <a:bodyPr wrap="square">
            <a:spAutoFit/>
          </a:bodyPr>
          <a:lstStyle/>
          <a:p>
            <a:pPr algn="r"/>
            <a:r>
              <a:rPr lang="en-US" dirty="0">
                <a:solidFill>
                  <a:schemeClr val="tx1">
                    <a:lumMod val="75000"/>
                    <a:lumOff val="25000"/>
                  </a:schemeClr>
                </a:solidFill>
                <a:latin typeface="Euphemia" panose="020B0503040102020104" pitchFamily="34" charset="0"/>
              </a:rPr>
              <a:t>For the measurement period September 2011 to December 2014, FCH</a:t>
            </a:r>
            <a:r>
              <a:rPr lang="en-US" baseline="-25000" dirty="0">
                <a:solidFill>
                  <a:schemeClr val="tx1">
                    <a:lumMod val="75000"/>
                    <a:lumOff val="25000"/>
                  </a:schemeClr>
                </a:solidFill>
                <a:latin typeface="Euphemia" panose="020B0503040102020104" pitchFamily="34" charset="0"/>
              </a:rPr>
              <a:t>4</a:t>
            </a:r>
            <a:r>
              <a:rPr lang="en-US" dirty="0">
                <a:solidFill>
                  <a:schemeClr val="tx1">
                    <a:lumMod val="75000"/>
                    <a:lumOff val="25000"/>
                  </a:schemeClr>
                </a:solidFill>
                <a:latin typeface="Euphemia" panose="020B0503040102020104" pitchFamily="34" charset="0"/>
              </a:rPr>
              <a:t>, FCO</a:t>
            </a:r>
            <a:r>
              <a:rPr lang="en-US" baseline="-25000" dirty="0">
                <a:solidFill>
                  <a:schemeClr val="tx1">
                    <a:lumMod val="75000"/>
                    <a:lumOff val="25000"/>
                  </a:schemeClr>
                </a:solidFill>
                <a:latin typeface="Euphemia" panose="020B0503040102020104" pitchFamily="34" charset="0"/>
              </a:rPr>
              <a:t>2</a:t>
            </a:r>
            <a:r>
              <a:rPr lang="en-US" dirty="0">
                <a:solidFill>
                  <a:schemeClr val="tx1">
                    <a:lumMod val="75000"/>
                    <a:lumOff val="25000"/>
                  </a:schemeClr>
                </a:solidFill>
                <a:latin typeface="Euphemia" panose="020B0503040102020104" pitchFamily="34" charset="0"/>
              </a:rPr>
              <a:t> and FCO exhibited marked seasonal cycles with minimum emissions in summer </a:t>
            </a:r>
          </a:p>
        </p:txBody>
      </p:sp>
      <p:grpSp>
        <p:nvGrpSpPr>
          <p:cNvPr id="19" name="Group 18">
            <a:extLst>
              <a:ext uri="{FF2B5EF4-FFF2-40B4-BE49-F238E27FC236}">
                <a16:creationId xmlns:a16="http://schemas.microsoft.com/office/drawing/2014/main" id="{101436F7-01CB-5148-A416-E27F4F9DC037}"/>
              </a:ext>
            </a:extLst>
          </p:cNvPr>
          <p:cNvGrpSpPr/>
          <p:nvPr/>
        </p:nvGrpSpPr>
        <p:grpSpPr>
          <a:xfrm>
            <a:off x="1969354" y="1998929"/>
            <a:ext cx="8723928" cy="4112113"/>
            <a:chOff x="1969354" y="1998929"/>
            <a:chExt cx="8723928" cy="4112113"/>
          </a:xfrm>
        </p:grpSpPr>
        <p:grpSp>
          <p:nvGrpSpPr>
            <p:cNvPr id="16" name="Group 15">
              <a:extLst>
                <a:ext uri="{FF2B5EF4-FFF2-40B4-BE49-F238E27FC236}">
                  <a16:creationId xmlns:a16="http://schemas.microsoft.com/office/drawing/2014/main" id="{4DFAFDFB-05D5-8543-AA7E-820F5D877E6E}"/>
                </a:ext>
              </a:extLst>
            </p:cNvPr>
            <p:cNvGrpSpPr/>
            <p:nvPr/>
          </p:nvGrpSpPr>
          <p:grpSpPr>
            <a:xfrm>
              <a:off x="2523400" y="1998929"/>
              <a:ext cx="7535000" cy="3179134"/>
              <a:chOff x="2367516" y="2065835"/>
              <a:chExt cx="7535000" cy="3179134"/>
            </a:xfrm>
          </p:grpSpPr>
          <p:sp>
            <p:nvSpPr>
              <p:cNvPr id="7" name="Rectangle 6">
                <a:extLst>
                  <a:ext uri="{FF2B5EF4-FFF2-40B4-BE49-F238E27FC236}">
                    <a16:creationId xmlns:a16="http://schemas.microsoft.com/office/drawing/2014/main" id="{EE7B3546-253D-884C-B5CA-99E096F036C4}"/>
                  </a:ext>
                </a:extLst>
              </p:cNvPr>
              <p:cNvSpPr/>
              <p:nvPr/>
            </p:nvSpPr>
            <p:spPr>
              <a:xfrm>
                <a:off x="5989674" y="2065835"/>
                <a:ext cx="627321" cy="3179134"/>
              </a:xfrm>
              <a:prstGeom prst="rect">
                <a:avLst/>
              </a:prstGeom>
              <a:solidFill>
                <a:srgbClr val="FF8E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9FC948-7778-604F-B9B4-325C0FCDD568}"/>
                  </a:ext>
                </a:extLst>
              </p:cNvPr>
              <p:cNvSpPr/>
              <p:nvPr/>
            </p:nvSpPr>
            <p:spPr>
              <a:xfrm>
                <a:off x="2367516" y="2065835"/>
                <a:ext cx="627321" cy="3179134"/>
              </a:xfrm>
              <a:prstGeom prst="rect">
                <a:avLst/>
              </a:prstGeom>
              <a:solidFill>
                <a:srgbClr val="FF8E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A99FA2-AD4A-1F41-AFEF-2B23D2E04AE2}"/>
                  </a:ext>
                </a:extLst>
              </p:cNvPr>
              <p:cNvSpPr/>
              <p:nvPr/>
            </p:nvSpPr>
            <p:spPr>
              <a:xfrm>
                <a:off x="9431079" y="2065835"/>
                <a:ext cx="471437" cy="3179134"/>
              </a:xfrm>
              <a:prstGeom prst="rect">
                <a:avLst/>
              </a:prstGeom>
              <a:solidFill>
                <a:srgbClr val="FF8E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1CB50BE-2404-EA4E-A35B-12B65FA46C86}"/>
                </a:ext>
              </a:extLst>
            </p:cNvPr>
            <p:cNvSpPr/>
            <p:nvPr/>
          </p:nvSpPr>
          <p:spPr>
            <a:xfrm>
              <a:off x="5487413" y="5731604"/>
              <a:ext cx="1735411" cy="369332"/>
            </a:xfrm>
            <a:prstGeom prst="rect">
              <a:avLst/>
            </a:prstGeom>
          </p:spPr>
          <p:txBody>
            <a:bodyPr wrap="none">
              <a:spAutoFit/>
            </a:bodyPr>
            <a:lstStyle/>
            <a:p>
              <a:r>
                <a:rPr lang="en-US" dirty="0">
                  <a:solidFill>
                    <a:schemeClr val="tx1">
                      <a:lumMod val="75000"/>
                      <a:lumOff val="25000"/>
                    </a:schemeClr>
                  </a:solidFill>
                  <a:latin typeface="Euphemia" panose="020B0503040102020104" pitchFamily="34" charset="0"/>
                </a:rPr>
                <a:t>33% reduction</a:t>
              </a:r>
            </a:p>
          </p:txBody>
        </p:sp>
        <p:sp>
          <p:nvSpPr>
            <p:cNvPr id="17" name="Rectangle 16">
              <a:extLst>
                <a:ext uri="{FF2B5EF4-FFF2-40B4-BE49-F238E27FC236}">
                  <a16:creationId xmlns:a16="http://schemas.microsoft.com/office/drawing/2014/main" id="{51FA346A-83EF-F847-817D-DD32AC444854}"/>
                </a:ext>
              </a:extLst>
            </p:cNvPr>
            <p:cNvSpPr/>
            <p:nvPr/>
          </p:nvSpPr>
          <p:spPr>
            <a:xfrm>
              <a:off x="1969354" y="5741710"/>
              <a:ext cx="1723100" cy="369332"/>
            </a:xfrm>
            <a:prstGeom prst="rect">
              <a:avLst/>
            </a:prstGeom>
          </p:spPr>
          <p:txBody>
            <a:bodyPr wrap="none">
              <a:spAutoFit/>
            </a:bodyPr>
            <a:lstStyle/>
            <a:p>
              <a:r>
                <a:rPr lang="en-US" dirty="0">
                  <a:solidFill>
                    <a:schemeClr val="tx1">
                      <a:lumMod val="75000"/>
                      <a:lumOff val="25000"/>
                    </a:schemeClr>
                  </a:solidFill>
                  <a:latin typeface="Euphemia" panose="020B0503040102020104" pitchFamily="34" charset="0"/>
                </a:rPr>
                <a:t>21% reduction</a:t>
              </a:r>
            </a:p>
          </p:txBody>
        </p:sp>
        <p:sp>
          <p:nvSpPr>
            <p:cNvPr id="18" name="Rectangle 17">
              <a:extLst>
                <a:ext uri="{FF2B5EF4-FFF2-40B4-BE49-F238E27FC236}">
                  <a16:creationId xmlns:a16="http://schemas.microsoft.com/office/drawing/2014/main" id="{105CBFCC-3956-3844-89E5-2A22F86A77A2}"/>
                </a:ext>
              </a:extLst>
            </p:cNvPr>
            <p:cNvSpPr/>
            <p:nvPr/>
          </p:nvSpPr>
          <p:spPr>
            <a:xfrm>
              <a:off x="8957871" y="5718508"/>
              <a:ext cx="1735411" cy="369332"/>
            </a:xfrm>
            <a:prstGeom prst="rect">
              <a:avLst/>
            </a:prstGeom>
          </p:spPr>
          <p:txBody>
            <a:bodyPr wrap="none">
              <a:spAutoFit/>
            </a:bodyPr>
            <a:lstStyle/>
            <a:p>
              <a:r>
                <a:rPr lang="en-US" dirty="0">
                  <a:solidFill>
                    <a:schemeClr val="tx1">
                      <a:lumMod val="75000"/>
                      <a:lumOff val="25000"/>
                    </a:schemeClr>
                  </a:solidFill>
                  <a:latin typeface="Euphemia" panose="020B0503040102020104" pitchFamily="34" charset="0"/>
                </a:rPr>
                <a:t>68% reduction</a:t>
              </a:r>
            </a:p>
          </p:txBody>
        </p:sp>
      </p:grpSp>
    </p:spTree>
    <p:extLst>
      <p:ext uri="{BB962C8B-B14F-4D97-AF65-F5344CB8AC3E}">
        <p14:creationId xmlns:p14="http://schemas.microsoft.com/office/powerpoint/2010/main" val="25164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6D324-60B1-4443-86F5-4434CB1BDBA4}"/>
              </a:ext>
            </a:extLst>
          </p:cNvPr>
          <p:cNvSpPr/>
          <p:nvPr/>
        </p:nvSpPr>
        <p:spPr>
          <a:xfrm>
            <a:off x="3228684" y="172135"/>
            <a:ext cx="8607716" cy="584775"/>
          </a:xfrm>
          <a:prstGeom prst="rect">
            <a:avLst/>
          </a:prstGeom>
        </p:spPr>
        <p:txBody>
          <a:bodyPr wrap="square">
            <a:spAutoFit/>
          </a:bodyPr>
          <a:lstStyle/>
          <a:p>
            <a:pPr algn="r"/>
            <a:r>
              <a:rPr lang="en-US" sz="3200" b="1" dirty="0">
                <a:solidFill>
                  <a:srgbClr val="FF8E00"/>
                </a:solidFill>
                <a:latin typeface="Euphemia" panose="020B0503040102020104" pitchFamily="34" charset="0"/>
              </a:rPr>
              <a:t>Seasonal controls of fluxes of CO</a:t>
            </a:r>
            <a:r>
              <a:rPr lang="en-US" sz="3200" b="1" baseline="-25000" dirty="0">
                <a:solidFill>
                  <a:srgbClr val="FF8E00"/>
                </a:solidFill>
                <a:latin typeface="Euphemia" panose="020B0503040102020104" pitchFamily="34" charset="0"/>
              </a:rPr>
              <a:t>2</a:t>
            </a:r>
            <a:r>
              <a:rPr lang="en-US" sz="3200" b="1" dirty="0">
                <a:solidFill>
                  <a:srgbClr val="FF8E00"/>
                </a:solidFill>
                <a:latin typeface="Euphemia" panose="020B0503040102020104" pitchFamily="34" charset="0"/>
              </a:rPr>
              <a:t> and CO</a:t>
            </a:r>
          </a:p>
        </p:txBody>
      </p:sp>
      <p:pic>
        <p:nvPicPr>
          <p:cNvPr id="5" name="Picture 4">
            <a:extLst>
              <a:ext uri="{FF2B5EF4-FFF2-40B4-BE49-F238E27FC236}">
                <a16:creationId xmlns:a16="http://schemas.microsoft.com/office/drawing/2014/main" id="{51D9A468-58C5-164E-A9A9-27BD8320A86C}"/>
              </a:ext>
            </a:extLst>
          </p:cNvPr>
          <p:cNvPicPr>
            <a:picLocks noChangeAspect="1"/>
          </p:cNvPicPr>
          <p:nvPr/>
        </p:nvPicPr>
        <p:blipFill rotWithShape="1">
          <a:blip r:embed="rId3"/>
          <a:srcRect l="34744"/>
          <a:stretch/>
        </p:blipFill>
        <p:spPr>
          <a:xfrm>
            <a:off x="3712993" y="1101910"/>
            <a:ext cx="4965869" cy="5238663"/>
          </a:xfrm>
          <a:prstGeom prst="rect">
            <a:avLst/>
          </a:prstGeom>
        </p:spPr>
      </p:pic>
      <p:grpSp>
        <p:nvGrpSpPr>
          <p:cNvPr id="6" name="Group 5">
            <a:extLst>
              <a:ext uri="{FF2B5EF4-FFF2-40B4-BE49-F238E27FC236}">
                <a16:creationId xmlns:a16="http://schemas.microsoft.com/office/drawing/2014/main" id="{D4EB75DC-83DC-8047-83A9-4637514C5C01}"/>
              </a:ext>
            </a:extLst>
          </p:cNvPr>
          <p:cNvGrpSpPr/>
          <p:nvPr/>
        </p:nvGrpSpPr>
        <p:grpSpPr>
          <a:xfrm>
            <a:off x="353960" y="6204060"/>
            <a:ext cx="11838040" cy="640447"/>
            <a:chOff x="353960" y="6243816"/>
            <a:chExt cx="11838040" cy="640447"/>
          </a:xfrm>
        </p:grpSpPr>
        <p:pic>
          <p:nvPicPr>
            <p:cNvPr id="7" name="Picture 6">
              <a:extLst>
                <a:ext uri="{FF2B5EF4-FFF2-40B4-BE49-F238E27FC236}">
                  <a16:creationId xmlns:a16="http://schemas.microsoft.com/office/drawing/2014/main" id="{E76743E6-DB09-7643-A4C2-8DE7EC136735}"/>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8" name="Straight Connector 7">
              <a:extLst>
                <a:ext uri="{FF2B5EF4-FFF2-40B4-BE49-F238E27FC236}">
                  <a16:creationId xmlns:a16="http://schemas.microsoft.com/office/drawing/2014/main" id="{5AFBA269-8B73-B749-BF6E-7B8228C05543}"/>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4094C59B-00F6-3A44-9D98-1A3FB48C628C}"/>
              </a:ext>
            </a:extLst>
          </p:cNvPr>
          <p:cNvSpPr/>
          <p:nvPr/>
        </p:nvSpPr>
        <p:spPr>
          <a:xfrm>
            <a:off x="3541005" y="1101909"/>
            <a:ext cx="2501900" cy="5238663"/>
          </a:xfrm>
          <a:prstGeom prst="roundRect">
            <a:avLst>
              <a:gd name="adj" fmla="val 7530"/>
            </a:avLst>
          </a:prstGeom>
          <a:noFill/>
          <a:ln w="19050">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A119B48-866C-C54F-8E46-118DD9D12BF4}"/>
              </a:ext>
            </a:extLst>
          </p:cNvPr>
          <p:cNvGrpSpPr/>
          <p:nvPr/>
        </p:nvGrpSpPr>
        <p:grpSpPr>
          <a:xfrm>
            <a:off x="69738" y="2341168"/>
            <a:ext cx="3119739" cy="2308324"/>
            <a:chOff x="69738" y="2341168"/>
            <a:chExt cx="3119739" cy="2308324"/>
          </a:xfrm>
        </p:grpSpPr>
        <p:sp>
          <p:nvSpPr>
            <p:cNvPr id="12" name="Rectangle 11">
              <a:extLst>
                <a:ext uri="{FF2B5EF4-FFF2-40B4-BE49-F238E27FC236}">
                  <a16:creationId xmlns:a16="http://schemas.microsoft.com/office/drawing/2014/main" id="{24CDEC90-A5A3-F644-B762-5C65D7262A8D}"/>
                </a:ext>
              </a:extLst>
            </p:cNvPr>
            <p:cNvSpPr/>
            <p:nvPr/>
          </p:nvSpPr>
          <p:spPr>
            <a:xfrm>
              <a:off x="69738" y="2341168"/>
              <a:ext cx="2917556" cy="2308324"/>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Th correlation reflect the </a:t>
              </a:r>
              <a:r>
                <a:rPr lang="en-US" sz="1600" dirty="0">
                  <a:solidFill>
                    <a:schemeClr val="tx1">
                      <a:lumMod val="85000"/>
                      <a:lumOff val="15000"/>
                    </a:schemeClr>
                  </a:solidFill>
                  <a:latin typeface="Euphemia" panose="020B0503040102020104" pitchFamily="34" charset="0"/>
                </a:rPr>
                <a:t>seasonal changes in domestic and commercial natural gas </a:t>
              </a:r>
              <a:r>
                <a:rPr lang="en-US" sz="1600" dirty="0">
                  <a:solidFill>
                    <a:schemeClr val="tx1">
                      <a:lumMod val="65000"/>
                      <a:lumOff val="35000"/>
                    </a:schemeClr>
                  </a:solidFill>
                  <a:latin typeface="Euphemia" panose="020B0503040102020104" pitchFamily="34" charset="0"/>
                </a:rPr>
                <a:t>usage, but may also be influenced by increased </a:t>
              </a:r>
              <a:r>
                <a:rPr lang="en-US" sz="1600" dirty="0">
                  <a:solidFill>
                    <a:schemeClr val="tx1">
                      <a:lumMod val="85000"/>
                      <a:lumOff val="15000"/>
                    </a:schemeClr>
                  </a:solidFill>
                  <a:latin typeface="Euphemia" panose="020B0503040102020104" pitchFamily="34" charset="0"/>
                </a:rPr>
                <a:t>photosynthetic uptake</a:t>
              </a:r>
              <a:r>
                <a:rPr lang="en-US" sz="1600" b="1" dirty="0">
                  <a:solidFill>
                    <a:schemeClr val="tx1">
                      <a:lumMod val="65000"/>
                      <a:lumOff val="35000"/>
                    </a:schemeClr>
                  </a:solidFill>
                  <a:latin typeface="Euphemia" panose="020B0503040102020104" pitchFamily="34" charset="0"/>
                </a:rPr>
                <a:t> </a:t>
              </a:r>
              <a:r>
                <a:rPr lang="en-US" sz="1600" dirty="0">
                  <a:solidFill>
                    <a:schemeClr val="tx1">
                      <a:lumMod val="65000"/>
                      <a:lumOff val="35000"/>
                    </a:schemeClr>
                  </a:solidFill>
                  <a:latin typeface="Euphemia" panose="020B0503040102020104" pitchFamily="34" charset="0"/>
                </a:rPr>
                <a:t>by vegetation in the footprint during the warmer months. </a:t>
              </a:r>
            </a:p>
          </p:txBody>
        </p:sp>
        <p:grpSp>
          <p:nvGrpSpPr>
            <p:cNvPr id="19" name="Google Shape;966;p33">
              <a:extLst>
                <a:ext uri="{FF2B5EF4-FFF2-40B4-BE49-F238E27FC236}">
                  <a16:creationId xmlns:a16="http://schemas.microsoft.com/office/drawing/2014/main" id="{C0912E3E-869E-294E-84A5-E33808DDFC52}"/>
                </a:ext>
              </a:extLst>
            </p:cNvPr>
            <p:cNvGrpSpPr/>
            <p:nvPr/>
          </p:nvGrpSpPr>
          <p:grpSpPr>
            <a:xfrm rot="2199558">
              <a:off x="2796383" y="3138127"/>
              <a:ext cx="393094" cy="209646"/>
              <a:chOff x="2509330" y="1371995"/>
              <a:chExt cx="393094" cy="209646"/>
            </a:xfrm>
            <a:solidFill>
              <a:srgbClr val="A21553"/>
            </a:solidFill>
          </p:grpSpPr>
          <p:sp>
            <p:nvSpPr>
              <p:cNvPr id="20" name="Google Shape;967;p33">
                <a:extLst>
                  <a:ext uri="{FF2B5EF4-FFF2-40B4-BE49-F238E27FC236}">
                    <a16:creationId xmlns:a16="http://schemas.microsoft.com/office/drawing/2014/main" id="{2B5F7AD5-6CEC-404F-9BE8-C9847F981519}"/>
                  </a:ext>
                </a:extLst>
              </p:cNvPr>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grp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sp>
            <p:nvSpPr>
              <p:cNvPr id="21" name="Google Shape;968;p33">
                <a:extLst>
                  <a:ext uri="{FF2B5EF4-FFF2-40B4-BE49-F238E27FC236}">
                    <a16:creationId xmlns:a16="http://schemas.microsoft.com/office/drawing/2014/main" id="{BA910166-D281-954E-88BA-821BD0605336}"/>
                  </a:ext>
                </a:extLst>
              </p:cNvPr>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grp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grpSp>
      <p:grpSp>
        <p:nvGrpSpPr>
          <p:cNvPr id="38" name="Group 37">
            <a:extLst>
              <a:ext uri="{FF2B5EF4-FFF2-40B4-BE49-F238E27FC236}">
                <a16:creationId xmlns:a16="http://schemas.microsoft.com/office/drawing/2014/main" id="{D5E3A3F1-42A2-0F4A-A907-E787460C1E9F}"/>
              </a:ext>
            </a:extLst>
          </p:cNvPr>
          <p:cNvGrpSpPr/>
          <p:nvPr/>
        </p:nvGrpSpPr>
        <p:grpSpPr>
          <a:xfrm>
            <a:off x="120628" y="5195947"/>
            <a:ext cx="3160647" cy="861774"/>
            <a:chOff x="120628" y="5195947"/>
            <a:chExt cx="3160647" cy="861774"/>
          </a:xfrm>
        </p:grpSpPr>
        <p:sp>
          <p:nvSpPr>
            <p:cNvPr id="23" name="Rectangle 22">
              <a:extLst>
                <a:ext uri="{FF2B5EF4-FFF2-40B4-BE49-F238E27FC236}">
                  <a16:creationId xmlns:a16="http://schemas.microsoft.com/office/drawing/2014/main" id="{2B9E6883-7883-9947-B324-EC2B28094144}"/>
                </a:ext>
              </a:extLst>
            </p:cNvPr>
            <p:cNvSpPr/>
            <p:nvPr/>
          </p:nvSpPr>
          <p:spPr>
            <a:xfrm>
              <a:off x="120628" y="5195947"/>
              <a:ext cx="3108056" cy="861774"/>
            </a:xfrm>
            <a:prstGeom prst="rect">
              <a:avLst/>
            </a:prstGeom>
          </p:spPr>
          <p:txBody>
            <a:bodyPr wrap="square">
              <a:spAutoFit/>
            </a:bodyPr>
            <a:lstStyle/>
            <a:p>
              <a:r>
                <a:rPr lang="en-US" sz="1600" dirty="0">
                  <a:solidFill>
                    <a:schemeClr val="tx1">
                      <a:lumMod val="85000"/>
                      <a:lumOff val="15000"/>
                    </a:schemeClr>
                  </a:solidFill>
                  <a:latin typeface="Euphemia" panose="020B0503040102020104" pitchFamily="34" charset="0"/>
                </a:rPr>
                <a:t>This Study </a:t>
              </a:r>
              <a:r>
                <a:rPr lang="en-US" sz="1600" dirty="0">
                  <a:solidFill>
                    <a:schemeClr val="tx1">
                      <a:lumMod val="65000"/>
                      <a:lumOff val="35000"/>
                    </a:schemeClr>
                  </a:solidFill>
                  <a:latin typeface="Euphemia" panose="020B0503040102020104" pitchFamily="34" charset="0"/>
                </a:rPr>
                <a:t>= -0.94 </a:t>
              </a:r>
              <a:r>
                <a:rPr lang="en-US" sz="1100" dirty="0">
                  <a:solidFill>
                    <a:schemeClr val="tx1">
                      <a:lumMod val="65000"/>
                      <a:lumOff val="35000"/>
                    </a:schemeClr>
                  </a:solidFill>
                  <a:latin typeface="Euphemia" panose="020B0503040102020104" pitchFamily="34" charset="0"/>
                </a:rPr>
                <a:t>µmolm</a:t>
              </a:r>
              <a:r>
                <a:rPr lang="en-US" sz="1100" baseline="30000" dirty="0">
                  <a:solidFill>
                    <a:schemeClr val="tx1">
                      <a:lumMod val="65000"/>
                      <a:lumOff val="35000"/>
                    </a:schemeClr>
                  </a:solidFill>
                  <a:latin typeface="Euphemia" panose="020B0503040102020104" pitchFamily="34" charset="0"/>
                </a:rPr>
                <a:t>−2 </a:t>
              </a:r>
              <a:r>
                <a:rPr lang="en-US" sz="1100" dirty="0">
                  <a:solidFill>
                    <a:schemeClr val="tx1">
                      <a:lumMod val="65000"/>
                      <a:lumOff val="35000"/>
                    </a:schemeClr>
                  </a:solidFill>
                  <a:latin typeface="Euphemia" panose="020B0503040102020104" pitchFamily="34" charset="0"/>
                </a:rPr>
                <a:t>s</a:t>
              </a:r>
              <a:r>
                <a:rPr lang="en-US" sz="1100" baseline="30000" dirty="0">
                  <a:solidFill>
                    <a:schemeClr val="tx1">
                      <a:lumMod val="65000"/>
                      <a:lumOff val="35000"/>
                    </a:schemeClr>
                  </a:solidFill>
                  <a:latin typeface="Euphemia" panose="020B0503040102020104" pitchFamily="34" charset="0"/>
                </a:rPr>
                <a:t>−1 </a:t>
              </a:r>
              <a:r>
                <a:rPr lang="en-US" sz="1100" dirty="0">
                  <a:solidFill>
                    <a:schemeClr val="tx1">
                      <a:lumMod val="65000"/>
                      <a:lumOff val="35000"/>
                    </a:schemeClr>
                  </a:solidFill>
                  <a:latin typeface="Euphemia" panose="020B0503040102020104" pitchFamily="34" charset="0"/>
                </a:rPr>
                <a:t>C</a:t>
              </a:r>
              <a:r>
                <a:rPr lang="en-US" sz="1100" baseline="30000" dirty="0">
                  <a:solidFill>
                    <a:schemeClr val="tx1">
                      <a:lumMod val="65000"/>
                      <a:lumOff val="35000"/>
                    </a:schemeClr>
                  </a:solidFill>
                  <a:latin typeface="Euphemia" panose="020B0503040102020104" pitchFamily="34" charset="0"/>
                </a:rPr>
                <a:t>−1</a:t>
              </a:r>
              <a:r>
                <a:rPr lang="en-US" sz="1100" dirty="0">
                  <a:solidFill>
                    <a:schemeClr val="tx1">
                      <a:lumMod val="65000"/>
                      <a:lumOff val="35000"/>
                    </a:schemeClr>
                  </a:solidFill>
                  <a:latin typeface="Euphemia" panose="020B0503040102020104" pitchFamily="34" charset="0"/>
                </a:rPr>
                <a:t> </a:t>
              </a:r>
              <a:endParaRPr lang="en-US" sz="1600" dirty="0">
                <a:solidFill>
                  <a:schemeClr val="tx1">
                    <a:lumMod val="65000"/>
                    <a:lumOff val="35000"/>
                  </a:schemeClr>
                </a:solidFill>
                <a:latin typeface="Euphemia" panose="020B0503040102020104" pitchFamily="34" charset="0"/>
              </a:endParaRPr>
            </a:p>
            <a:p>
              <a:r>
                <a:rPr lang="en-US" sz="1600" dirty="0">
                  <a:solidFill>
                    <a:schemeClr val="tx1">
                      <a:lumMod val="85000"/>
                      <a:lumOff val="15000"/>
                    </a:schemeClr>
                  </a:solidFill>
                  <a:latin typeface="Euphemia" panose="020B0503040102020104" pitchFamily="34" charset="0"/>
                </a:rPr>
                <a:t>London </a:t>
              </a:r>
              <a:r>
                <a:rPr lang="en-US" sz="1600" dirty="0">
                  <a:solidFill>
                    <a:schemeClr val="tx1">
                      <a:lumMod val="65000"/>
                      <a:lumOff val="35000"/>
                    </a:schemeClr>
                  </a:solidFill>
                  <a:latin typeface="Euphemia" panose="020B0503040102020104" pitchFamily="34" charset="0"/>
                </a:rPr>
                <a:t>= -1.95 </a:t>
              </a:r>
              <a:r>
                <a:rPr lang="en-US" sz="1100" dirty="0">
                  <a:solidFill>
                    <a:schemeClr val="tx1">
                      <a:lumMod val="65000"/>
                      <a:lumOff val="35000"/>
                    </a:schemeClr>
                  </a:solidFill>
                  <a:latin typeface="Euphemia" panose="020B0503040102020104" pitchFamily="34" charset="0"/>
                </a:rPr>
                <a:t>µmolm</a:t>
              </a:r>
              <a:r>
                <a:rPr lang="en-US" sz="1100" baseline="30000" dirty="0">
                  <a:solidFill>
                    <a:schemeClr val="tx1">
                      <a:lumMod val="65000"/>
                      <a:lumOff val="35000"/>
                    </a:schemeClr>
                  </a:solidFill>
                  <a:latin typeface="Euphemia" panose="020B0503040102020104" pitchFamily="34" charset="0"/>
                </a:rPr>
                <a:t>−2 </a:t>
              </a:r>
              <a:r>
                <a:rPr lang="en-US" sz="1100" dirty="0">
                  <a:solidFill>
                    <a:schemeClr val="tx1">
                      <a:lumMod val="65000"/>
                      <a:lumOff val="35000"/>
                    </a:schemeClr>
                  </a:solidFill>
                  <a:latin typeface="Euphemia" panose="020B0503040102020104" pitchFamily="34" charset="0"/>
                </a:rPr>
                <a:t>s</a:t>
              </a:r>
              <a:r>
                <a:rPr lang="en-US" sz="1100" baseline="30000" dirty="0">
                  <a:solidFill>
                    <a:schemeClr val="tx1">
                      <a:lumMod val="65000"/>
                      <a:lumOff val="35000"/>
                    </a:schemeClr>
                  </a:solidFill>
                  <a:latin typeface="Euphemia" panose="020B0503040102020104" pitchFamily="34" charset="0"/>
                </a:rPr>
                <a:t>−1 </a:t>
              </a:r>
              <a:r>
                <a:rPr lang="en-US" sz="1100" dirty="0">
                  <a:solidFill>
                    <a:schemeClr val="tx1">
                      <a:lumMod val="65000"/>
                      <a:lumOff val="35000"/>
                    </a:schemeClr>
                  </a:solidFill>
                  <a:latin typeface="Euphemia" panose="020B0503040102020104" pitchFamily="34" charset="0"/>
                </a:rPr>
                <a:t>C</a:t>
              </a:r>
              <a:r>
                <a:rPr lang="en-US" sz="1100" baseline="30000" dirty="0">
                  <a:solidFill>
                    <a:schemeClr val="tx1">
                      <a:lumMod val="65000"/>
                      <a:lumOff val="35000"/>
                    </a:schemeClr>
                  </a:solidFill>
                  <a:latin typeface="Euphemia" panose="020B0503040102020104" pitchFamily="34" charset="0"/>
                </a:rPr>
                <a:t>−1</a:t>
              </a:r>
            </a:p>
            <a:p>
              <a:r>
                <a:rPr lang="en-US" sz="1600" dirty="0">
                  <a:solidFill>
                    <a:schemeClr val="tx1">
                      <a:lumMod val="85000"/>
                      <a:lumOff val="15000"/>
                    </a:schemeClr>
                  </a:solidFill>
                  <a:latin typeface="Euphemia" panose="020B0503040102020104" pitchFamily="34" charset="0"/>
                </a:rPr>
                <a:t>Beijing </a:t>
              </a:r>
              <a:r>
                <a:rPr lang="en-US" sz="1600" dirty="0">
                  <a:solidFill>
                    <a:schemeClr val="tx1">
                      <a:lumMod val="65000"/>
                      <a:lumOff val="35000"/>
                    </a:schemeClr>
                  </a:solidFill>
                  <a:latin typeface="Euphemia" panose="020B0503040102020104" pitchFamily="34" charset="0"/>
                </a:rPr>
                <a:t> = -0.34 </a:t>
              </a:r>
              <a:r>
                <a:rPr lang="en-US" sz="1100" dirty="0">
                  <a:solidFill>
                    <a:schemeClr val="tx1">
                      <a:lumMod val="65000"/>
                      <a:lumOff val="35000"/>
                    </a:schemeClr>
                  </a:solidFill>
                  <a:latin typeface="Euphemia" panose="020B0503040102020104" pitchFamily="34" charset="0"/>
                </a:rPr>
                <a:t>µmolm</a:t>
              </a:r>
              <a:r>
                <a:rPr lang="en-US" sz="1100" baseline="30000" dirty="0">
                  <a:solidFill>
                    <a:schemeClr val="tx1">
                      <a:lumMod val="65000"/>
                      <a:lumOff val="35000"/>
                    </a:schemeClr>
                  </a:solidFill>
                  <a:latin typeface="Euphemia" panose="020B0503040102020104" pitchFamily="34" charset="0"/>
                </a:rPr>
                <a:t>−2 </a:t>
              </a:r>
              <a:r>
                <a:rPr lang="en-US" sz="1100" dirty="0">
                  <a:solidFill>
                    <a:schemeClr val="tx1">
                      <a:lumMod val="65000"/>
                      <a:lumOff val="35000"/>
                    </a:schemeClr>
                  </a:solidFill>
                  <a:latin typeface="Euphemia" panose="020B0503040102020104" pitchFamily="34" charset="0"/>
                </a:rPr>
                <a:t>s</a:t>
              </a:r>
              <a:r>
                <a:rPr lang="en-US" sz="1100" baseline="30000" dirty="0">
                  <a:solidFill>
                    <a:schemeClr val="tx1">
                      <a:lumMod val="65000"/>
                      <a:lumOff val="35000"/>
                    </a:schemeClr>
                  </a:solidFill>
                  <a:latin typeface="Euphemia" panose="020B0503040102020104" pitchFamily="34" charset="0"/>
                </a:rPr>
                <a:t>−1 </a:t>
              </a:r>
              <a:r>
                <a:rPr lang="en-US" sz="1100" dirty="0">
                  <a:solidFill>
                    <a:schemeClr val="tx1">
                      <a:lumMod val="65000"/>
                      <a:lumOff val="35000"/>
                    </a:schemeClr>
                  </a:solidFill>
                  <a:latin typeface="Euphemia" panose="020B0503040102020104" pitchFamily="34" charset="0"/>
                </a:rPr>
                <a:t>C</a:t>
              </a:r>
              <a:r>
                <a:rPr lang="en-US" sz="1100" baseline="30000" dirty="0">
                  <a:solidFill>
                    <a:schemeClr val="tx1">
                      <a:lumMod val="65000"/>
                      <a:lumOff val="35000"/>
                    </a:schemeClr>
                  </a:solidFill>
                  <a:latin typeface="Euphemia" panose="020B0503040102020104" pitchFamily="34" charset="0"/>
                </a:rPr>
                <a:t>−1</a:t>
              </a:r>
            </a:p>
          </p:txBody>
        </p:sp>
        <p:grpSp>
          <p:nvGrpSpPr>
            <p:cNvPr id="24" name="Google Shape;966;p33">
              <a:extLst>
                <a:ext uri="{FF2B5EF4-FFF2-40B4-BE49-F238E27FC236}">
                  <a16:creationId xmlns:a16="http://schemas.microsoft.com/office/drawing/2014/main" id="{82D24406-7785-5844-A16C-C823157DE4FE}"/>
                </a:ext>
              </a:extLst>
            </p:cNvPr>
            <p:cNvGrpSpPr/>
            <p:nvPr/>
          </p:nvGrpSpPr>
          <p:grpSpPr>
            <a:xfrm rot="2199558">
              <a:off x="2888181" y="5723451"/>
              <a:ext cx="393094" cy="209646"/>
              <a:chOff x="2509330" y="1371995"/>
              <a:chExt cx="393094" cy="209646"/>
            </a:xfrm>
            <a:solidFill>
              <a:srgbClr val="A21553"/>
            </a:solidFill>
          </p:grpSpPr>
          <p:sp>
            <p:nvSpPr>
              <p:cNvPr id="25" name="Google Shape;967;p33">
                <a:extLst>
                  <a:ext uri="{FF2B5EF4-FFF2-40B4-BE49-F238E27FC236}">
                    <a16:creationId xmlns:a16="http://schemas.microsoft.com/office/drawing/2014/main" id="{B52C8EE9-7F2C-D044-97E8-F6E6230FD1AA}"/>
                  </a:ext>
                </a:extLst>
              </p:cNvPr>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grp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sp>
            <p:nvSpPr>
              <p:cNvPr id="26" name="Google Shape;968;p33">
                <a:extLst>
                  <a:ext uri="{FF2B5EF4-FFF2-40B4-BE49-F238E27FC236}">
                    <a16:creationId xmlns:a16="http://schemas.microsoft.com/office/drawing/2014/main" id="{543C8F69-43B5-DC48-B4C8-29C6688FDECA}"/>
                  </a:ext>
                </a:extLst>
              </p:cNvPr>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grp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grpSp>
      <p:grpSp>
        <p:nvGrpSpPr>
          <p:cNvPr id="39" name="Group 38">
            <a:extLst>
              <a:ext uri="{FF2B5EF4-FFF2-40B4-BE49-F238E27FC236}">
                <a16:creationId xmlns:a16="http://schemas.microsoft.com/office/drawing/2014/main" id="{28FDA9D8-549D-BD49-9CD1-76F01D6510B7}"/>
              </a:ext>
            </a:extLst>
          </p:cNvPr>
          <p:cNvGrpSpPr/>
          <p:nvPr/>
        </p:nvGrpSpPr>
        <p:grpSpPr>
          <a:xfrm>
            <a:off x="8407102" y="1209463"/>
            <a:ext cx="3596680" cy="2062103"/>
            <a:chOff x="8407102" y="1209463"/>
            <a:chExt cx="3596680" cy="2062103"/>
          </a:xfrm>
        </p:grpSpPr>
        <p:grpSp>
          <p:nvGrpSpPr>
            <p:cNvPr id="27" name="Google Shape;919;p33">
              <a:extLst>
                <a:ext uri="{FF2B5EF4-FFF2-40B4-BE49-F238E27FC236}">
                  <a16:creationId xmlns:a16="http://schemas.microsoft.com/office/drawing/2014/main" id="{45BEDDB3-A0E6-2842-979A-4ED5588CB046}"/>
                </a:ext>
              </a:extLst>
            </p:cNvPr>
            <p:cNvGrpSpPr/>
            <p:nvPr/>
          </p:nvGrpSpPr>
          <p:grpSpPr>
            <a:xfrm rot="20141734">
              <a:off x="8407102" y="1641787"/>
              <a:ext cx="387677" cy="206770"/>
              <a:chOff x="6337825" y="1371895"/>
              <a:chExt cx="387677" cy="206770"/>
            </a:xfrm>
          </p:grpSpPr>
          <p:sp>
            <p:nvSpPr>
              <p:cNvPr id="28" name="Google Shape;920;p33">
                <a:extLst>
                  <a:ext uri="{FF2B5EF4-FFF2-40B4-BE49-F238E27FC236}">
                    <a16:creationId xmlns:a16="http://schemas.microsoft.com/office/drawing/2014/main" id="{AD9799CA-E025-1E49-8B1F-6FF762ADC8CD}"/>
                  </a:ext>
                </a:extLst>
              </p:cNvPr>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2345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sp>
            <p:nvSpPr>
              <p:cNvPr id="29" name="Google Shape;921;p33">
                <a:extLst>
                  <a:ext uri="{FF2B5EF4-FFF2-40B4-BE49-F238E27FC236}">
                    <a16:creationId xmlns:a16="http://schemas.microsoft.com/office/drawing/2014/main" id="{2E5CBD2A-33FB-4448-A894-C4A885A39FC4}"/>
                  </a:ext>
                </a:extLst>
              </p:cNvPr>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sp>
          <p:nvSpPr>
            <p:cNvPr id="30" name="Rectangle 29">
              <a:extLst>
                <a:ext uri="{FF2B5EF4-FFF2-40B4-BE49-F238E27FC236}">
                  <a16:creationId xmlns:a16="http://schemas.microsoft.com/office/drawing/2014/main" id="{E6ADB596-6C0D-4942-85C7-6D9A74803D2A}"/>
                </a:ext>
              </a:extLst>
            </p:cNvPr>
            <p:cNvSpPr/>
            <p:nvPr/>
          </p:nvSpPr>
          <p:spPr>
            <a:xfrm>
              <a:off x="9033704" y="1209463"/>
              <a:ext cx="2970078" cy="2062103"/>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Emissions of CO from petrol cars are temperature dependent, e.g. </a:t>
              </a:r>
              <a:r>
                <a:rPr lang="en-US" sz="1600" dirty="0">
                  <a:solidFill>
                    <a:schemeClr val="tx1">
                      <a:lumMod val="85000"/>
                      <a:lumOff val="15000"/>
                    </a:schemeClr>
                  </a:solidFill>
                  <a:latin typeface="Euphemia" panose="020B0503040102020104" pitchFamily="34" charset="0"/>
                </a:rPr>
                <a:t>increasing by a factor of 5-6 </a:t>
              </a:r>
              <a:r>
                <a:rPr lang="en-US" sz="1600" dirty="0">
                  <a:solidFill>
                    <a:schemeClr val="tx1">
                      <a:lumMod val="65000"/>
                      <a:lumOff val="35000"/>
                    </a:schemeClr>
                  </a:solidFill>
                  <a:latin typeface="Euphemia" panose="020B0503040102020104" pitchFamily="34" charset="0"/>
                </a:rPr>
                <a:t>at ambient temperature 0 compared to 25 ◦C (Andrews et al., 2004) during the first 5–10 min following engine warm-up</a:t>
              </a:r>
            </a:p>
          </p:txBody>
        </p:sp>
      </p:grpSp>
      <p:grpSp>
        <p:nvGrpSpPr>
          <p:cNvPr id="40" name="Group 39">
            <a:extLst>
              <a:ext uri="{FF2B5EF4-FFF2-40B4-BE49-F238E27FC236}">
                <a16:creationId xmlns:a16="http://schemas.microsoft.com/office/drawing/2014/main" id="{2A268116-B9E2-2545-BEB8-9E3C2828E999}"/>
              </a:ext>
            </a:extLst>
          </p:cNvPr>
          <p:cNvGrpSpPr/>
          <p:nvPr/>
        </p:nvGrpSpPr>
        <p:grpSpPr>
          <a:xfrm>
            <a:off x="8437802" y="4344846"/>
            <a:ext cx="3605444" cy="861774"/>
            <a:chOff x="8437802" y="4344846"/>
            <a:chExt cx="3605444" cy="861774"/>
          </a:xfrm>
        </p:grpSpPr>
        <p:sp>
          <p:nvSpPr>
            <p:cNvPr id="32" name="Rectangle 31">
              <a:extLst>
                <a:ext uri="{FF2B5EF4-FFF2-40B4-BE49-F238E27FC236}">
                  <a16:creationId xmlns:a16="http://schemas.microsoft.com/office/drawing/2014/main" id="{2565B056-6760-2B42-8EBA-36387948AB07}"/>
                </a:ext>
              </a:extLst>
            </p:cNvPr>
            <p:cNvSpPr/>
            <p:nvPr/>
          </p:nvSpPr>
          <p:spPr>
            <a:xfrm>
              <a:off x="9073168" y="4344846"/>
              <a:ext cx="2970078" cy="861774"/>
            </a:xfrm>
            <a:prstGeom prst="rect">
              <a:avLst/>
            </a:prstGeom>
          </p:spPr>
          <p:txBody>
            <a:bodyPr wrap="square">
              <a:spAutoFit/>
            </a:bodyPr>
            <a:lstStyle/>
            <a:p>
              <a:r>
                <a:rPr lang="en-US" dirty="0"/>
                <a:t>﻿</a:t>
              </a:r>
              <a:r>
                <a:rPr lang="en-US" sz="1600" dirty="0">
                  <a:solidFill>
                    <a:schemeClr val="tx1">
                      <a:lumMod val="65000"/>
                      <a:lumOff val="35000"/>
                    </a:schemeClr>
                  </a:solidFill>
                  <a:latin typeface="Euphemia" panose="020B0503040102020104" pitchFamily="34" charset="0"/>
                </a:rPr>
                <a:t>Wintertime (DJF) emissions of CO accounted for 45% of the annual budget </a:t>
              </a:r>
            </a:p>
          </p:txBody>
        </p:sp>
        <p:grpSp>
          <p:nvGrpSpPr>
            <p:cNvPr id="33" name="Google Shape;919;p33">
              <a:extLst>
                <a:ext uri="{FF2B5EF4-FFF2-40B4-BE49-F238E27FC236}">
                  <a16:creationId xmlns:a16="http://schemas.microsoft.com/office/drawing/2014/main" id="{7C8BB722-2DF7-9A49-A29C-FED97433BDF2}"/>
                </a:ext>
              </a:extLst>
            </p:cNvPr>
            <p:cNvGrpSpPr/>
            <p:nvPr/>
          </p:nvGrpSpPr>
          <p:grpSpPr>
            <a:xfrm rot="20141734">
              <a:off x="8437802" y="4784553"/>
              <a:ext cx="387677" cy="206770"/>
              <a:chOff x="6337825" y="1371895"/>
              <a:chExt cx="387677" cy="206770"/>
            </a:xfrm>
          </p:grpSpPr>
          <p:sp>
            <p:nvSpPr>
              <p:cNvPr id="34" name="Google Shape;920;p33">
                <a:extLst>
                  <a:ext uri="{FF2B5EF4-FFF2-40B4-BE49-F238E27FC236}">
                    <a16:creationId xmlns:a16="http://schemas.microsoft.com/office/drawing/2014/main" id="{3D94B854-9339-8649-9313-7A347FCAE75A}"/>
                  </a:ext>
                </a:extLst>
              </p:cNvPr>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2345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sp>
            <p:nvSpPr>
              <p:cNvPr id="35" name="Google Shape;921;p33">
                <a:extLst>
                  <a:ext uri="{FF2B5EF4-FFF2-40B4-BE49-F238E27FC236}">
                    <a16:creationId xmlns:a16="http://schemas.microsoft.com/office/drawing/2014/main" id="{36F479D6-387A-E446-AA8F-3F74087FE806}"/>
                  </a:ext>
                </a:extLst>
              </p:cNvPr>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grpSp>
    </p:spTree>
    <p:extLst>
      <p:ext uri="{BB962C8B-B14F-4D97-AF65-F5344CB8AC3E}">
        <p14:creationId xmlns:p14="http://schemas.microsoft.com/office/powerpoint/2010/main" val="23952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1.04167E-6 -2.59259E-6 L 0.19544 0.00185 " pathEditMode="relative" rAng="0" ptsTypes="AA">
                                      <p:cBhvr>
                                        <p:cTn id="18" dur="2000" fill="hold"/>
                                        <p:tgtEl>
                                          <p:spTgt spid="10"/>
                                        </p:tgtEl>
                                        <p:attrNameLst>
                                          <p:attrName>ppt_x</p:attrName>
                                          <p:attrName>ppt_y</p:attrName>
                                        </p:attrNameLst>
                                      </p:cBhvr>
                                      <p:rCtr x="9766" y="9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94248F-0BB2-6848-9892-76A1F6117F97}"/>
              </a:ext>
            </a:extLst>
          </p:cNvPr>
          <p:cNvPicPr>
            <a:picLocks noChangeAspect="1"/>
          </p:cNvPicPr>
          <p:nvPr/>
        </p:nvPicPr>
        <p:blipFill>
          <a:blip r:embed="rId3"/>
          <a:stretch>
            <a:fillRect/>
          </a:stretch>
        </p:blipFill>
        <p:spPr>
          <a:xfrm>
            <a:off x="197575" y="2544846"/>
            <a:ext cx="5185055" cy="3888791"/>
          </a:xfrm>
          <a:prstGeom prst="rect">
            <a:avLst/>
          </a:prstGeom>
        </p:spPr>
      </p:pic>
      <p:grpSp>
        <p:nvGrpSpPr>
          <p:cNvPr id="4" name="Group 3">
            <a:extLst>
              <a:ext uri="{FF2B5EF4-FFF2-40B4-BE49-F238E27FC236}">
                <a16:creationId xmlns:a16="http://schemas.microsoft.com/office/drawing/2014/main" id="{76CB477B-9079-A248-8742-CE9F9D4118B7}"/>
              </a:ext>
            </a:extLst>
          </p:cNvPr>
          <p:cNvGrpSpPr/>
          <p:nvPr/>
        </p:nvGrpSpPr>
        <p:grpSpPr>
          <a:xfrm>
            <a:off x="353960" y="6204060"/>
            <a:ext cx="11838040" cy="640447"/>
            <a:chOff x="353960" y="6243816"/>
            <a:chExt cx="11838040" cy="640447"/>
          </a:xfrm>
        </p:grpSpPr>
        <p:pic>
          <p:nvPicPr>
            <p:cNvPr id="5" name="Picture 4">
              <a:extLst>
                <a:ext uri="{FF2B5EF4-FFF2-40B4-BE49-F238E27FC236}">
                  <a16:creationId xmlns:a16="http://schemas.microsoft.com/office/drawing/2014/main" id="{2EACB735-7D1B-B64C-AEFE-3F7E370399E2}"/>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6" name="Straight Connector 5">
              <a:extLst>
                <a:ext uri="{FF2B5EF4-FFF2-40B4-BE49-F238E27FC236}">
                  <a16:creationId xmlns:a16="http://schemas.microsoft.com/office/drawing/2014/main" id="{170069F3-E064-F844-A60D-9F5AA6094FBB}"/>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80F1CC38-78B8-9E48-AC23-CC1677C06600}"/>
              </a:ext>
            </a:extLst>
          </p:cNvPr>
          <p:cNvSpPr/>
          <p:nvPr/>
        </p:nvSpPr>
        <p:spPr>
          <a:xfrm>
            <a:off x="424501" y="1252623"/>
            <a:ext cx="4833812" cy="1200329"/>
          </a:xfrm>
          <a:prstGeom prst="rect">
            <a:avLst/>
          </a:prstGeom>
        </p:spPr>
        <p:txBody>
          <a:bodyPr wrap="square">
            <a:spAutoFit/>
          </a:bodyPr>
          <a:lstStyle/>
          <a:p>
            <a:pPr algn="just"/>
            <a:r>
              <a:rPr lang="en-US" dirty="0">
                <a:solidFill>
                  <a:schemeClr val="tx1">
                    <a:lumMod val="65000"/>
                    <a:lumOff val="35000"/>
                  </a:schemeClr>
                </a:solidFill>
                <a:latin typeface="FS Joey" panose="02000506040000020004" pitchFamily="2" charset="77"/>
              </a:rPr>
              <a:t>Methane (CH</a:t>
            </a:r>
            <a:r>
              <a:rPr lang="en-US" baseline="-25000" dirty="0">
                <a:solidFill>
                  <a:schemeClr val="tx1">
                    <a:lumMod val="65000"/>
                    <a:lumOff val="35000"/>
                  </a:schemeClr>
                </a:solidFill>
                <a:latin typeface="FS Joey" panose="02000506040000020004" pitchFamily="2" charset="77"/>
              </a:rPr>
              <a:t>4</a:t>
            </a:r>
            <a:r>
              <a:rPr lang="en-US" dirty="0">
                <a:solidFill>
                  <a:schemeClr val="tx1">
                    <a:lumMod val="65000"/>
                    <a:lumOff val="35000"/>
                  </a:schemeClr>
                </a:solidFill>
                <a:latin typeface="FS Joey" panose="02000506040000020004" pitchFamily="2" charset="77"/>
              </a:rPr>
              <a:t>) is a potent GHG with a global warming potential </a:t>
            </a:r>
            <a:r>
              <a:rPr lang="en-US" b="1" dirty="0">
                <a:solidFill>
                  <a:schemeClr val="tx1">
                    <a:lumMod val="65000"/>
                    <a:lumOff val="35000"/>
                  </a:schemeClr>
                </a:solidFill>
                <a:latin typeface="FS Joey" panose="02000506040000020004" pitchFamily="2" charset="77"/>
              </a:rPr>
              <a:t>28-34 times larger than that of CO</a:t>
            </a:r>
            <a:r>
              <a:rPr lang="en-US" b="1" baseline="-25000" dirty="0">
                <a:solidFill>
                  <a:schemeClr val="tx1">
                    <a:lumMod val="65000"/>
                    <a:lumOff val="35000"/>
                  </a:schemeClr>
                </a:solidFill>
                <a:latin typeface="FS Joey" panose="02000506040000020004" pitchFamily="2" charset="77"/>
              </a:rPr>
              <a:t>2</a:t>
            </a:r>
            <a:r>
              <a:rPr lang="en-US" b="1" dirty="0">
                <a:solidFill>
                  <a:schemeClr val="tx1">
                    <a:lumMod val="65000"/>
                    <a:lumOff val="35000"/>
                  </a:schemeClr>
                </a:solidFill>
                <a:latin typeface="FS Joey" panose="02000506040000020004" pitchFamily="2" charset="77"/>
              </a:rPr>
              <a:t> </a:t>
            </a:r>
            <a:r>
              <a:rPr lang="en-US" dirty="0">
                <a:solidFill>
                  <a:schemeClr val="tx1">
                    <a:lumMod val="65000"/>
                    <a:lumOff val="35000"/>
                  </a:schemeClr>
                </a:solidFill>
                <a:latin typeface="FS Joey" panose="02000506040000020004" pitchFamily="2" charset="77"/>
              </a:rPr>
              <a:t>at the 100-year horizon (﻿Myhre et al., 2013)</a:t>
            </a:r>
          </a:p>
          <a:p>
            <a:pPr algn="just"/>
            <a:endParaRPr lang="en-US" dirty="0">
              <a:solidFill>
                <a:schemeClr val="tx1">
                  <a:lumMod val="65000"/>
                  <a:lumOff val="35000"/>
                </a:schemeClr>
              </a:solidFill>
              <a:latin typeface="FS Joey" panose="02000506040000020004" pitchFamily="2" charset="77"/>
            </a:endParaRPr>
          </a:p>
        </p:txBody>
      </p:sp>
      <p:sp>
        <p:nvSpPr>
          <p:cNvPr id="8" name="Rectangle 7">
            <a:extLst>
              <a:ext uri="{FF2B5EF4-FFF2-40B4-BE49-F238E27FC236}">
                <a16:creationId xmlns:a16="http://schemas.microsoft.com/office/drawing/2014/main" id="{307F3534-BA78-1546-B88C-DC0559607239}"/>
              </a:ext>
            </a:extLst>
          </p:cNvPr>
          <p:cNvSpPr/>
          <p:nvPr/>
        </p:nvSpPr>
        <p:spPr>
          <a:xfrm>
            <a:off x="704435" y="255708"/>
            <a:ext cx="4178283" cy="707886"/>
          </a:xfrm>
          <a:prstGeom prst="rect">
            <a:avLst/>
          </a:prstGeom>
        </p:spPr>
        <p:txBody>
          <a:bodyPr wrap="square">
            <a:spAutoFit/>
          </a:bodyPr>
          <a:lstStyle/>
          <a:p>
            <a:pPr algn="ctr"/>
            <a:r>
              <a:rPr lang="en-US" sz="4000" b="1" dirty="0">
                <a:solidFill>
                  <a:srgbClr val="FF8E00"/>
                </a:solidFill>
                <a:latin typeface="Euphemia" panose="020B0503040102020104" pitchFamily="34" charset="0"/>
              </a:rPr>
              <a:t>Why Methane?</a:t>
            </a:r>
          </a:p>
        </p:txBody>
      </p:sp>
      <p:sp>
        <p:nvSpPr>
          <p:cNvPr id="15" name="Rectangle 14">
            <a:extLst>
              <a:ext uri="{FF2B5EF4-FFF2-40B4-BE49-F238E27FC236}">
                <a16:creationId xmlns:a16="http://schemas.microsoft.com/office/drawing/2014/main" id="{4D8FE982-D056-034B-9344-B8E422ECB4A5}"/>
              </a:ext>
            </a:extLst>
          </p:cNvPr>
          <p:cNvSpPr/>
          <p:nvPr/>
        </p:nvSpPr>
        <p:spPr>
          <a:xfrm>
            <a:off x="6227180" y="332468"/>
            <a:ext cx="5540319" cy="2554545"/>
          </a:xfrm>
          <a:prstGeom prst="rect">
            <a:avLst/>
          </a:prstGeom>
        </p:spPr>
        <p:txBody>
          <a:bodyPr wrap="square">
            <a:spAutoFit/>
          </a:bodyPr>
          <a:lstStyle/>
          <a:p>
            <a:pPr algn="just"/>
            <a:r>
              <a:rPr lang="en-US" dirty="0">
                <a:solidFill>
                  <a:schemeClr val="tx1">
                    <a:lumMod val="65000"/>
                    <a:lumOff val="35000"/>
                  </a:schemeClr>
                </a:solidFill>
                <a:latin typeface="FS Joey" panose="02000506040000020004" pitchFamily="2" charset="77"/>
              </a:rPr>
              <a:t>CH</a:t>
            </a:r>
            <a:r>
              <a:rPr lang="en-US" baseline="-25000" dirty="0">
                <a:solidFill>
                  <a:schemeClr val="tx1">
                    <a:lumMod val="65000"/>
                    <a:lumOff val="35000"/>
                  </a:schemeClr>
                </a:solidFill>
                <a:latin typeface="FS Joey" panose="02000506040000020004" pitchFamily="2" charset="77"/>
              </a:rPr>
              <a:t>4</a:t>
            </a:r>
            <a:r>
              <a:rPr lang="en-US" dirty="0">
                <a:solidFill>
                  <a:schemeClr val="tx1">
                    <a:lumMod val="65000"/>
                    <a:lumOff val="35000"/>
                  </a:schemeClr>
                </a:solidFill>
                <a:latin typeface="FS Joey" panose="02000506040000020004" pitchFamily="2" charset="77"/>
              </a:rPr>
              <a:t> originates from a large range of sources with complex controls (</a:t>
            </a:r>
            <a:r>
              <a:rPr lang="en-US" dirty="0">
                <a:solidFill>
                  <a:schemeClr val="tx1">
                    <a:lumMod val="65000"/>
                    <a:lumOff val="35000"/>
                  </a:schemeClr>
                </a:solidFill>
                <a:latin typeface="FS Joey Medium" panose="02000506040000020004" pitchFamily="2" charset="77"/>
              </a:rPr>
              <a:t>not well understood yet</a:t>
            </a:r>
            <a:r>
              <a:rPr lang="en-US" dirty="0">
                <a:solidFill>
                  <a:schemeClr val="tx1">
                    <a:lumMod val="65000"/>
                    <a:lumOff val="35000"/>
                  </a:schemeClr>
                </a:solidFill>
                <a:latin typeface="FS Joey" panose="02000506040000020004" pitchFamily="2" charset="77"/>
              </a:rPr>
              <a:t>) ﻿with theories attributing these changes to:</a:t>
            </a:r>
          </a:p>
          <a:p>
            <a:pPr algn="just"/>
            <a:endParaRPr lang="en-US" dirty="0">
              <a:solidFill>
                <a:schemeClr val="tx1">
                  <a:lumMod val="65000"/>
                  <a:lumOff val="35000"/>
                </a:schemeClr>
              </a:solidFill>
              <a:latin typeface="FS Joey" panose="02000506040000020004" pitchFamily="2" charset="77"/>
            </a:endParaRPr>
          </a:p>
          <a:p>
            <a:pPr marL="342900" indent="-342900" algn="just">
              <a:buFontTx/>
              <a:buChar char="-"/>
            </a:pPr>
            <a:r>
              <a:rPr lang="en-US" dirty="0">
                <a:solidFill>
                  <a:schemeClr val="tx1">
                    <a:lumMod val="65000"/>
                    <a:lumOff val="35000"/>
                  </a:schemeClr>
                </a:solidFill>
                <a:latin typeface="FS Joey" panose="02000506040000020004" pitchFamily="2" charset="77"/>
              </a:rPr>
              <a:t>Biogenic, </a:t>
            </a:r>
          </a:p>
          <a:p>
            <a:pPr marL="342900" indent="-342900" algn="just">
              <a:buFontTx/>
              <a:buChar char="-"/>
            </a:pPr>
            <a:r>
              <a:rPr lang="en-US" dirty="0">
                <a:solidFill>
                  <a:schemeClr val="tx1">
                    <a:lumMod val="65000"/>
                    <a:lumOff val="35000"/>
                  </a:schemeClr>
                </a:solidFill>
                <a:latin typeface="FS Joey" panose="02000506040000020004" pitchFamily="2" charset="77"/>
              </a:rPr>
              <a:t>Thermogenic, </a:t>
            </a:r>
          </a:p>
          <a:p>
            <a:pPr marL="342900" indent="-342900" algn="just">
              <a:buFontTx/>
              <a:buChar char="-"/>
            </a:pPr>
            <a:r>
              <a:rPr lang="en-US" dirty="0">
                <a:solidFill>
                  <a:schemeClr val="tx1">
                    <a:lumMod val="65000"/>
                    <a:lumOff val="35000"/>
                  </a:schemeClr>
                </a:solidFill>
                <a:latin typeface="FS Joey" panose="02000506040000020004" pitchFamily="2" charset="77"/>
              </a:rPr>
              <a:t>Pyrogenic emissions or </a:t>
            </a:r>
          </a:p>
          <a:p>
            <a:pPr marL="342900" indent="-342900" algn="just">
              <a:buFontTx/>
              <a:buChar char="-"/>
            </a:pPr>
            <a:r>
              <a:rPr lang="en-US" dirty="0">
                <a:solidFill>
                  <a:schemeClr val="tx1">
                    <a:lumMod val="65000"/>
                    <a:lumOff val="35000"/>
                  </a:schemeClr>
                </a:solidFill>
                <a:latin typeface="FS Joey" panose="02000506040000020004" pitchFamily="2" charset="77"/>
              </a:rPr>
              <a:t>a decline in the atmospheric CH</a:t>
            </a:r>
            <a:r>
              <a:rPr lang="en-US" baseline="-25000" dirty="0">
                <a:solidFill>
                  <a:schemeClr val="tx1">
                    <a:lumMod val="65000"/>
                    <a:lumOff val="35000"/>
                  </a:schemeClr>
                </a:solidFill>
                <a:latin typeface="FS Joey" panose="02000506040000020004" pitchFamily="2" charset="77"/>
              </a:rPr>
              <a:t>4</a:t>
            </a:r>
            <a:r>
              <a:rPr lang="en-US" dirty="0">
                <a:solidFill>
                  <a:schemeClr val="tx1">
                    <a:lumMod val="65000"/>
                    <a:lumOff val="35000"/>
                  </a:schemeClr>
                </a:solidFill>
                <a:latin typeface="FS Joey" panose="02000506040000020004" pitchFamily="2" charset="77"/>
              </a:rPr>
              <a:t> sink </a:t>
            </a:r>
          </a:p>
          <a:p>
            <a:pPr algn="r"/>
            <a:r>
              <a:rPr lang="en-US" sz="1400" dirty="0">
                <a:solidFill>
                  <a:schemeClr val="tx1">
                    <a:lumMod val="65000"/>
                    <a:lumOff val="35000"/>
                  </a:schemeClr>
                </a:solidFill>
                <a:latin typeface="FS Joey" panose="02000506040000020004" pitchFamily="2" charset="77"/>
              </a:rPr>
              <a:t>(Nisbet et al., 2016, 2019; </a:t>
            </a:r>
            <a:r>
              <a:rPr lang="en-US" sz="1400" dirty="0" err="1">
                <a:solidFill>
                  <a:schemeClr val="tx1">
                    <a:lumMod val="65000"/>
                    <a:lumOff val="35000"/>
                  </a:schemeClr>
                </a:solidFill>
                <a:latin typeface="FS Joey" panose="02000506040000020004" pitchFamily="2" charset="77"/>
              </a:rPr>
              <a:t>Saunois</a:t>
            </a:r>
            <a:r>
              <a:rPr lang="en-US" sz="1400" dirty="0">
                <a:solidFill>
                  <a:schemeClr val="tx1">
                    <a:lumMod val="65000"/>
                    <a:lumOff val="35000"/>
                  </a:schemeClr>
                </a:solidFill>
                <a:latin typeface="FS Joey" panose="02000506040000020004" pitchFamily="2" charset="77"/>
              </a:rPr>
              <a:t> et al., 2016; </a:t>
            </a:r>
            <a:r>
              <a:rPr lang="en-US" sz="1400" dirty="0" err="1">
                <a:solidFill>
                  <a:schemeClr val="tx1">
                    <a:lumMod val="65000"/>
                    <a:lumOff val="35000"/>
                  </a:schemeClr>
                </a:solidFill>
                <a:latin typeface="FS Joey" panose="02000506040000020004" pitchFamily="2" charset="77"/>
              </a:rPr>
              <a:t>Hmiel</a:t>
            </a:r>
            <a:r>
              <a:rPr lang="en-US" sz="1400" dirty="0">
                <a:solidFill>
                  <a:schemeClr val="tx1">
                    <a:lumMod val="65000"/>
                    <a:lumOff val="35000"/>
                  </a:schemeClr>
                </a:solidFill>
                <a:latin typeface="FS Joey" panose="02000506040000020004" pitchFamily="2" charset="77"/>
              </a:rPr>
              <a:t> et al., 2020). </a:t>
            </a:r>
          </a:p>
        </p:txBody>
      </p:sp>
      <p:pic>
        <p:nvPicPr>
          <p:cNvPr id="17" name="Picture 16">
            <a:extLst>
              <a:ext uri="{FF2B5EF4-FFF2-40B4-BE49-F238E27FC236}">
                <a16:creationId xmlns:a16="http://schemas.microsoft.com/office/drawing/2014/main" id="{99265A92-9BE5-2D4B-8E36-F2E0F017B7E5}"/>
              </a:ext>
            </a:extLst>
          </p:cNvPr>
          <p:cNvPicPr>
            <a:picLocks noChangeAspect="1"/>
          </p:cNvPicPr>
          <p:nvPr/>
        </p:nvPicPr>
        <p:blipFill>
          <a:blip r:embed="rId5"/>
          <a:stretch>
            <a:fillRect/>
          </a:stretch>
        </p:blipFill>
        <p:spPr>
          <a:xfrm>
            <a:off x="6386190" y="3798332"/>
            <a:ext cx="2843187" cy="2133694"/>
          </a:xfrm>
          <a:prstGeom prst="rect">
            <a:avLst/>
          </a:prstGeom>
        </p:spPr>
      </p:pic>
      <p:sp>
        <p:nvSpPr>
          <p:cNvPr id="10" name="Rectangle 9">
            <a:extLst>
              <a:ext uri="{FF2B5EF4-FFF2-40B4-BE49-F238E27FC236}">
                <a16:creationId xmlns:a16="http://schemas.microsoft.com/office/drawing/2014/main" id="{777D26B6-90E6-9E44-B6B2-B08B085F1E4E}"/>
              </a:ext>
            </a:extLst>
          </p:cNvPr>
          <p:cNvSpPr/>
          <p:nvPr/>
        </p:nvSpPr>
        <p:spPr>
          <a:xfrm>
            <a:off x="6371876" y="3429000"/>
            <a:ext cx="1490152" cy="369332"/>
          </a:xfrm>
          <a:prstGeom prst="rect">
            <a:avLst/>
          </a:prstGeom>
        </p:spPr>
        <p:txBody>
          <a:bodyPr wrap="none">
            <a:spAutoFit/>
          </a:bodyPr>
          <a:lstStyle/>
          <a:p>
            <a:r>
              <a:rPr lang="en-US" b="1" dirty="0">
                <a:solidFill>
                  <a:srgbClr val="FF8E00"/>
                </a:solidFill>
                <a:latin typeface="Euphemia" panose="020B0503040102020104" pitchFamily="34" charset="0"/>
              </a:rPr>
              <a:t>Urban Areas</a:t>
            </a:r>
            <a:endParaRPr lang="en-US" dirty="0"/>
          </a:p>
        </p:txBody>
      </p:sp>
      <p:sp>
        <p:nvSpPr>
          <p:cNvPr id="18" name="Rectangle 17">
            <a:extLst>
              <a:ext uri="{FF2B5EF4-FFF2-40B4-BE49-F238E27FC236}">
                <a16:creationId xmlns:a16="http://schemas.microsoft.com/office/drawing/2014/main" id="{44F5BAC3-F438-6E4A-BF27-62B9364B96B5}"/>
              </a:ext>
            </a:extLst>
          </p:cNvPr>
          <p:cNvSpPr/>
          <p:nvPr/>
        </p:nvSpPr>
        <p:spPr>
          <a:xfrm>
            <a:off x="9328390" y="3776874"/>
            <a:ext cx="2666035" cy="2031325"/>
          </a:xfrm>
          <a:prstGeom prst="rect">
            <a:avLst/>
          </a:prstGeom>
        </p:spPr>
        <p:txBody>
          <a:bodyPr wrap="square">
            <a:spAutoFit/>
          </a:bodyPr>
          <a:lstStyle/>
          <a:p>
            <a:pPr algn="just"/>
            <a:r>
              <a:rPr lang="en-US" dirty="0">
                <a:solidFill>
                  <a:schemeClr val="tx1">
                    <a:lumMod val="65000"/>
                    <a:lumOff val="35000"/>
                  </a:schemeClr>
                </a:solidFill>
                <a:latin typeface="FS Joey" panose="02000506040000020004" pitchFamily="2" charset="77"/>
              </a:rPr>
              <a:t>High percentage of CH</a:t>
            </a:r>
            <a:r>
              <a:rPr lang="en-US" baseline="-25000" dirty="0">
                <a:solidFill>
                  <a:schemeClr val="tx1">
                    <a:lumMod val="65000"/>
                    <a:lumOff val="35000"/>
                  </a:schemeClr>
                </a:solidFill>
                <a:latin typeface="FS Joey" panose="02000506040000020004" pitchFamily="2" charset="77"/>
              </a:rPr>
              <a:t>4</a:t>
            </a:r>
            <a:r>
              <a:rPr lang="en-US" dirty="0">
                <a:solidFill>
                  <a:schemeClr val="tx1">
                    <a:lumMod val="65000"/>
                    <a:lumOff val="35000"/>
                  </a:schemeClr>
                </a:solidFill>
                <a:latin typeface="FS Joey" panose="02000506040000020004" pitchFamily="2" charset="77"/>
              </a:rPr>
              <a:t> emissions are attributable to the </a:t>
            </a:r>
            <a:r>
              <a:rPr lang="en-US" dirty="0">
                <a:solidFill>
                  <a:schemeClr val="tx1">
                    <a:lumMod val="65000"/>
                    <a:lumOff val="35000"/>
                  </a:schemeClr>
                </a:solidFill>
              </a:rPr>
              <a:t>fugitive emissions of </a:t>
            </a:r>
            <a:r>
              <a:rPr lang="en-US" dirty="0">
                <a:solidFill>
                  <a:schemeClr val="tx1">
                    <a:lumMod val="65000"/>
                    <a:lumOff val="35000"/>
                  </a:schemeClr>
                </a:solidFill>
                <a:latin typeface="FS Joey" panose="02000506040000020004" pitchFamily="2" charset="77"/>
              </a:rPr>
              <a:t>Natural Gas distribution system. </a:t>
            </a:r>
          </a:p>
          <a:p>
            <a:pPr algn="just"/>
            <a:endParaRPr lang="en-US" dirty="0">
              <a:solidFill>
                <a:schemeClr val="tx1">
                  <a:lumMod val="65000"/>
                  <a:lumOff val="35000"/>
                </a:schemeClr>
              </a:solidFill>
              <a:latin typeface="FS Joey" panose="02000506040000020004" pitchFamily="2" charset="77"/>
            </a:endParaRPr>
          </a:p>
          <a:p>
            <a:pPr algn="just"/>
            <a:r>
              <a:rPr lang="en-US" dirty="0">
                <a:solidFill>
                  <a:srgbClr val="FF8E00"/>
                </a:solidFill>
                <a:latin typeface="FS Joey" panose="02000506040000020004" pitchFamily="2" charset="77"/>
              </a:rPr>
              <a:t>High Uncertainties</a:t>
            </a:r>
          </a:p>
        </p:txBody>
      </p:sp>
      <p:sp>
        <p:nvSpPr>
          <p:cNvPr id="19" name="Rectangle 18">
            <a:extLst>
              <a:ext uri="{FF2B5EF4-FFF2-40B4-BE49-F238E27FC236}">
                <a16:creationId xmlns:a16="http://schemas.microsoft.com/office/drawing/2014/main" id="{41CACB4A-5DC9-164B-86E8-74692901D6EA}"/>
              </a:ext>
            </a:extLst>
          </p:cNvPr>
          <p:cNvSpPr/>
          <p:nvPr/>
        </p:nvSpPr>
        <p:spPr>
          <a:xfrm>
            <a:off x="6371877" y="5932026"/>
            <a:ext cx="5466164" cy="430887"/>
          </a:xfrm>
          <a:prstGeom prst="rect">
            <a:avLst/>
          </a:prstGeom>
        </p:spPr>
        <p:txBody>
          <a:bodyPr wrap="square">
            <a:spAutoFit/>
          </a:bodyPr>
          <a:lstStyle/>
          <a:p>
            <a:r>
              <a:rPr lang="en-US" sz="1100" dirty="0">
                <a:solidFill>
                  <a:schemeClr val="tx1">
                    <a:lumMod val="65000"/>
                    <a:lumOff val="35000"/>
                  </a:schemeClr>
                </a:solidFill>
                <a:latin typeface="Euphemia" panose="020B0503040102020104" pitchFamily="34" charset="0"/>
              </a:rPr>
              <a:t>(</a:t>
            </a:r>
            <a:r>
              <a:rPr lang="en-US" sz="1100" dirty="0" err="1">
                <a:solidFill>
                  <a:schemeClr val="tx1">
                    <a:lumMod val="65000"/>
                    <a:lumOff val="35000"/>
                  </a:schemeClr>
                </a:solidFill>
                <a:latin typeface="Euphemia" panose="020B0503040102020104" pitchFamily="34" charset="0"/>
              </a:rPr>
              <a:t>McKain</a:t>
            </a:r>
            <a:r>
              <a:rPr lang="en-US" sz="1100" dirty="0">
                <a:solidFill>
                  <a:schemeClr val="tx1">
                    <a:lumMod val="65000"/>
                    <a:lumOff val="35000"/>
                  </a:schemeClr>
                </a:solidFill>
                <a:latin typeface="Euphemia" panose="020B0503040102020104" pitchFamily="34" charset="0"/>
              </a:rPr>
              <a:t> et al., 2015; Hendrick et al., 2016; Wunch et al., 2009; </a:t>
            </a:r>
            <a:r>
              <a:rPr lang="en-US" sz="1100" dirty="0" err="1">
                <a:solidFill>
                  <a:schemeClr val="tx1">
                    <a:lumMod val="65000"/>
                    <a:lumOff val="35000"/>
                  </a:schemeClr>
                </a:solidFill>
                <a:latin typeface="Euphemia" panose="020B0503040102020104" pitchFamily="34" charset="0"/>
              </a:rPr>
              <a:t>Jeong</a:t>
            </a:r>
            <a:r>
              <a:rPr lang="en-US" sz="1100" dirty="0">
                <a:solidFill>
                  <a:schemeClr val="tx1">
                    <a:lumMod val="65000"/>
                    <a:lumOff val="35000"/>
                  </a:schemeClr>
                </a:solidFill>
                <a:latin typeface="Euphemia" panose="020B0503040102020104" pitchFamily="34" charset="0"/>
              </a:rPr>
              <a:t> et al., 2016, 2017)</a:t>
            </a:r>
          </a:p>
        </p:txBody>
      </p:sp>
    </p:spTree>
    <p:extLst>
      <p:ext uri="{BB962C8B-B14F-4D97-AF65-F5344CB8AC3E}">
        <p14:creationId xmlns:p14="http://schemas.microsoft.com/office/powerpoint/2010/main" val="107180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80409-F2C8-AB47-BDE0-9E2725F08CB5}"/>
              </a:ext>
            </a:extLst>
          </p:cNvPr>
          <p:cNvPicPr>
            <a:picLocks noChangeAspect="1"/>
          </p:cNvPicPr>
          <p:nvPr/>
        </p:nvPicPr>
        <p:blipFill rotWithShape="1">
          <a:blip r:embed="rId3"/>
          <a:srcRect t="2762" r="65695"/>
          <a:stretch/>
        </p:blipFill>
        <p:spPr>
          <a:xfrm>
            <a:off x="60496" y="149800"/>
            <a:ext cx="3267389" cy="6375721"/>
          </a:xfrm>
          <a:prstGeom prst="rect">
            <a:avLst/>
          </a:prstGeom>
        </p:spPr>
      </p:pic>
      <p:sp>
        <p:nvSpPr>
          <p:cNvPr id="5" name="Rectangle 4">
            <a:extLst>
              <a:ext uri="{FF2B5EF4-FFF2-40B4-BE49-F238E27FC236}">
                <a16:creationId xmlns:a16="http://schemas.microsoft.com/office/drawing/2014/main" id="{2B40C373-5B50-8749-9C1E-9A859512B2D1}"/>
              </a:ext>
            </a:extLst>
          </p:cNvPr>
          <p:cNvSpPr/>
          <p:nvPr/>
        </p:nvSpPr>
        <p:spPr>
          <a:xfrm>
            <a:off x="4456699" y="3635167"/>
            <a:ext cx="4144241" cy="830997"/>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﻿The linear correlation of monthly averages with temperature was not statistically significant (R</a:t>
            </a:r>
            <a:r>
              <a:rPr lang="en-US" sz="1600" baseline="30000" dirty="0">
                <a:solidFill>
                  <a:schemeClr val="tx1">
                    <a:lumMod val="65000"/>
                    <a:lumOff val="35000"/>
                  </a:schemeClr>
                </a:solidFill>
                <a:latin typeface="Euphemia" panose="020B0503040102020104" pitchFamily="34" charset="0"/>
              </a:rPr>
              <a:t>2</a:t>
            </a:r>
            <a:r>
              <a:rPr lang="en-US" sz="1600" dirty="0">
                <a:solidFill>
                  <a:schemeClr val="tx1">
                    <a:lumMod val="65000"/>
                    <a:lumOff val="35000"/>
                  </a:schemeClr>
                </a:solidFill>
                <a:latin typeface="Euphemia" panose="020B0503040102020104" pitchFamily="34" charset="0"/>
              </a:rPr>
              <a:t> = 0.31, p value=0.06).</a:t>
            </a:r>
          </a:p>
        </p:txBody>
      </p:sp>
      <p:sp>
        <p:nvSpPr>
          <p:cNvPr id="6" name="Rectangle 5">
            <a:extLst>
              <a:ext uri="{FF2B5EF4-FFF2-40B4-BE49-F238E27FC236}">
                <a16:creationId xmlns:a16="http://schemas.microsoft.com/office/drawing/2014/main" id="{1FEC994A-F133-3D43-A590-B489EB078A2A}"/>
              </a:ext>
            </a:extLst>
          </p:cNvPr>
          <p:cNvSpPr/>
          <p:nvPr/>
        </p:nvSpPr>
        <p:spPr>
          <a:xfrm>
            <a:off x="4456699" y="4849988"/>
            <a:ext cx="5963208" cy="1077218"/>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﻿The weaker correlation of FCH4 with air temperature in London suggests that the total methane flux is due to a </a:t>
            </a:r>
            <a:r>
              <a:rPr lang="en-US" sz="1600" b="1" dirty="0">
                <a:solidFill>
                  <a:schemeClr val="tx1">
                    <a:lumMod val="85000"/>
                    <a:lumOff val="15000"/>
                  </a:schemeClr>
                </a:solidFill>
                <a:latin typeface="Euphemia" panose="020B0503040102020104" pitchFamily="34" charset="0"/>
              </a:rPr>
              <a:t>superposition of sources with constant and time-varying emission rates</a:t>
            </a:r>
          </a:p>
        </p:txBody>
      </p:sp>
      <p:sp>
        <p:nvSpPr>
          <p:cNvPr id="8" name="Rectangle 7">
            <a:extLst>
              <a:ext uri="{FF2B5EF4-FFF2-40B4-BE49-F238E27FC236}">
                <a16:creationId xmlns:a16="http://schemas.microsoft.com/office/drawing/2014/main" id="{2CE975ED-5496-7145-A939-7CBD5405ABB7}"/>
              </a:ext>
            </a:extLst>
          </p:cNvPr>
          <p:cNvSpPr/>
          <p:nvPr/>
        </p:nvSpPr>
        <p:spPr>
          <a:xfrm>
            <a:off x="3228684" y="172135"/>
            <a:ext cx="8607716" cy="584775"/>
          </a:xfrm>
          <a:prstGeom prst="rect">
            <a:avLst/>
          </a:prstGeom>
        </p:spPr>
        <p:txBody>
          <a:bodyPr wrap="square">
            <a:spAutoFit/>
          </a:bodyPr>
          <a:lstStyle/>
          <a:p>
            <a:pPr algn="r"/>
            <a:r>
              <a:rPr lang="en-US" sz="3200" b="1" dirty="0">
                <a:solidFill>
                  <a:srgbClr val="FF8E00"/>
                </a:solidFill>
                <a:latin typeface="Euphemia" panose="020B0503040102020104" pitchFamily="34" charset="0"/>
              </a:rPr>
              <a:t>Seasonal controls of CH</a:t>
            </a:r>
            <a:r>
              <a:rPr lang="en-US" sz="3200" b="1" baseline="-25000" dirty="0">
                <a:solidFill>
                  <a:srgbClr val="FF8E00"/>
                </a:solidFill>
                <a:latin typeface="Euphemia" panose="020B0503040102020104" pitchFamily="34" charset="0"/>
              </a:rPr>
              <a:t>4 </a:t>
            </a:r>
            <a:r>
              <a:rPr lang="en-US" sz="3200" b="1" dirty="0">
                <a:solidFill>
                  <a:srgbClr val="FF8E00"/>
                </a:solidFill>
                <a:latin typeface="Euphemia" panose="020B0503040102020104" pitchFamily="34" charset="0"/>
              </a:rPr>
              <a:t>emissions</a:t>
            </a:r>
          </a:p>
        </p:txBody>
      </p:sp>
      <p:sp>
        <p:nvSpPr>
          <p:cNvPr id="9" name="Google Shape;920;p33">
            <a:extLst>
              <a:ext uri="{FF2B5EF4-FFF2-40B4-BE49-F238E27FC236}">
                <a16:creationId xmlns:a16="http://schemas.microsoft.com/office/drawing/2014/main" id="{AA38A625-880C-7442-A0A6-CFC21B7D6988}"/>
              </a:ext>
            </a:extLst>
          </p:cNvPr>
          <p:cNvSpPr/>
          <p:nvPr/>
        </p:nvSpPr>
        <p:spPr>
          <a:xfrm rot="20141734">
            <a:off x="3681973" y="4121283"/>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CE00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nvGrpSpPr>
          <p:cNvPr id="10" name="Group 9">
            <a:extLst>
              <a:ext uri="{FF2B5EF4-FFF2-40B4-BE49-F238E27FC236}">
                <a16:creationId xmlns:a16="http://schemas.microsoft.com/office/drawing/2014/main" id="{392918AC-122E-454A-ACDD-E1B624F07C38}"/>
              </a:ext>
            </a:extLst>
          </p:cNvPr>
          <p:cNvGrpSpPr/>
          <p:nvPr/>
        </p:nvGrpSpPr>
        <p:grpSpPr>
          <a:xfrm>
            <a:off x="353960" y="6204060"/>
            <a:ext cx="11838040" cy="640447"/>
            <a:chOff x="353960" y="6243816"/>
            <a:chExt cx="11838040" cy="640447"/>
          </a:xfrm>
        </p:grpSpPr>
        <p:pic>
          <p:nvPicPr>
            <p:cNvPr id="11" name="Picture 10">
              <a:extLst>
                <a:ext uri="{FF2B5EF4-FFF2-40B4-BE49-F238E27FC236}">
                  <a16:creationId xmlns:a16="http://schemas.microsoft.com/office/drawing/2014/main" id="{4BEC0973-F084-8D42-9B7E-0D2A4F664A4A}"/>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12" name="Straight Connector 11">
              <a:extLst>
                <a:ext uri="{FF2B5EF4-FFF2-40B4-BE49-F238E27FC236}">
                  <a16:creationId xmlns:a16="http://schemas.microsoft.com/office/drawing/2014/main" id="{FEEA5466-324D-5243-AD2E-294A9CB2858C}"/>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191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E975ED-5496-7145-A939-7CBD5405ABB7}"/>
              </a:ext>
            </a:extLst>
          </p:cNvPr>
          <p:cNvSpPr/>
          <p:nvPr/>
        </p:nvSpPr>
        <p:spPr>
          <a:xfrm>
            <a:off x="3279624" y="332468"/>
            <a:ext cx="8607716" cy="584775"/>
          </a:xfrm>
          <a:prstGeom prst="rect">
            <a:avLst/>
          </a:prstGeom>
        </p:spPr>
        <p:txBody>
          <a:bodyPr wrap="square">
            <a:spAutoFit/>
          </a:bodyPr>
          <a:lstStyle/>
          <a:p>
            <a:pPr algn="r"/>
            <a:r>
              <a:rPr lang="en-US" sz="3200" b="1" dirty="0">
                <a:solidFill>
                  <a:srgbClr val="FF8E00"/>
                </a:solidFill>
                <a:latin typeface="Euphemia" panose="020B0503040102020104" pitchFamily="34" charset="0"/>
              </a:rPr>
              <a:t>Seasonal controls of CH</a:t>
            </a:r>
            <a:r>
              <a:rPr lang="en-US" sz="3200" b="1" baseline="-25000" dirty="0">
                <a:solidFill>
                  <a:srgbClr val="FF8E00"/>
                </a:solidFill>
                <a:latin typeface="Euphemia" panose="020B0503040102020104" pitchFamily="34" charset="0"/>
              </a:rPr>
              <a:t>4 </a:t>
            </a:r>
            <a:r>
              <a:rPr lang="en-US" sz="3200" b="1" dirty="0">
                <a:solidFill>
                  <a:srgbClr val="FF8E00"/>
                </a:solidFill>
                <a:latin typeface="Euphemia" panose="020B0503040102020104" pitchFamily="34" charset="0"/>
              </a:rPr>
              <a:t>emissions</a:t>
            </a:r>
          </a:p>
        </p:txBody>
      </p:sp>
      <p:grpSp>
        <p:nvGrpSpPr>
          <p:cNvPr id="10" name="Group 9">
            <a:extLst>
              <a:ext uri="{FF2B5EF4-FFF2-40B4-BE49-F238E27FC236}">
                <a16:creationId xmlns:a16="http://schemas.microsoft.com/office/drawing/2014/main" id="{392918AC-122E-454A-ACDD-E1B624F07C38}"/>
              </a:ext>
            </a:extLst>
          </p:cNvPr>
          <p:cNvGrpSpPr/>
          <p:nvPr/>
        </p:nvGrpSpPr>
        <p:grpSpPr>
          <a:xfrm>
            <a:off x="353960" y="6204060"/>
            <a:ext cx="11838040" cy="640447"/>
            <a:chOff x="353960" y="6243816"/>
            <a:chExt cx="11838040" cy="640447"/>
          </a:xfrm>
        </p:grpSpPr>
        <p:pic>
          <p:nvPicPr>
            <p:cNvPr id="11" name="Picture 10">
              <a:extLst>
                <a:ext uri="{FF2B5EF4-FFF2-40B4-BE49-F238E27FC236}">
                  <a16:creationId xmlns:a16="http://schemas.microsoft.com/office/drawing/2014/main" id="{4BEC0973-F084-8D42-9B7E-0D2A4F664A4A}"/>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12" name="Straight Connector 11">
              <a:extLst>
                <a:ext uri="{FF2B5EF4-FFF2-40B4-BE49-F238E27FC236}">
                  <a16:creationId xmlns:a16="http://schemas.microsoft.com/office/drawing/2014/main" id="{FEEA5466-324D-5243-AD2E-294A9CB2858C}"/>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A8A88037-B8C1-8B41-9254-06192F511734}"/>
              </a:ext>
            </a:extLst>
          </p:cNvPr>
          <p:cNvPicPr>
            <a:picLocks noChangeAspect="1"/>
          </p:cNvPicPr>
          <p:nvPr/>
        </p:nvPicPr>
        <p:blipFill>
          <a:blip r:embed="rId4"/>
          <a:stretch>
            <a:fillRect/>
          </a:stretch>
        </p:blipFill>
        <p:spPr>
          <a:xfrm>
            <a:off x="1232956" y="3429000"/>
            <a:ext cx="10142147" cy="2119255"/>
          </a:xfrm>
          <a:prstGeom prst="rect">
            <a:avLst/>
          </a:prstGeom>
        </p:spPr>
      </p:pic>
      <p:sp>
        <p:nvSpPr>
          <p:cNvPr id="3" name="Rectangle 2">
            <a:extLst>
              <a:ext uri="{FF2B5EF4-FFF2-40B4-BE49-F238E27FC236}">
                <a16:creationId xmlns:a16="http://schemas.microsoft.com/office/drawing/2014/main" id="{D0E19A40-AA65-5747-9F44-14D1CC08E46D}"/>
              </a:ext>
            </a:extLst>
          </p:cNvPr>
          <p:cNvSpPr/>
          <p:nvPr/>
        </p:nvSpPr>
        <p:spPr>
          <a:xfrm>
            <a:off x="1516062" y="5448492"/>
            <a:ext cx="9159875" cy="923330"/>
          </a:xfrm>
          <a:prstGeom prst="rect">
            <a:avLst/>
          </a:prstGeom>
        </p:spPr>
        <p:txBody>
          <a:bodyPr wrap="square">
            <a:spAutoFit/>
          </a:bodyPr>
          <a:lstStyle/>
          <a:p>
            <a:pPr algn="ctr"/>
            <a:r>
              <a:rPr lang="en-US" dirty="0">
                <a:solidFill>
                  <a:schemeClr val="tx1">
                    <a:lumMod val="65000"/>
                    <a:lumOff val="35000"/>
                  </a:schemeClr>
                </a:solidFill>
                <a:latin typeface="Euphemia" panose="020B0503040102020104" pitchFamily="34" charset="0"/>
              </a:rPr>
              <a:t>When segregated by wind sector, CH</a:t>
            </a:r>
            <a:r>
              <a:rPr lang="en-US" baseline="-25000" dirty="0">
                <a:solidFill>
                  <a:schemeClr val="tx1">
                    <a:lumMod val="65000"/>
                    <a:lumOff val="35000"/>
                  </a:schemeClr>
                </a:solidFill>
                <a:latin typeface="Euphemia" panose="020B0503040102020104" pitchFamily="34" charset="0"/>
              </a:rPr>
              <a:t>4</a:t>
            </a:r>
            <a:r>
              <a:rPr lang="en-US" dirty="0">
                <a:solidFill>
                  <a:schemeClr val="tx1">
                    <a:lumMod val="65000"/>
                    <a:lumOff val="35000"/>
                  </a:schemeClr>
                </a:solidFill>
                <a:latin typeface="Euphemia" panose="020B0503040102020104" pitchFamily="34" charset="0"/>
              </a:rPr>
              <a:t> fluxes in the E and W were strongly correlated with air temperature suggestive of sources with </a:t>
            </a:r>
            <a:r>
              <a:rPr lang="en-US" dirty="0">
                <a:solidFill>
                  <a:schemeClr val="tx1">
                    <a:lumMod val="85000"/>
                    <a:lumOff val="15000"/>
                  </a:schemeClr>
                </a:solidFill>
                <a:latin typeface="Euphemia" panose="020B0503040102020104" pitchFamily="34" charset="0"/>
              </a:rPr>
              <a:t>highly seasonal emission rates</a:t>
            </a:r>
            <a:r>
              <a:rPr lang="en-US" dirty="0">
                <a:solidFill>
                  <a:schemeClr val="tx1">
                    <a:lumMod val="65000"/>
                    <a:lumOff val="35000"/>
                  </a:schemeClr>
                </a:solidFill>
                <a:latin typeface="Euphemia" panose="020B0503040102020104" pitchFamily="34" charset="0"/>
              </a:rPr>
              <a:t>, possibly leaks from the natural gas distribution network or emissions from sewage. </a:t>
            </a:r>
          </a:p>
        </p:txBody>
      </p:sp>
      <p:pic>
        <p:nvPicPr>
          <p:cNvPr id="13" name="Picture 12">
            <a:extLst>
              <a:ext uri="{FF2B5EF4-FFF2-40B4-BE49-F238E27FC236}">
                <a16:creationId xmlns:a16="http://schemas.microsoft.com/office/drawing/2014/main" id="{06DA6587-BA4C-F240-9E74-88FDDE1CFB71}"/>
              </a:ext>
            </a:extLst>
          </p:cNvPr>
          <p:cNvPicPr>
            <a:picLocks noChangeAspect="1"/>
          </p:cNvPicPr>
          <p:nvPr/>
        </p:nvPicPr>
        <p:blipFill rotWithShape="1">
          <a:blip r:embed="rId5"/>
          <a:srcRect t="32522" r="37938" b="34104"/>
          <a:stretch/>
        </p:blipFill>
        <p:spPr>
          <a:xfrm>
            <a:off x="353960" y="941595"/>
            <a:ext cx="6400023" cy="2463052"/>
          </a:xfrm>
          <a:prstGeom prst="rect">
            <a:avLst/>
          </a:prstGeom>
        </p:spPr>
      </p:pic>
      <p:grpSp>
        <p:nvGrpSpPr>
          <p:cNvPr id="15" name="Group 14">
            <a:extLst>
              <a:ext uri="{FF2B5EF4-FFF2-40B4-BE49-F238E27FC236}">
                <a16:creationId xmlns:a16="http://schemas.microsoft.com/office/drawing/2014/main" id="{D7C72ED2-10E7-704F-B77E-2D64C4492BCE}"/>
              </a:ext>
            </a:extLst>
          </p:cNvPr>
          <p:cNvGrpSpPr/>
          <p:nvPr/>
        </p:nvGrpSpPr>
        <p:grpSpPr>
          <a:xfrm>
            <a:off x="7403281" y="1070952"/>
            <a:ext cx="2442468" cy="2039428"/>
            <a:chOff x="1358471" y="1996032"/>
            <a:chExt cx="4737529" cy="3955773"/>
          </a:xfrm>
        </p:grpSpPr>
        <p:grpSp>
          <p:nvGrpSpPr>
            <p:cNvPr id="18" name="Group 17">
              <a:extLst>
                <a:ext uri="{FF2B5EF4-FFF2-40B4-BE49-F238E27FC236}">
                  <a16:creationId xmlns:a16="http://schemas.microsoft.com/office/drawing/2014/main" id="{7ED918E5-E96F-1A4D-9D7F-B1F7ABDB37B8}"/>
                </a:ext>
              </a:extLst>
            </p:cNvPr>
            <p:cNvGrpSpPr/>
            <p:nvPr/>
          </p:nvGrpSpPr>
          <p:grpSpPr>
            <a:xfrm>
              <a:off x="1358471" y="1996032"/>
              <a:ext cx="4737529" cy="3955773"/>
              <a:chOff x="1083411" y="444966"/>
              <a:chExt cx="4737529" cy="3955773"/>
            </a:xfrm>
          </p:grpSpPr>
          <p:pic>
            <p:nvPicPr>
              <p:cNvPr id="34" name="Picture 33">
                <a:extLst>
                  <a:ext uri="{FF2B5EF4-FFF2-40B4-BE49-F238E27FC236}">
                    <a16:creationId xmlns:a16="http://schemas.microsoft.com/office/drawing/2014/main" id="{E0CAC414-1897-084C-B66F-C4B7F378614D}"/>
                  </a:ext>
                </a:extLst>
              </p:cNvPr>
              <p:cNvPicPr>
                <a:picLocks noChangeAspect="1"/>
              </p:cNvPicPr>
              <p:nvPr/>
            </p:nvPicPr>
            <p:blipFill rotWithShape="1">
              <a:blip r:embed="rId6"/>
              <a:srcRect l="10867"/>
              <a:stretch/>
            </p:blipFill>
            <p:spPr>
              <a:xfrm>
                <a:off x="1083411" y="444966"/>
                <a:ext cx="4737529" cy="3955773"/>
              </a:xfrm>
              <a:prstGeom prst="rect">
                <a:avLst/>
              </a:prstGeom>
            </p:spPr>
          </p:pic>
          <p:grpSp>
            <p:nvGrpSpPr>
              <p:cNvPr id="35" name="Google Shape;1100;p36">
                <a:extLst>
                  <a:ext uri="{FF2B5EF4-FFF2-40B4-BE49-F238E27FC236}">
                    <a16:creationId xmlns:a16="http://schemas.microsoft.com/office/drawing/2014/main" id="{B48C0C7C-431F-0040-B31C-DE8E40BB583C}"/>
                  </a:ext>
                </a:extLst>
              </p:cNvPr>
              <p:cNvGrpSpPr/>
              <p:nvPr/>
            </p:nvGrpSpPr>
            <p:grpSpPr>
              <a:xfrm>
                <a:off x="3286240" y="2326669"/>
                <a:ext cx="188174" cy="252000"/>
                <a:chOff x="542000" y="2912325"/>
                <a:chExt cx="552650" cy="725050"/>
              </a:xfrm>
              <a:solidFill>
                <a:srgbClr val="FF424F"/>
              </a:solidFill>
            </p:grpSpPr>
            <p:sp>
              <p:nvSpPr>
                <p:cNvPr id="39" name="Google Shape;1101;p36">
                  <a:extLst>
                    <a:ext uri="{FF2B5EF4-FFF2-40B4-BE49-F238E27FC236}">
                      <a16:creationId xmlns:a16="http://schemas.microsoft.com/office/drawing/2014/main" id="{69691B5B-EF15-D14A-9DBA-09DE199634A2}"/>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2;p36">
                  <a:extLst>
                    <a:ext uri="{FF2B5EF4-FFF2-40B4-BE49-F238E27FC236}">
                      <a16:creationId xmlns:a16="http://schemas.microsoft.com/office/drawing/2014/main" id="{CEC3B8DC-8C63-A948-8A6F-EA0C51C90D26}"/>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00;p36">
                <a:extLst>
                  <a:ext uri="{FF2B5EF4-FFF2-40B4-BE49-F238E27FC236}">
                    <a16:creationId xmlns:a16="http://schemas.microsoft.com/office/drawing/2014/main" id="{31FFB043-9BBC-7541-A4EE-D9A8FB664D49}"/>
                  </a:ext>
                </a:extLst>
              </p:cNvPr>
              <p:cNvGrpSpPr/>
              <p:nvPr/>
            </p:nvGrpSpPr>
            <p:grpSpPr>
              <a:xfrm>
                <a:off x="3910294" y="2798651"/>
                <a:ext cx="188174" cy="252000"/>
                <a:chOff x="542000" y="2912325"/>
                <a:chExt cx="552650" cy="725050"/>
              </a:xfrm>
              <a:solidFill>
                <a:srgbClr val="FF424F"/>
              </a:solidFill>
            </p:grpSpPr>
            <p:sp>
              <p:nvSpPr>
                <p:cNvPr id="37" name="Google Shape;1101;p36">
                  <a:extLst>
                    <a:ext uri="{FF2B5EF4-FFF2-40B4-BE49-F238E27FC236}">
                      <a16:creationId xmlns:a16="http://schemas.microsoft.com/office/drawing/2014/main" id="{CDB3422C-FD18-A24C-B2B8-736FC04C9913}"/>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92D05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2;p36">
                  <a:extLst>
                    <a:ext uri="{FF2B5EF4-FFF2-40B4-BE49-F238E27FC236}">
                      <a16:creationId xmlns:a16="http://schemas.microsoft.com/office/drawing/2014/main" id="{26AC5310-B753-C040-B3A8-6972D9331B87}"/>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no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roup 18">
              <a:extLst>
                <a:ext uri="{FF2B5EF4-FFF2-40B4-BE49-F238E27FC236}">
                  <a16:creationId xmlns:a16="http://schemas.microsoft.com/office/drawing/2014/main" id="{75770389-752C-0846-8185-6F265D9D8233}"/>
                </a:ext>
              </a:extLst>
            </p:cNvPr>
            <p:cNvGrpSpPr/>
            <p:nvPr/>
          </p:nvGrpSpPr>
          <p:grpSpPr>
            <a:xfrm>
              <a:off x="1762469" y="2362959"/>
              <a:ext cx="3592704" cy="3440328"/>
              <a:chOff x="1762469" y="2362959"/>
              <a:chExt cx="3592704" cy="3440328"/>
            </a:xfrm>
          </p:grpSpPr>
          <p:grpSp>
            <p:nvGrpSpPr>
              <p:cNvPr id="20" name="Group 19">
                <a:extLst>
                  <a:ext uri="{FF2B5EF4-FFF2-40B4-BE49-F238E27FC236}">
                    <a16:creationId xmlns:a16="http://schemas.microsoft.com/office/drawing/2014/main" id="{169437E0-D52F-5446-9D19-977F1FBAC58E}"/>
                  </a:ext>
                </a:extLst>
              </p:cNvPr>
              <p:cNvGrpSpPr/>
              <p:nvPr/>
            </p:nvGrpSpPr>
            <p:grpSpPr>
              <a:xfrm rot="20268659">
                <a:off x="2400745" y="2749088"/>
                <a:ext cx="2509284" cy="2509284"/>
                <a:chOff x="2400745" y="2749088"/>
                <a:chExt cx="2509284" cy="2509284"/>
              </a:xfrm>
            </p:grpSpPr>
            <p:sp>
              <p:nvSpPr>
                <p:cNvPr id="29" name="Oval 28">
                  <a:extLst>
                    <a:ext uri="{FF2B5EF4-FFF2-40B4-BE49-F238E27FC236}">
                      <a16:creationId xmlns:a16="http://schemas.microsoft.com/office/drawing/2014/main" id="{AFC44261-F6F8-4748-A16E-E6E2D3B86280}"/>
                    </a:ext>
                  </a:extLst>
                </p:cNvPr>
                <p:cNvSpPr/>
                <p:nvPr/>
              </p:nvSpPr>
              <p:spPr>
                <a:xfrm>
                  <a:off x="2400745" y="2749088"/>
                  <a:ext cx="2509284" cy="2509284"/>
                </a:xfrm>
                <a:prstGeom prst="ellipse">
                  <a:avLst/>
                </a:prstGeom>
                <a:noFill/>
                <a:ln w="1905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A7823B9-638D-9D4B-9858-BEDAF4CBCD16}"/>
                    </a:ext>
                  </a:extLst>
                </p:cNvPr>
                <p:cNvCxnSpPr>
                  <a:cxnSpLocks/>
                  <a:stCxn id="29" idx="1"/>
                  <a:endCxn id="29" idx="5"/>
                </p:cNvCxnSpPr>
                <p:nvPr/>
              </p:nvCxnSpPr>
              <p:spPr>
                <a:xfrm>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52AC0C9-072B-0F4D-8112-59B6D774EDEF}"/>
                    </a:ext>
                  </a:extLst>
                </p:cNvPr>
                <p:cNvCxnSpPr>
                  <a:cxnSpLocks/>
                  <a:stCxn id="29" idx="3"/>
                  <a:endCxn id="29" idx="7"/>
                </p:cNvCxnSpPr>
                <p:nvPr/>
              </p:nvCxnSpPr>
              <p:spPr>
                <a:xfrm flipV="1">
                  <a:off x="2768221" y="3116564"/>
                  <a:ext cx="1774332" cy="1774332"/>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826160-A436-0B46-B4B8-1F48580C42E5}"/>
                    </a:ext>
                  </a:extLst>
                </p:cNvPr>
                <p:cNvCxnSpPr>
                  <a:cxnSpLocks/>
                  <a:stCxn id="29" idx="4"/>
                  <a:endCxn id="29" idx="0"/>
                </p:cNvCxnSpPr>
                <p:nvPr/>
              </p:nvCxnSpPr>
              <p:spPr>
                <a:xfrm flipV="1">
                  <a:off x="3655387" y="2749088"/>
                  <a:ext cx="0" cy="2509284"/>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7F40228-4E40-114F-9CA7-CFB35AF4BB9D}"/>
                    </a:ext>
                  </a:extLst>
                </p:cNvPr>
                <p:cNvCxnSpPr>
                  <a:cxnSpLocks/>
                  <a:stCxn id="29" idx="2"/>
                  <a:endCxn id="29" idx="6"/>
                </p:cNvCxnSpPr>
                <p:nvPr/>
              </p:nvCxnSpPr>
              <p:spPr>
                <a:xfrm>
                  <a:off x="2400745" y="4003730"/>
                  <a:ext cx="2509284"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8524D9E8-731B-5E41-9446-C37E90EA096A}"/>
                  </a:ext>
                </a:extLst>
              </p:cNvPr>
              <p:cNvSpPr txBox="1"/>
              <p:nvPr/>
            </p:nvSpPr>
            <p:spPr>
              <a:xfrm>
                <a:off x="3488514" y="2362959"/>
                <a:ext cx="459474" cy="471256"/>
              </a:xfrm>
              <a:prstGeom prst="rect">
                <a:avLst/>
              </a:prstGeom>
              <a:noFill/>
            </p:spPr>
            <p:txBody>
              <a:bodyPr wrap="none" rtlCol="0">
                <a:spAutoFit/>
              </a:bodyPr>
              <a:lstStyle/>
              <a:p>
                <a:r>
                  <a:rPr lang="en-US" sz="1400" dirty="0">
                    <a:solidFill>
                      <a:schemeClr val="bg1">
                        <a:lumMod val="85000"/>
                      </a:schemeClr>
                    </a:solidFill>
                  </a:rPr>
                  <a:t>N</a:t>
                </a:r>
              </a:p>
            </p:txBody>
          </p:sp>
          <p:sp>
            <p:nvSpPr>
              <p:cNvPr id="22" name="TextBox 21">
                <a:extLst>
                  <a:ext uri="{FF2B5EF4-FFF2-40B4-BE49-F238E27FC236}">
                    <a16:creationId xmlns:a16="http://schemas.microsoft.com/office/drawing/2014/main" id="{7BEA39CE-4153-B64B-B516-E019628369ED}"/>
                  </a:ext>
                </a:extLst>
              </p:cNvPr>
              <p:cNvSpPr txBox="1"/>
              <p:nvPr/>
            </p:nvSpPr>
            <p:spPr>
              <a:xfrm>
                <a:off x="4550806" y="2740014"/>
                <a:ext cx="594470" cy="471256"/>
              </a:xfrm>
              <a:prstGeom prst="rect">
                <a:avLst/>
              </a:prstGeom>
              <a:noFill/>
            </p:spPr>
            <p:txBody>
              <a:bodyPr wrap="none" rtlCol="0">
                <a:spAutoFit/>
              </a:bodyPr>
              <a:lstStyle/>
              <a:p>
                <a:r>
                  <a:rPr lang="en-US" sz="1400" dirty="0">
                    <a:solidFill>
                      <a:schemeClr val="bg1">
                        <a:lumMod val="85000"/>
                      </a:schemeClr>
                    </a:solidFill>
                  </a:rPr>
                  <a:t>NE</a:t>
                </a:r>
              </a:p>
            </p:txBody>
          </p:sp>
          <p:sp>
            <p:nvSpPr>
              <p:cNvPr id="23" name="TextBox 22">
                <a:extLst>
                  <a:ext uri="{FF2B5EF4-FFF2-40B4-BE49-F238E27FC236}">
                    <a16:creationId xmlns:a16="http://schemas.microsoft.com/office/drawing/2014/main" id="{8C1DBB9C-C21C-004F-ACA0-73A2E32C8453}"/>
                  </a:ext>
                </a:extLst>
              </p:cNvPr>
              <p:cNvSpPr txBox="1"/>
              <p:nvPr/>
            </p:nvSpPr>
            <p:spPr>
              <a:xfrm>
                <a:off x="4937423" y="3826489"/>
                <a:ext cx="417750" cy="471256"/>
              </a:xfrm>
              <a:prstGeom prst="rect">
                <a:avLst/>
              </a:prstGeom>
              <a:noFill/>
            </p:spPr>
            <p:txBody>
              <a:bodyPr wrap="none" rtlCol="0">
                <a:spAutoFit/>
              </a:bodyPr>
              <a:lstStyle/>
              <a:p>
                <a:r>
                  <a:rPr lang="en-US" sz="1400" dirty="0">
                    <a:solidFill>
                      <a:schemeClr val="bg1">
                        <a:lumMod val="85000"/>
                      </a:schemeClr>
                    </a:solidFill>
                  </a:rPr>
                  <a:t>E</a:t>
                </a:r>
              </a:p>
            </p:txBody>
          </p:sp>
          <p:sp>
            <p:nvSpPr>
              <p:cNvPr id="24" name="TextBox 23">
                <a:extLst>
                  <a:ext uri="{FF2B5EF4-FFF2-40B4-BE49-F238E27FC236}">
                    <a16:creationId xmlns:a16="http://schemas.microsoft.com/office/drawing/2014/main" id="{11CDF563-C677-A74F-80EC-7CCF2A68331E}"/>
                  </a:ext>
                </a:extLst>
              </p:cNvPr>
              <p:cNvSpPr txBox="1"/>
              <p:nvPr/>
            </p:nvSpPr>
            <p:spPr>
              <a:xfrm>
                <a:off x="4593484" y="4862381"/>
                <a:ext cx="542925" cy="471256"/>
              </a:xfrm>
              <a:prstGeom prst="rect">
                <a:avLst/>
              </a:prstGeom>
              <a:noFill/>
            </p:spPr>
            <p:txBody>
              <a:bodyPr wrap="none" rtlCol="0">
                <a:spAutoFit/>
              </a:bodyPr>
              <a:lstStyle/>
              <a:p>
                <a:r>
                  <a:rPr lang="en-US" sz="1400" dirty="0">
                    <a:solidFill>
                      <a:schemeClr val="bg1">
                        <a:lumMod val="85000"/>
                      </a:schemeClr>
                    </a:solidFill>
                  </a:rPr>
                  <a:t>SE</a:t>
                </a:r>
              </a:p>
            </p:txBody>
          </p:sp>
          <p:sp>
            <p:nvSpPr>
              <p:cNvPr id="25" name="TextBox 24">
                <a:extLst>
                  <a:ext uri="{FF2B5EF4-FFF2-40B4-BE49-F238E27FC236}">
                    <a16:creationId xmlns:a16="http://schemas.microsoft.com/office/drawing/2014/main" id="{6FF88251-ECDA-124A-B610-7322FCCAC2B7}"/>
                  </a:ext>
                </a:extLst>
              </p:cNvPr>
              <p:cNvSpPr txBox="1"/>
              <p:nvPr/>
            </p:nvSpPr>
            <p:spPr>
              <a:xfrm>
                <a:off x="3510155" y="5332031"/>
                <a:ext cx="407932" cy="471256"/>
              </a:xfrm>
              <a:prstGeom prst="rect">
                <a:avLst/>
              </a:prstGeom>
              <a:noFill/>
            </p:spPr>
            <p:txBody>
              <a:bodyPr wrap="none" rtlCol="0">
                <a:spAutoFit/>
              </a:bodyPr>
              <a:lstStyle/>
              <a:p>
                <a:r>
                  <a:rPr lang="en-US" sz="1400" dirty="0">
                    <a:solidFill>
                      <a:schemeClr val="bg1">
                        <a:lumMod val="85000"/>
                      </a:schemeClr>
                    </a:solidFill>
                  </a:rPr>
                  <a:t>S</a:t>
                </a:r>
              </a:p>
            </p:txBody>
          </p:sp>
          <p:sp>
            <p:nvSpPr>
              <p:cNvPr id="26" name="TextBox 25">
                <a:extLst>
                  <a:ext uri="{FF2B5EF4-FFF2-40B4-BE49-F238E27FC236}">
                    <a16:creationId xmlns:a16="http://schemas.microsoft.com/office/drawing/2014/main" id="{854D683D-E6BD-6141-B6FA-21C7345B3FE5}"/>
                  </a:ext>
                </a:extLst>
              </p:cNvPr>
              <p:cNvSpPr txBox="1"/>
              <p:nvPr/>
            </p:nvSpPr>
            <p:spPr>
              <a:xfrm>
                <a:off x="2288930" y="4947589"/>
                <a:ext cx="651315" cy="471256"/>
              </a:xfrm>
              <a:prstGeom prst="rect">
                <a:avLst/>
              </a:prstGeom>
              <a:noFill/>
            </p:spPr>
            <p:txBody>
              <a:bodyPr wrap="none" rtlCol="0">
                <a:spAutoFit/>
              </a:bodyPr>
              <a:lstStyle/>
              <a:p>
                <a:r>
                  <a:rPr lang="en-US" sz="1400" dirty="0">
                    <a:solidFill>
                      <a:schemeClr val="bg1">
                        <a:lumMod val="85000"/>
                      </a:schemeClr>
                    </a:solidFill>
                  </a:rPr>
                  <a:t>SW</a:t>
                </a:r>
              </a:p>
            </p:txBody>
          </p:sp>
          <p:sp>
            <p:nvSpPr>
              <p:cNvPr id="27" name="TextBox 26">
                <a:extLst>
                  <a:ext uri="{FF2B5EF4-FFF2-40B4-BE49-F238E27FC236}">
                    <a16:creationId xmlns:a16="http://schemas.microsoft.com/office/drawing/2014/main" id="{1AC39C67-C24E-6A46-8C81-69A2240FED7E}"/>
                  </a:ext>
                </a:extLst>
              </p:cNvPr>
              <p:cNvSpPr txBox="1"/>
              <p:nvPr/>
            </p:nvSpPr>
            <p:spPr>
              <a:xfrm>
                <a:off x="1762469" y="3826491"/>
                <a:ext cx="528199" cy="471256"/>
              </a:xfrm>
              <a:prstGeom prst="rect">
                <a:avLst/>
              </a:prstGeom>
              <a:noFill/>
            </p:spPr>
            <p:txBody>
              <a:bodyPr wrap="none" rtlCol="0">
                <a:spAutoFit/>
              </a:bodyPr>
              <a:lstStyle/>
              <a:p>
                <a:r>
                  <a:rPr lang="en-US" sz="1400" dirty="0">
                    <a:solidFill>
                      <a:schemeClr val="bg1">
                        <a:lumMod val="85000"/>
                      </a:schemeClr>
                    </a:solidFill>
                  </a:rPr>
                  <a:t>W</a:t>
                </a:r>
              </a:p>
            </p:txBody>
          </p:sp>
          <p:sp>
            <p:nvSpPr>
              <p:cNvPr id="28" name="TextBox 27">
                <a:extLst>
                  <a:ext uri="{FF2B5EF4-FFF2-40B4-BE49-F238E27FC236}">
                    <a16:creationId xmlns:a16="http://schemas.microsoft.com/office/drawing/2014/main" id="{0248B22E-87D0-2D44-9D0D-F3DAC13194AF}"/>
                  </a:ext>
                </a:extLst>
              </p:cNvPr>
              <p:cNvSpPr txBox="1"/>
              <p:nvPr/>
            </p:nvSpPr>
            <p:spPr>
              <a:xfrm>
                <a:off x="2124731" y="2726595"/>
                <a:ext cx="704919" cy="471256"/>
              </a:xfrm>
              <a:prstGeom prst="rect">
                <a:avLst/>
              </a:prstGeom>
              <a:noFill/>
            </p:spPr>
            <p:txBody>
              <a:bodyPr wrap="none" rtlCol="0">
                <a:spAutoFit/>
              </a:bodyPr>
              <a:lstStyle/>
              <a:p>
                <a:r>
                  <a:rPr lang="en-US" sz="1400" dirty="0">
                    <a:solidFill>
                      <a:schemeClr val="bg1">
                        <a:lumMod val="85000"/>
                      </a:schemeClr>
                    </a:solidFill>
                  </a:rPr>
                  <a:t>NW</a:t>
                </a:r>
              </a:p>
            </p:txBody>
          </p:sp>
        </p:grpSp>
      </p:grpSp>
    </p:spTree>
    <p:extLst>
      <p:ext uri="{BB962C8B-B14F-4D97-AF65-F5344CB8AC3E}">
        <p14:creationId xmlns:p14="http://schemas.microsoft.com/office/powerpoint/2010/main" val="4109125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51362-970D-174E-B156-4D0A0804DE2B}"/>
              </a:ext>
            </a:extLst>
          </p:cNvPr>
          <p:cNvSpPr/>
          <p:nvPr/>
        </p:nvSpPr>
        <p:spPr>
          <a:xfrm>
            <a:off x="3568700" y="257192"/>
            <a:ext cx="8252046" cy="1077218"/>
          </a:xfrm>
          <a:prstGeom prst="rect">
            <a:avLst/>
          </a:prstGeom>
        </p:spPr>
        <p:txBody>
          <a:bodyPr wrap="square">
            <a:spAutoFit/>
          </a:bodyPr>
          <a:lstStyle/>
          <a:p>
            <a:pPr algn="r"/>
            <a:r>
              <a:rPr lang="en-US" dirty="0"/>
              <a:t>﻿</a:t>
            </a:r>
            <a:r>
              <a:rPr lang="en-US" sz="3200" b="1" dirty="0">
                <a:solidFill>
                  <a:srgbClr val="FF8E00"/>
                </a:solidFill>
                <a:latin typeface="Euphemia" panose="020B0503040102020104" pitchFamily="34" charset="0"/>
              </a:rPr>
              <a:t>Annual budgets of methane, carbon monoxide and carbon dioxide emissions</a:t>
            </a:r>
          </a:p>
        </p:txBody>
      </p:sp>
      <p:pic>
        <p:nvPicPr>
          <p:cNvPr id="5" name="Picture 4">
            <a:extLst>
              <a:ext uri="{FF2B5EF4-FFF2-40B4-BE49-F238E27FC236}">
                <a16:creationId xmlns:a16="http://schemas.microsoft.com/office/drawing/2014/main" id="{F7F390A8-E5B0-EA43-8984-B9BF32130FFF}"/>
              </a:ext>
            </a:extLst>
          </p:cNvPr>
          <p:cNvPicPr>
            <a:picLocks noChangeAspect="1"/>
          </p:cNvPicPr>
          <p:nvPr/>
        </p:nvPicPr>
        <p:blipFill>
          <a:blip r:embed="rId3"/>
          <a:stretch>
            <a:fillRect/>
          </a:stretch>
        </p:blipFill>
        <p:spPr>
          <a:xfrm>
            <a:off x="2233883" y="1334410"/>
            <a:ext cx="9586863" cy="3802574"/>
          </a:xfrm>
          <a:prstGeom prst="rect">
            <a:avLst/>
          </a:prstGeom>
        </p:spPr>
      </p:pic>
      <p:grpSp>
        <p:nvGrpSpPr>
          <p:cNvPr id="7" name="Group 6">
            <a:extLst>
              <a:ext uri="{FF2B5EF4-FFF2-40B4-BE49-F238E27FC236}">
                <a16:creationId xmlns:a16="http://schemas.microsoft.com/office/drawing/2014/main" id="{4686A944-48BD-AC40-8D3F-CFD4D27530B7}"/>
              </a:ext>
            </a:extLst>
          </p:cNvPr>
          <p:cNvGrpSpPr/>
          <p:nvPr/>
        </p:nvGrpSpPr>
        <p:grpSpPr>
          <a:xfrm>
            <a:off x="353960" y="6204060"/>
            <a:ext cx="11838040" cy="640447"/>
            <a:chOff x="353960" y="6243816"/>
            <a:chExt cx="11838040" cy="640447"/>
          </a:xfrm>
        </p:grpSpPr>
        <p:pic>
          <p:nvPicPr>
            <p:cNvPr id="8" name="Picture 7">
              <a:extLst>
                <a:ext uri="{FF2B5EF4-FFF2-40B4-BE49-F238E27FC236}">
                  <a16:creationId xmlns:a16="http://schemas.microsoft.com/office/drawing/2014/main" id="{2D7ADD85-7C97-9149-9177-66409A63E1B6}"/>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9" name="Straight Connector 8">
              <a:extLst>
                <a:ext uri="{FF2B5EF4-FFF2-40B4-BE49-F238E27FC236}">
                  <a16:creationId xmlns:a16="http://schemas.microsoft.com/office/drawing/2014/main" id="{3FA5DD22-687E-C54B-AAE0-D1D0BBF5EA5B}"/>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Google Shape;1221;p40">
            <a:extLst>
              <a:ext uri="{FF2B5EF4-FFF2-40B4-BE49-F238E27FC236}">
                <a16:creationId xmlns:a16="http://schemas.microsoft.com/office/drawing/2014/main" id="{37C06A1D-188F-8C45-B48B-E7D8FA7D1FF3}"/>
              </a:ext>
            </a:extLst>
          </p:cNvPr>
          <p:cNvSpPr/>
          <p:nvPr/>
        </p:nvSpPr>
        <p:spPr>
          <a:xfrm>
            <a:off x="2522709" y="2722957"/>
            <a:ext cx="9135891" cy="338137"/>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2" name="Google Shape;1221;p40">
            <a:extLst>
              <a:ext uri="{FF2B5EF4-FFF2-40B4-BE49-F238E27FC236}">
                <a16:creationId xmlns:a16="http://schemas.microsoft.com/office/drawing/2014/main" id="{6D807DB8-C067-454A-BF71-1768819B379A}"/>
              </a:ext>
            </a:extLst>
          </p:cNvPr>
          <p:cNvSpPr/>
          <p:nvPr/>
        </p:nvSpPr>
        <p:spPr>
          <a:xfrm>
            <a:off x="8072609" y="3263900"/>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3" name="Google Shape;1221;p40">
            <a:extLst>
              <a:ext uri="{FF2B5EF4-FFF2-40B4-BE49-F238E27FC236}">
                <a16:creationId xmlns:a16="http://schemas.microsoft.com/office/drawing/2014/main" id="{E3D8854E-ADCE-8A4D-A3B9-9FFD68808FE9}"/>
              </a:ext>
            </a:extLst>
          </p:cNvPr>
          <p:cNvSpPr/>
          <p:nvPr/>
        </p:nvSpPr>
        <p:spPr>
          <a:xfrm>
            <a:off x="8072609" y="3497634"/>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4" name="Google Shape;1221;p40">
            <a:extLst>
              <a:ext uri="{FF2B5EF4-FFF2-40B4-BE49-F238E27FC236}">
                <a16:creationId xmlns:a16="http://schemas.microsoft.com/office/drawing/2014/main" id="{28E6DABC-4854-E74B-BB89-3872604C7CA2}"/>
              </a:ext>
            </a:extLst>
          </p:cNvPr>
          <p:cNvSpPr/>
          <p:nvPr/>
        </p:nvSpPr>
        <p:spPr>
          <a:xfrm>
            <a:off x="8072609" y="3782940"/>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5" name="Google Shape;1221;p40">
            <a:extLst>
              <a:ext uri="{FF2B5EF4-FFF2-40B4-BE49-F238E27FC236}">
                <a16:creationId xmlns:a16="http://schemas.microsoft.com/office/drawing/2014/main" id="{EFEC21F8-8B4F-C441-AA75-D6E0990556BE}"/>
              </a:ext>
            </a:extLst>
          </p:cNvPr>
          <p:cNvSpPr/>
          <p:nvPr/>
        </p:nvSpPr>
        <p:spPr>
          <a:xfrm>
            <a:off x="8072609" y="4278240"/>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nvGrpSpPr>
          <p:cNvPr id="22" name="Group 21">
            <a:extLst>
              <a:ext uri="{FF2B5EF4-FFF2-40B4-BE49-F238E27FC236}">
                <a16:creationId xmlns:a16="http://schemas.microsoft.com/office/drawing/2014/main" id="{395DE39D-BD13-7445-AE43-B7BD885B8099}"/>
              </a:ext>
            </a:extLst>
          </p:cNvPr>
          <p:cNvGrpSpPr/>
          <p:nvPr/>
        </p:nvGrpSpPr>
        <p:grpSpPr>
          <a:xfrm>
            <a:off x="10794463" y="3269428"/>
            <a:ext cx="864137" cy="1242546"/>
            <a:chOff x="10794463" y="3269428"/>
            <a:chExt cx="864137" cy="1242546"/>
          </a:xfrm>
        </p:grpSpPr>
        <p:sp>
          <p:nvSpPr>
            <p:cNvPr id="17" name="Google Shape;1221;p40">
              <a:extLst>
                <a:ext uri="{FF2B5EF4-FFF2-40B4-BE49-F238E27FC236}">
                  <a16:creationId xmlns:a16="http://schemas.microsoft.com/office/drawing/2014/main" id="{6B06F853-9D22-5A4F-8A2A-775D17D745BE}"/>
                </a:ext>
              </a:extLst>
            </p:cNvPr>
            <p:cNvSpPr/>
            <p:nvPr/>
          </p:nvSpPr>
          <p:spPr>
            <a:xfrm>
              <a:off x="11025721" y="3269428"/>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234558">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8" name="Google Shape;1221;p40">
              <a:extLst>
                <a:ext uri="{FF2B5EF4-FFF2-40B4-BE49-F238E27FC236}">
                  <a16:creationId xmlns:a16="http://schemas.microsoft.com/office/drawing/2014/main" id="{B0ACFA62-9C53-4842-8DAE-5ABEEDC9F1AA}"/>
                </a:ext>
              </a:extLst>
            </p:cNvPr>
            <p:cNvSpPr/>
            <p:nvPr/>
          </p:nvSpPr>
          <p:spPr>
            <a:xfrm>
              <a:off x="10794463" y="4011442"/>
              <a:ext cx="807349"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234558">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9" name="Google Shape;1221;p40">
              <a:extLst>
                <a:ext uri="{FF2B5EF4-FFF2-40B4-BE49-F238E27FC236}">
                  <a16:creationId xmlns:a16="http://schemas.microsoft.com/office/drawing/2014/main" id="{231A90ED-538A-F548-8ECB-3CD2DFE33D19}"/>
                </a:ext>
              </a:extLst>
            </p:cNvPr>
            <p:cNvSpPr/>
            <p:nvPr/>
          </p:nvSpPr>
          <p:spPr>
            <a:xfrm>
              <a:off x="11082509" y="4278240"/>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234558">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grpSp>
        <p:nvGrpSpPr>
          <p:cNvPr id="28" name="Group 27">
            <a:extLst>
              <a:ext uri="{FF2B5EF4-FFF2-40B4-BE49-F238E27FC236}">
                <a16:creationId xmlns:a16="http://schemas.microsoft.com/office/drawing/2014/main" id="{C3F9A287-EDC7-DF48-87C2-1609D8F4DB7D}"/>
              </a:ext>
            </a:extLst>
          </p:cNvPr>
          <p:cNvGrpSpPr/>
          <p:nvPr/>
        </p:nvGrpSpPr>
        <p:grpSpPr>
          <a:xfrm>
            <a:off x="4578241" y="2722957"/>
            <a:ext cx="4898146" cy="3580552"/>
            <a:chOff x="4578241" y="2722957"/>
            <a:chExt cx="4898146" cy="3580552"/>
          </a:xfrm>
        </p:grpSpPr>
        <p:sp>
          <p:nvSpPr>
            <p:cNvPr id="11" name="Rounded Rectangle 10">
              <a:extLst>
                <a:ext uri="{FF2B5EF4-FFF2-40B4-BE49-F238E27FC236}">
                  <a16:creationId xmlns:a16="http://schemas.microsoft.com/office/drawing/2014/main" id="{6FCE4E9D-7694-894B-B939-948B108DEEC3}"/>
                </a:ext>
              </a:extLst>
            </p:cNvPr>
            <p:cNvSpPr/>
            <p:nvPr/>
          </p:nvSpPr>
          <p:spPr>
            <a:xfrm>
              <a:off x="7631223" y="2722957"/>
              <a:ext cx="1155700" cy="1798243"/>
            </a:xfrm>
            <a:prstGeom prst="roundRect">
              <a:avLst>
                <a:gd name="adj" fmla="val 7876"/>
              </a:avLst>
            </a:prstGeom>
            <a:noFill/>
            <a:ln>
              <a:solidFill>
                <a:srgbClr val="23455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0E9C06-2781-A449-B905-64376FF6A3D2}"/>
                </a:ext>
              </a:extLst>
            </p:cNvPr>
            <p:cNvSpPr/>
            <p:nvPr/>
          </p:nvSpPr>
          <p:spPr>
            <a:xfrm>
              <a:off x="4578241" y="5195513"/>
              <a:ext cx="4898146" cy="1107996"/>
            </a:xfrm>
            <a:prstGeom prst="rect">
              <a:avLst/>
            </a:prstGeom>
          </p:spPr>
          <p:txBody>
            <a:bodyPr wrap="square">
              <a:spAutoFit/>
            </a:bodyPr>
            <a:lstStyle/>
            <a:p>
              <a:pPr algn="ctr"/>
              <a:r>
                <a:rPr lang="en-US" dirty="0"/>
                <a:t>﻿</a:t>
              </a:r>
              <a:r>
                <a:rPr lang="en-US" sz="1600" dirty="0">
                  <a:solidFill>
                    <a:schemeClr val="tx1">
                      <a:lumMod val="65000"/>
                      <a:lumOff val="35000"/>
                    </a:schemeClr>
                  </a:solidFill>
                  <a:latin typeface="Euphemia" panose="020B0503040102020104" pitchFamily="34" charset="0"/>
                </a:rPr>
                <a:t>The good agreement for CO</a:t>
              </a:r>
              <a:r>
                <a:rPr lang="en-US" sz="1600" baseline="-25000" dirty="0">
                  <a:solidFill>
                    <a:schemeClr val="tx1">
                      <a:lumMod val="65000"/>
                      <a:lumOff val="35000"/>
                    </a:schemeClr>
                  </a:solidFill>
                  <a:latin typeface="Euphemia" panose="020B0503040102020104" pitchFamily="34" charset="0"/>
                </a:rPr>
                <a:t>2</a:t>
              </a:r>
              <a:r>
                <a:rPr lang="en-US" sz="1600" dirty="0">
                  <a:solidFill>
                    <a:schemeClr val="tx1">
                      <a:lumMod val="65000"/>
                      <a:lumOff val="35000"/>
                    </a:schemeClr>
                  </a:solidFill>
                  <a:latin typeface="Euphemia" panose="020B0503040102020104" pitchFamily="34" charset="0"/>
                </a:rPr>
                <a:t> using different instrumentation provides a benchmark for subsequent comparisons between top-down measurements and bottom-up inventory estimates</a:t>
              </a:r>
            </a:p>
          </p:txBody>
        </p:sp>
        <p:sp>
          <p:nvSpPr>
            <p:cNvPr id="21" name="Google Shape;920;p33">
              <a:extLst>
                <a:ext uri="{FF2B5EF4-FFF2-40B4-BE49-F238E27FC236}">
                  <a16:creationId xmlns:a16="http://schemas.microsoft.com/office/drawing/2014/main" id="{55AB3E17-3DB4-1445-88FD-A1118465F35F}"/>
                </a:ext>
              </a:extLst>
            </p:cNvPr>
            <p:cNvSpPr/>
            <p:nvPr/>
          </p:nvSpPr>
          <p:spPr>
            <a:xfrm rot="7039644">
              <a:off x="7942058" y="4781279"/>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F8E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sp>
        <p:nvSpPr>
          <p:cNvPr id="23" name="Rounded Rectangle 22">
            <a:extLst>
              <a:ext uri="{FF2B5EF4-FFF2-40B4-BE49-F238E27FC236}">
                <a16:creationId xmlns:a16="http://schemas.microsoft.com/office/drawing/2014/main" id="{9A2C10B6-C2F5-2D41-8573-33F638BF47C1}"/>
              </a:ext>
            </a:extLst>
          </p:cNvPr>
          <p:cNvSpPr/>
          <p:nvPr/>
        </p:nvSpPr>
        <p:spPr>
          <a:xfrm>
            <a:off x="10620287" y="2725759"/>
            <a:ext cx="1155700" cy="1798243"/>
          </a:xfrm>
          <a:prstGeom prst="roundRect">
            <a:avLst>
              <a:gd name="adj" fmla="val 7876"/>
            </a:avLst>
          </a:prstGeom>
          <a:noFill/>
          <a:ln>
            <a:solidFill>
              <a:srgbClr val="23455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221;p40">
            <a:extLst>
              <a:ext uri="{FF2B5EF4-FFF2-40B4-BE49-F238E27FC236}">
                <a16:creationId xmlns:a16="http://schemas.microsoft.com/office/drawing/2014/main" id="{4B899862-E491-F244-8B58-F630558590DF}"/>
              </a:ext>
            </a:extLst>
          </p:cNvPr>
          <p:cNvSpPr/>
          <p:nvPr/>
        </p:nvSpPr>
        <p:spPr>
          <a:xfrm>
            <a:off x="9705015" y="3263900"/>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A21553">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26" name="Google Shape;1221;p40">
            <a:extLst>
              <a:ext uri="{FF2B5EF4-FFF2-40B4-BE49-F238E27FC236}">
                <a16:creationId xmlns:a16="http://schemas.microsoft.com/office/drawing/2014/main" id="{92B2F662-0900-3147-B7D0-96CE02A93776}"/>
              </a:ext>
            </a:extLst>
          </p:cNvPr>
          <p:cNvSpPr/>
          <p:nvPr/>
        </p:nvSpPr>
        <p:spPr>
          <a:xfrm>
            <a:off x="9705015" y="4271166"/>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A21553">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nvGrpSpPr>
          <p:cNvPr id="29" name="Group 28">
            <a:extLst>
              <a:ext uri="{FF2B5EF4-FFF2-40B4-BE49-F238E27FC236}">
                <a16:creationId xmlns:a16="http://schemas.microsoft.com/office/drawing/2014/main" id="{16B462C4-A953-4041-988F-F318F9656856}"/>
              </a:ext>
            </a:extLst>
          </p:cNvPr>
          <p:cNvGrpSpPr/>
          <p:nvPr/>
        </p:nvGrpSpPr>
        <p:grpSpPr>
          <a:xfrm>
            <a:off x="9326364" y="2724745"/>
            <a:ext cx="1155700" cy="2548701"/>
            <a:chOff x="9326364" y="2724745"/>
            <a:chExt cx="1155700" cy="2548701"/>
          </a:xfrm>
        </p:grpSpPr>
        <p:sp>
          <p:nvSpPr>
            <p:cNvPr id="24" name="Rounded Rectangle 23">
              <a:extLst>
                <a:ext uri="{FF2B5EF4-FFF2-40B4-BE49-F238E27FC236}">
                  <a16:creationId xmlns:a16="http://schemas.microsoft.com/office/drawing/2014/main" id="{91B80205-B685-0D48-8800-E953C983C8E8}"/>
                </a:ext>
              </a:extLst>
            </p:cNvPr>
            <p:cNvSpPr/>
            <p:nvPr/>
          </p:nvSpPr>
          <p:spPr>
            <a:xfrm>
              <a:off x="9326364" y="2724745"/>
              <a:ext cx="1155700" cy="1798243"/>
            </a:xfrm>
            <a:prstGeom prst="roundRect">
              <a:avLst>
                <a:gd name="adj" fmla="val 7876"/>
              </a:avLst>
            </a:prstGeom>
            <a:noFill/>
            <a:ln>
              <a:solidFill>
                <a:srgbClr val="23455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59EF28E-017B-D842-B5AF-418F1961B1DC}"/>
                </a:ext>
              </a:extLst>
            </p:cNvPr>
            <p:cNvSpPr txBox="1"/>
            <p:nvPr/>
          </p:nvSpPr>
          <p:spPr>
            <a:xfrm>
              <a:off x="9878622" y="4688671"/>
              <a:ext cx="380232" cy="584775"/>
            </a:xfrm>
            <a:prstGeom prst="rect">
              <a:avLst/>
            </a:prstGeom>
            <a:noFill/>
          </p:spPr>
          <p:txBody>
            <a:bodyPr wrap="none" rtlCol="0">
              <a:spAutoFit/>
            </a:bodyPr>
            <a:lstStyle/>
            <a:p>
              <a:r>
                <a:rPr lang="en-US" sz="3200" b="1" dirty="0">
                  <a:solidFill>
                    <a:srgbClr val="A21553"/>
                  </a:solidFill>
                  <a:latin typeface="Euphemia" panose="020B0503040102020104" pitchFamily="34" charset="0"/>
                </a:rPr>
                <a:t>?</a:t>
              </a:r>
            </a:p>
          </p:txBody>
        </p:sp>
      </p:grpSp>
    </p:spTree>
    <p:extLst>
      <p:ext uri="{BB962C8B-B14F-4D97-AF65-F5344CB8AC3E}">
        <p14:creationId xmlns:p14="http://schemas.microsoft.com/office/powerpoint/2010/main" val="21729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51362-970D-174E-B156-4D0A0804DE2B}"/>
              </a:ext>
            </a:extLst>
          </p:cNvPr>
          <p:cNvSpPr/>
          <p:nvPr/>
        </p:nvSpPr>
        <p:spPr>
          <a:xfrm>
            <a:off x="3440112" y="141375"/>
            <a:ext cx="8252046" cy="707886"/>
          </a:xfrm>
          <a:prstGeom prst="rect">
            <a:avLst/>
          </a:prstGeom>
        </p:spPr>
        <p:txBody>
          <a:bodyPr wrap="square">
            <a:spAutoFit/>
          </a:bodyPr>
          <a:lstStyle/>
          <a:p>
            <a:pPr algn="r"/>
            <a:r>
              <a:rPr lang="en-US" sz="2400" dirty="0"/>
              <a:t>﻿</a:t>
            </a:r>
            <a:r>
              <a:rPr lang="en-US" sz="4000" b="1" dirty="0">
                <a:solidFill>
                  <a:srgbClr val="FF8E00"/>
                </a:solidFill>
                <a:latin typeface="Euphemia" panose="020B0503040102020104" pitchFamily="34" charset="0"/>
              </a:rPr>
              <a:t>Flux ratios </a:t>
            </a:r>
          </a:p>
        </p:txBody>
      </p:sp>
      <p:grpSp>
        <p:nvGrpSpPr>
          <p:cNvPr id="7" name="Group 6">
            <a:extLst>
              <a:ext uri="{FF2B5EF4-FFF2-40B4-BE49-F238E27FC236}">
                <a16:creationId xmlns:a16="http://schemas.microsoft.com/office/drawing/2014/main" id="{4686A944-48BD-AC40-8D3F-CFD4D27530B7}"/>
              </a:ext>
            </a:extLst>
          </p:cNvPr>
          <p:cNvGrpSpPr/>
          <p:nvPr/>
        </p:nvGrpSpPr>
        <p:grpSpPr>
          <a:xfrm>
            <a:off x="353960" y="6204060"/>
            <a:ext cx="11838040" cy="640447"/>
            <a:chOff x="353960" y="6243816"/>
            <a:chExt cx="11838040" cy="640447"/>
          </a:xfrm>
        </p:grpSpPr>
        <p:pic>
          <p:nvPicPr>
            <p:cNvPr id="8" name="Picture 7">
              <a:extLst>
                <a:ext uri="{FF2B5EF4-FFF2-40B4-BE49-F238E27FC236}">
                  <a16:creationId xmlns:a16="http://schemas.microsoft.com/office/drawing/2014/main" id="{2D7ADD85-7C97-9149-9177-66409A63E1B6}"/>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9" name="Straight Connector 8">
              <a:extLst>
                <a:ext uri="{FF2B5EF4-FFF2-40B4-BE49-F238E27FC236}">
                  <a16:creationId xmlns:a16="http://schemas.microsoft.com/office/drawing/2014/main" id="{3FA5DD22-687E-C54B-AAE0-D1D0BBF5EA5B}"/>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DD24D64A-FCF1-F64D-A7F9-2A0EEFEA8BF1}"/>
              </a:ext>
            </a:extLst>
          </p:cNvPr>
          <p:cNvPicPr>
            <a:picLocks noChangeAspect="1"/>
          </p:cNvPicPr>
          <p:nvPr/>
        </p:nvPicPr>
        <p:blipFill rotWithShape="1">
          <a:blip r:embed="rId4"/>
          <a:srcRect b="3133"/>
          <a:stretch/>
        </p:blipFill>
        <p:spPr>
          <a:xfrm>
            <a:off x="158766" y="1174242"/>
            <a:ext cx="7651735" cy="5255412"/>
          </a:xfrm>
          <a:prstGeom prst="rect">
            <a:avLst/>
          </a:prstGeom>
        </p:spPr>
      </p:pic>
      <p:sp>
        <p:nvSpPr>
          <p:cNvPr id="2" name="Rectangle 1">
            <a:extLst>
              <a:ext uri="{FF2B5EF4-FFF2-40B4-BE49-F238E27FC236}">
                <a16:creationId xmlns:a16="http://schemas.microsoft.com/office/drawing/2014/main" id="{DDD6632C-E973-E349-9313-C5BF6932B17A}"/>
              </a:ext>
            </a:extLst>
          </p:cNvPr>
          <p:cNvSpPr/>
          <p:nvPr/>
        </p:nvSpPr>
        <p:spPr>
          <a:xfrm>
            <a:off x="353960" y="247369"/>
            <a:ext cx="7651734" cy="830997"/>
          </a:xfrm>
          <a:prstGeom prst="rect">
            <a:avLst/>
          </a:prstGeom>
        </p:spPr>
        <p:txBody>
          <a:bodyPr wrap="square">
            <a:spAutoFit/>
          </a:bodyPr>
          <a:lstStyle/>
          <a:p>
            <a:pPr algn="just"/>
            <a:r>
              <a:rPr lang="en-US" sz="1600" dirty="0">
                <a:solidFill>
                  <a:schemeClr val="tx1">
                    <a:lumMod val="65000"/>
                    <a:lumOff val="35000"/>
                  </a:schemeClr>
                </a:solidFill>
                <a:latin typeface="Euphemia" panose="020B0503040102020104" pitchFamily="34" charset="0"/>
              </a:rPr>
              <a:t>Flux ratios are </a:t>
            </a:r>
            <a:r>
              <a:rPr lang="en-US" sz="1600" dirty="0">
                <a:solidFill>
                  <a:schemeClr val="tx1">
                    <a:lumMod val="85000"/>
                    <a:lumOff val="15000"/>
                  </a:schemeClr>
                </a:solidFill>
                <a:latin typeface="Euphemia" panose="020B0503040102020104" pitchFamily="34" charset="0"/>
              </a:rPr>
              <a:t>less sensitive to limitations in vertical transpor</a:t>
            </a:r>
            <a:r>
              <a:rPr lang="en-US" sz="1600" dirty="0">
                <a:solidFill>
                  <a:schemeClr val="tx1">
                    <a:lumMod val="65000"/>
                    <a:lumOff val="35000"/>
                  </a:schemeClr>
                </a:solidFill>
                <a:latin typeface="Euphemia" panose="020B0503040102020104" pitchFamily="34" charset="0"/>
              </a:rPr>
              <a:t>t and provide an additional means of assessing the quality of the bottom-up emission inventories and identifying poorly represented sources. </a:t>
            </a:r>
          </a:p>
        </p:txBody>
      </p:sp>
      <p:grpSp>
        <p:nvGrpSpPr>
          <p:cNvPr id="24" name="Group 23">
            <a:extLst>
              <a:ext uri="{FF2B5EF4-FFF2-40B4-BE49-F238E27FC236}">
                <a16:creationId xmlns:a16="http://schemas.microsoft.com/office/drawing/2014/main" id="{D745216E-CBDD-7C46-8036-72DD5E25F8C4}"/>
              </a:ext>
            </a:extLst>
          </p:cNvPr>
          <p:cNvGrpSpPr/>
          <p:nvPr/>
        </p:nvGrpSpPr>
        <p:grpSpPr>
          <a:xfrm>
            <a:off x="5936597" y="1806001"/>
            <a:ext cx="601493" cy="1175960"/>
            <a:chOff x="5936597" y="1806001"/>
            <a:chExt cx="601493" cy="1175960"/>
          </a:xfrm>
        </p:grpSpPr>
        <p:sp>
          <p:nvSpPr>
            <p:cNvPr id="13" name="Google Shape;1221;p40">
              <a:extLst>
                <a:ext uri="{FF2B5EF4-FFF2-40B4-BE49-F238E27FC236}">
                  <a16:creationId xmlns:a16="http://schemas.microsoft.com/office/drawing/2014/main" id="{861CFE13-0147-9545-A9B2-9CD1E7C71312}"/>
                </a:ext>
              </a:extLst>
            </p:cNvPr>
            <p:cNvSpPr/>
            <p:nvPr/>
          </p:nvSpPr>
          <p:spPr>
            <a:xfrm>
              <a:off x="5961999" y="1806001"/>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234558">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4" name="Google Shape;1221;p40">
              <a:extLst>
                <a:ext uri="{FF2B5EF4-FFF2-40B4-BE49-F238E27FC236}">
                  <a16:creationId xmlns:a16="http://schemas.microsoft.com/office/drawing/2014/main" id="{E92AEB5D-DC08-CD48-B1A4-A8D6DB044ECE}"/>
                </a:ext>
              </a:extLst>
            </p:cNvPr>
            <p:cNvSpPr/>
            <p:nvPr/>
          </p:nvSpPr>
          <p:spPr>
            <a:xfrm>
              <a:off x="5936597" y="2748227"/>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234558">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grpSp>
        <p:nvGrpSpPr>
          <p:cNvPr id="29" name="Group 28">
            <a:extLst>
              <a:ext uri="{FF2B5EF4-FFF2-40B4-BE49-F238E27FC236}">
                <a16:creationId xmlns:a16="http://schemas.microsoft.com/office/drawing/2014/main" id="{30A0C310-9A40-664F-8349-FE0B35790C32}"/>
              </a:ext>
            </a:extLst>
          </p:cNvPr>
          <p:cNvGrpSpPr/>
          <p:nvPr/>
        </p:nvGrpSpPr>
        <p:grpSpPr>
          <a:xfrm>
            <a:off x="187341" y="2921425"/>
            <a:ext cx="11667432" cy="2212625"/>
            <a:chOff x="187341" y="2921425"/>
            <a:chExt cx="11667432" cy="2212625"/>
          </a:xfrm>
        </p:grpSpPr>
        <p:sp>
          <p:nvSpPr>
            <p:cNvPr id="17" name="Rectangle 16">
              <a:extLst>
                <a:ext uri="{FF2B5EF4-FFF2-40B4-BE49-F238E27FC236}">
                  <a16:creationId xmlns:a16="http://schemas.microsoft.com/office/drawing/2014/main" id="{C0C60906-C99A-5245-8792-237BAB733FE0}"/>
                </a:ext>
              </a:extLst>
            </p:cNvPr>
            <p:cNvSpPr/>
            <p:nvPr/>
          </p:nvSpPr>
          <p:spPr>
            <a:xfrm>
              <a:off x="8262026" y="2921425"/>
              <a:ext cx="3592747" cy="1600438"/>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Only gas leakage has the potential to increase the CH</a:t>
              </a:r>
              <a:r>
                <a:rPr lang="en-US" sz="1600" baseline="-25000" dirty="0">
                  <a:solidFill>
                    <a:schemeClr val="tx1">
                      <a:lumMod val="65000"/>
                      <a:lumOff val="35000"/>
                    </a:schemeClr>
                  </a:solidFill>
                  <a:latin typeface="Euphemia" panose="020B0503040102020104" pitchFamily="34" charset="0"/>
                </a:rPr>
                <a:t>4</a:t>
              </a:r>
              <a:r>
                <a:rPr lang="en-US" sz="1600" dirty="0">
                  <a:solidFill>
                    <a:schemeClr val="tx1">
                      <a:lumMod val="65000"/>
                      <a:lumOff val="35000"/>
                    </a:schemeClr>
                  </a:solidFill>
                  <a:latin typeface="Euphemia" panose="020B0503040102020104" pitchFamily="34" charset="0"/>
                </a:rPr>
                <a:t>/CO</a:t>
              </a:r>
              <a:r>
                <a:rPr lang="en-US" sz="1600" baseline="-25000" dirty="0">
                  <a:solidFill>
                    <a:schemeClr val="tx1">
                      <a:lumMod val="65000"/>
                      <a:lumOff val="35000"/>
                    </a:schemeClr>
                  </a:solidFill>
                  <a:latin typeface="Euphemia" panose="020B0503040102020104" pitchFamily="34" charset="0"/>
                </a:rPr>
                <a:t>2</a:t>
              </a:r>
              <a:r>
                <a:rPr lang="en-US" sz="1600" dirty="0">
                  <a:solidFill>
                    <a:schemeClr val="tx1">
                      <a:lumMod val="65000"/>
                      <a:lumOff val="35000"/>
                    </a:schemeClr>
                  </a:solidFill>
                  <a:latin typeface="Euphemia" panose="020B0503040102020104" pitchFamily="34" charset="0"/>
                </a:rPr>
                <a:t> flux ratio, but an underestimation in leakage is only a possible explanation </a:t>
              </a:r>
              <a:r>
                <a:rPr lang="en-US" sz="1600" dirty="0">
                  <a:solidFill>
                    <a:schemeClr val="tx1">
                      <a:lumMod val="85000"/>
                      <a:lumOff val="15000"/>
                    </a:schemeClr>
                  </a:solidFill>
                  <a:latin typeface="Euphemia" panose="020B0503040102020104" pitchFamily="34" charset="0"/>
                </a:rPr>
                <a:t>if it follows the measured diurnal cycle</a:t>
              </a:r>
              <a:r>
                <a:rPr lang="en-US" sz="1600" dirty="0">
                  <a:solidFill>
                    <a:schemeClr val="tx1">
                      <a:lumMod val="65000"/>
                      <a:lumOff val="35000"/>
                    </a:schemeClr>
                  </a:solidFill>
                  <a:latin typeface="Euphemia" panose="020B0503040102020104" pitchFamily="34" charset="0"/>
                </a:rPr>
                <a:t>. </a:t>
              </a:r>
            </a:p>
            <a:p>
              <a:r>
                <a:rPr lang="en-US" dirty="0">
                  <a:latin typeface="NimbusRomNo9L"/>
                </a:rPr>
                <a:t> </a:t>
              </a:r>
              <a:endParaRPr lang="en-US" dirty="0"/>
            </a:p>
          </p:txBody>
        </p:sp>
        <p:sp>
          <p:nvSpPr>
            <p:cNvPr id="18" name="Google Shape;1221;p40">
              <a:extLst>
                <a:ext uri="{FF2B5EF4-FFF2-40B4-BE49-F238E27FC236}">
                  <a16:creationId xmlns:a16="http://schemas.microsoft.com/office/drawing/2014/main" id="{9DE28A55-FFD9-874E-A5B7-9DA3962EC708}"/>
                </a:ext>
              </a:extLst>
            </p:cNvPr>
            <p:cNvSpPr/>
            <p:nvPr/>
          </p:nvSpPr>
          <p:spPr>
            <a:xfrm>
              <a:off x="187341" y="4918050"/>
              <a:ext cx="7263471" cy="216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sp>
        <p:nvSpPr>
          <p:cNvPr id="23" name="Google Shape;920;p33">
            <a:extLst>
              <a:ext uri="{FF2B5EF4-FFF2-40B4-BE49-F238E27FC236}">
                <a16:creationId xmlns:a16="http://schemas.microsoft.com/office/drawing/2014/main" id="{BFD791B9-7B1F-9244-8A87-2C9277B6B7EC}"/>
              </a:ext>
            </a:extLst>
          </p:cNvPr>
          <p:cNvSpPr/>
          <p:nvPr/>
        </p:nvSpPr>
        <p:spPr>
          <a:xfrm rot="11834466" flipV="1">
            <a:off x="8429101" y="453304"/>
            <a:ext cx="387677" cy="228746"/>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F8E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nvGrpSpPr>
          <p:cNvPr id="32" name="Group 31">
            <a:extLst>
              <a:ext uri="{FF2B5EF4-FFF2-40B4-BE49-F238E27FC236}">
                <a16:creationId xmlns:a16="http://schemas.microsoft.com/office/drawing/2014/main" id="{8526EFE4-60A6-1647-813C-CC0AB5E559FB}"/>
              </a:ext>
            </a:extLst>
          </p:cNvPr>
          <p:cNvGrpSpPr/>
          <p:nvPr/>
        </p:nvGrpSpPr>
        <p:grpSpPr>
          <a:xfrm>
            <a:off x="5041239" y="1548220"/>
            <a:ext cx="6813534" cy="1424221"/>
            <a:chOff x="5041239" y="1548220"/>
            <a:chExt cx="6813534" cy="1424221"/>
          </a:xfrm>
        </p:grpSpPr>
        <p:grpSp>
          <p:nvGrpSpPr>
            <p:cNvPr id="27" name="Group 26">
              <a:extLst>
                <a:ext uri="{FF2B5EF4-FFF2-40B4-BE49-F238E27FC236}">
                  <a16:creationId xmlns:a16="http://schemas.microsoft.com/office/drawing/2014/main" id="{1F8CD609-17C2-D546-AA90-3B1672C93D33}"/>
                </a:ext>
              </a:extLst>
            </p:cNvPr>
            <p:cNvGrpSpPr/>
            <p:nvPr/>
          </p:nvGrpSpPr>
          <p:grpSpPr>
            <a:xfrm>
              <a:off x="5041239" y="1796481"/>
              <a:ext cx="2406399" cy="1175960"/>
              <a:chOff x="5041239" y="1796481"/>
              <a:chExt cx="2406399" cy="1175960"/>
            </a:xfrm>
          </p:grpSpPr>
          <p:grpSp>
            <p:nvGrpSpPr>
              <p:cNvPr id="25" name="Group 24">
                <a:extLst>
                  <a:ext uri="{FF2B5EF4-FFF2-40B4-BE49-F238E27FC236}">
                    <a16:creationId xmlns:a16="http://schemas.microsoft.com/office/drawing/2014/main" id="{DED840BB-7C4A-5248-A3C4-DA2722E907B9}"/>
                  </a:ext>
                </a:extLst>
              </p:cNvPr>
              <p:cNvGrpSpPr/>
              <p:nvPr/>
            </p:nvGrpSpPr>
            <p:grpSpPr>
              <a:xfrm>
                <a:off x="5041239" y="1796481"/>
                <a:ext cx="601493" cy="1175960"/>
                <a:chOff x="5041239" y="1796481"/>
                <a:chExt cx="601493" cy="1175960"/>
              </a:xfrm>
            </p:grpSpPr>
            <p:sp>
              <p:nvSpPr>
                <p:cNvPr id="11" name="Google Shape;1221;p40">
                  <a:extLst>
                    <a:ext uri="{FF2B5EF4-FFF2-40B4-BE49-F238E27FC236}">
                      <a16:creationId xmlns:a16="http://schemas.microsoft.com/office/drawing/2014/main" id="{5FD113BB-76F5-BF45-AAB8-B931E7D39A60}"/>
                    </a:ext>
                  </a:extLst>
                </p:cNvPr>
                <p:cNvSpPr/>
                <p:nvPr/>
              </p:nvSpPr>
              <p:spPr>
                <a:xfrm>
                  <a:off x="5066641" y="1796481"/>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2" name="Google Shape;1221;p40">
                  <a:extLst>
                    <a:ext uri="{FF2B5EF4-FFF2-40B4-BE49-F238E27FC236}">
                      <a16:creationId xmlns:a16="http://schemas.microsoft.com/office/drawing/2014/main" id="{56369B06-C2F3-C541-B2A8-7C87A63A81DA}"/>
                    </a:ext>
                  </a:extLst>
                </p:cNvPr>
                <p:cNvSpPr/>
                <p:nvPr/>
              </p:nvSpPr>
              <p:spPr>
                <a:xfrm>
                  <a:off x="5041239" y="2738707"/>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FF8E00">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grpSp>
            <p:nvGrpSpPr>
              <p:cNvPr id="26" name="Group 25">
                <a:extLst>
                  <a:ext uri="{FF2B5EF4-FFF2-40B4-BE49-F238E27FC236}">
                    <a16:creationId xmlns:a16="http://schemas.microsoft.com/office/drawing/2014/main" id="{5AB9EA9A-EE4C-FF40-8361-55F9D9ECCCA0}"/>
                  </a:ext>
                </a:extLst>
              </p:cNvPr>
              <p:cNvGrpSpPr/>
              <p:nvPr/>
            </p:nvGrpSpPr>
            <p:grpSpPr>
              <a:xfrm>
                <a:off x="6846145" y="1796481"/>
                <a:ext cx="601493" cy="1175960"/>
                <a:chOff x="6846145" y="1796481"/>
                <a:chExt cx="601493" cy="1175960"/>
              </a:xfrm>
            </p:grpSpPr>
            <p:sp>
              <p:nvSpPr>
                <p:cNvPr id="15" name="Google Shape;1221;p40">
                  <a:extLst>
                    <a:ext uri="{FF2B5EF4-FFF2-40B4-BE49-F238E27FC236}">
                      <a16:creationId xmlns:a16="http://schemas.microsoft.com/office/drawing/2014/main" id="{6F83629E-E9CF-7E43-93E6-1506958582DF}"/>
                    </a:ext>
                  </a:extLst>
                </p:cNvPr>
                <p:cNvSpPr/>
                <p:nvPr/>
              </p:nvSpPr>
              <p:spPr>
                <a:xfrm>
                  <a:off x="6871547" y="1796481"/>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A21553">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sp>
              <p:nvSpPr>
                <p:cNvPr id="16" name="Google Shape;1221;p40">
                  <a:extLst>
                    <a:ext uri="{FF2B5EF4-FFF2-40B4-BE49-F238E27FC236}">
                      <a16:creationId xmlns:a16="http://schemas.microsoft.com/office/drawing/2014/main" id="{125110C7-AB56-3045-9748-EA3845208E2D}"/>
                    </a:ext>
                  </a:extLst>
                </p:cNvPr>
                <p:cNvSpPr/>
                <p:nvPr/>
              </p:nvSpPr>
              <p:spPr>
                <a:xfrm>
                  <a:off x="6846145" y="2738707"/>
                  <a:ext cx="576091" cy="233734"/>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A21553">
                    <a:alpha val="2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venir Next Condensed Medium" panose="020B0506020202020204" pitchFamily="34" charset="0"/>
                  </a:endParaRPr>
                </a:p>
              </p:txBody>
            </p:sp>
          </p:grpSp>
        </p:grpSp>
        <p:sp>
          <p:nvSpPr>
            <p:cNvPr id="3" name="Rectangle 2">
              <a:extLst>
                <a:ext uri="{FF2B5EF4-FFF2-40B4-BE49-F238E27FC236}">
                  <a16:creationId xmlns:a16="http://schemas.microsoft.com/office/drawing/2014/main" id="{083718DA-64CA-0542-8550-3769CB508DA8}"/>
                </a:ext>
              </a:extLst>
            </p:cNvPr>
            <p:cNvSpPr/>
            <p:nvPr/>
          </p:nvSpPr>
          <p:spPr>
            <a:xfrm>
              <a:off x="8262026" y="1548220"/>
              <a:ext cx="3592747" cy="830997"/>
            </a:xfrm>
            <a:prstGeom prst="rect">
              <a:avLst/>
            </a:prstGeom>
          </p:spPr>
          <p:txBody>
            <a:bodyPr wrap="square">
              <a:spAutoFit/>
            </a:bodyPr>
            <a:lstStyle/>
            <a:p>
              <a:r>
                <a:rPr lang="en-US" sz="1600" dirty="0">
                  <a:solidFill>
                    <a:schemeClr val="tx1">
                      <a:lumMod val="65000"/>
                      <a:lumOff val="35000"/>
                    </a:schemeClr>
                  </a:solidFill>
                  <a:latin typeface="Euphemia" panose="020B0503040102020104" pitchFamily="34" charset="0"/>
                </a:rPr>
                <a:t>This indicates that some CH</a:t>
              </a:r>
              <a:r>
                <a:rPr lang="en-US" sz="1600" baseline="-25000" dirty="0">
                  <a:solidFill>
                    <a:schemeClr val="tx1">
                      <a:lumMod val="65000"/>
                      <a:lumOff val="35000"/>
                    </a:schemeClr>
                  </a:solidFill>
                  <a:latin typeface="Euphemia" panose="020B0503040102020104" pitchFamily="34" charset="0"/>
                </a:rPr>
                <a:t>4</a:t>
              </a:r>
              <a:r>
                <a:rPr lang="en-US" sz="1600" dirty="0">
                  <a:solidFill>
                    <a:schemeClr val="tx1">
                      <a:lumMod val="65000"/>
                      <a:lumOff val="35000"/>
                    </a:schemeClr>
                  </a:solidFill>
                  <a:latin typeface="Euphemia" panose="020B0503040102020104" pitchFamily="34" charset="0"/>
                </a:rPr>
                <a:t> sources were either underestimated or unaccounted for by the LAEI </a:t>
              </a:r>
            </a:p>
          </p:txBody>
        </p:sp>
        <p:sp>
          <p:nvSpPr>
            <p:cNvPr id="28" name="Google Shape;920;p33">
              <a:extLst>
                <a:ext uri="{FF2B5EF4-FFF2-40B4-BE49-F238E27FC236}">
                  <a16:creationId xmlns:a16="http://schemas.microsoft.com/office/drawing/2014/main" id="{FAA7F7B0-D050-3C43-AE32-82A19E6B275B}"/>
                </a:ext>
              </a:extLst>
            </p:cNvPr>
            <p:cNvSpPr/>
            <p:nvPr/>
          </p:nvSpPr>
          <p:spPr>
            <a:xfrm rot="20446374">
              <a:off x="7711849" y="1926830"/>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F8E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sp>
        <p:nvSpPr>
          <p:cNvPr id="31" name="Rectangle 30">
            <a:extLst>
              <a:ext uri="{FF2B5EF4-FFF2-40B4-BE49-F238E27FC236}">
                <a16:creationId xmlns:a16="http://schemas.microsoft.com/office/drawing/2014/main" id="{751C0778-543B-CB42-AA9D-D3CE29BB9765}"/>
              </a:ext>
            </a:extLst>
          </p:cNvPr>
          <p:cNvSpPr/>
          <p:nvPr/>
        </p:nvSpPr>
        <p:spPr>
          <a:xfrm>
            <a:off x="8262026" y="4788175"/>
            <a:ext cx="3849079" cy="1354217"/>
          </a:xfrm>
          <a:prstGeom prst="rect">
            <a:avLst/>
          </a:prstGeom>
        </p:spPr>
        <p:txBody>
          <a:bodyPr wrap="square">
            <a:spAutoFit/>
          </a:bodyPr>
          <a:lstStyle/>
          <a:p>
            <a:pPr lvl="0">
              <a:defRPr/>
            </a:pPr>
            <a:r>
              <a:rPr lang="en-US" sz="1600" dirty="0">
                <a:solidFill>
                  <a:schemeClr val="tx1">
                    <a:lumMod val="65000"/>
                    <a:lumOff val="35000"/>
                  </a:schemeClr>
                </a:solidFill>
                <a:latin typeface="Euphemia" panose="020B0503040102020104" pitchFamily="34" charset="0"/>
              </a:rPr>
              <a:t>Variations in FCH</a:t>
            </a:r>
            <a:r>
              <a:rPr lang="en-US" sz="1600" baseline="-25000" dirty="0">
                <a:solidFill>
                  <a:schemeClr val="tx1">
                    <a:lumMod val="65000"/>
                    <a:lumOff val="35000"/>
                  </a:schemeClr>
                </a:solidFill>
                <a:latin typeface="Euphemia" panose="020B0503040102020104" pitchFamily="34" charset="0"/>
              </a:rPr>
              <a:t>4</a:t>
            </a:r>
            <a:r>
              <a:rPr lang="en-US" sz="1600" dirty="0">
                <a:solidFill>
                  <a:schemeClr val="tx1">
                    <a:lumMod val="65000"/>
                    <a:lumOff val="35000"/>
                  </a:schemeClr>
                </a:solidFill>
                <a:latin typeface="Euphemia" panose="020B0503040102020104" pitchFamily="34" charset="0"/>
              </a:rPr>
              <a:t>, and the larger FCH</a:t>
            </a:r>
            <a:r>
              <a:rPr lang="en-US" sz="1600" baseline="-25000" dirty="0">
                <a:solidFill>
                  <a:schemeClr val="tx1">
                    <a:lumMod val="65000"/>
                    <a:lumOff val="35000"/>
                  </a:schemeClr>
                </a:solidFill>
                <a:latin typeface="Euphemia" panose="020B0503040102020104" pitchFamily="34" charset="0"/>
              </a:rPr>
              <a:t>4</a:t>
            </a:r>
            <a:r>
              <a:rPr lang="en-US" sz="1600" dirty="0">
                <a:solidFill>
                  <a:schemeClr val="tx1">
                    <a:lumMod val="65000"/>
                    <a:lumOff val="35000"/>
                  </a:schemeClr>
                </a:solidFill>
                <a:latin typeface="Euphemia" panose="020B0503040102020104" pitchFamily="34" charset="0"/>
              </a:rPr>
              <a:t> /FCO</a:t>
            </a:r>
            <a:r>
              <a:rPr lang="en-US" sz="1600" baseline="-25000" dirty="0">
                <a:solidFill>
                  <a:schemeClr val="tx1">
                    <a:lumMod val="65000"/>
                    <a:lumOff val="35000"/>
                  </a:schemeClr>
                </a:solidFill>
                <a:latin typeface="Euphemia" panose="020B0503040102020104" pitchFamily="34" charset="0"/>
              </a:rPr>
              <a:t>2</a:t>
            </a:r>
            <a:r>
              <a:rPr lang="en-US" sz="1600" dirty="0">
                <a:solidFill>
                  <a:schemeClr val="tx1">
                    <a:lumMod val="65000"/>
                    <a:lumOff val="35000"/>
                  </a:schemeClr>
                </a:solidFill>
                <a:latin typeface="Euphemia" panose="020B0503040102020104" pitchFamily="34" charset="0"/>
              </a:rPr>
              <a:t> ratio could be due a contribution of temp.-sensitive CH</a:t>
            </a:r>
            <a:r>
              <a:rPr lang="en-US" sz="1600" baseline="-25000" dirty="0">
                <a:solidFill>
                  <a:schemeClr val="tx1">
                    <a:lumMod val="65000"/>
                    <a:lumOff val="35000"/>
                  </a:schemeClr>
                </a:solidFill>
                <a:latin typeface="Euphemia" panose="020B0503040102020104" pitchFamily="34" charset="0"/>
              </a:rPr>
              <a:t>4</a:t>
            </a:r>
            <a:r>
              <a:rPr lang="en-US" sz="1600" dirty="0">
                <a:solidFill>
                  <a:schemeClr val="tx1">
                    <a:lumMod val="65000"/>
                    <a:lumOff val="35000"/>
                  </a:schemeClr>
                </a:solidFill>
                <a:latin typeface="Euphemia" panose="020B0503040102020104" pitchFamily="34" charset="0"/>
              </a:rPr>
              <a:t> emissions perhaps of biogenic origin not included in the inventories</a:t>
            </a:r>
            <a:r>
              <a:rPr lang="en-US" dirty="0">
                <a:latin typeface="NimbusRomNo9L"/>
              </a:rPr>
              <a:t>. </a:t>
            </a:r>
            <a:endParaRPr lang="en-US" dirty="0"/>
          </a:p>
        </p:txBody>
      </p:sp>
    </p:spTree>
    <p:extLst>
      <p:ext uri="{BB962C8B-B14F-4D97-AF65-F5344CB8AC3E}">
        <p14:creationId xmlns:p14="http://schemas.microsoft.com/office/powerpoint/2010/main" val="19081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798D0B-3421-2F47-ABB5-AC1FBB179236}"/>
              </a:ext>
            </a:extLst>
          </p:cNvPr>
          <p:cNvGrpSpPr/>
          <p:nvPr/>
        </p:nvGrpSpPr>
        <p:grpSpPr>
          <a:xfrm>
            <a:off x="353960" y="6204060"/>
            <a:ext cx="11838040" cy="640447"/>
            <a:chOff x="353960" y="6243816"/>
            <a:chExt cx="11838040" cy="640447"/>
          </a:xfrm>
        </p:grpSpPr>
        <p:pic>
          <p:nvPicPr>
            <p:cNvPr id="3" name="Picture 2">
              <a:extLst>
                <a:ext uri="{FF2B5EF4-FFF2-40B4-BE49-F238E27FC236}">
                  <a16:creationId xmlns:a16="http://schemas.microsoft.com/office/drawing/2014/main" id="{ED38740F-E5A5-DB44-92FD-7067B83740C6}"/>
                </a:ext>
              </a:extLst>
            </p:cNvPr>
            <p:cNvPicPr>
              <a:picLocks noChangeAspect="1"/>
            </p:cNvPicPr>
            <p:nvPr/>
          </p:nvPicPr>
          <p:blipFill>
            <a:blip r:embed="rId2">
              <a:alphaModFix amt="50000"/>
            </a:blip>
            <a:stretch>
              <a:fillRect/>
            </a:stretch>
          </p:blipFill>
          <p:spPr>
            <a:xfrm>
              <a:off x="10558207" y="6243816"/>
              <a:ext cx="1633793" cy="640447"/>
            </a:xfrm>
            <a:prstGeom prst="rect">
              <a:avLst/>
            </a:prstGeom>
          </p:spPr>
        </p:pic>
        <p:cxnSp>
          <p:nvCxnSpPr>
            <p:cNvPr id="4" name="Straight Connector 3">
              <a:extLst>
                <a:ext uri="{FF2B5EF4-FFF2-40B4-BE49-F238E27FC236}">
                  <a16:creationId xmlns:a16="http://schemas.microsoft.com/office/drawing/2014/main" id="{849B4122-1876-344E-B88A-F1FFB91E29B6}"/>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F2BDF6BA-F441-CF4A-9248-6CA751AB4955}"/>
              </a:ext>
            </a:extLst>
          </p:cNvPr>
          <p:cNvSpPr/>
          <p:nvPr/>
        </p:nvSpPr>
        <p:spPr>
          <a:xfrm>
            <a:off x="3568700" y="257192"/>
            <a:ext cx="8252046" cy="1446550"/>
          </a:xfrm>
          <a:prstGeom prst="rect">
            <a:avLst/>
          </a:prstGeom>
        </p:spPr>
        <p:txBody>
          <a:bodyPr wrap="square">
            <a:spAutoFit/>
          </a:bodyPr>
          <a:lstStyle/>
          <a:p>
            <a:pPr algn="r"/>
            <a:r>
              <a:rPr lang="en-US" sz="2800" dirty="0"/>
              <a:t>﻿</a:t>
            </a:r>
            <a:r>
              <a:rPr lang="en-US" sz="4400" b="1" dirty="0">
                <a:solidFill>
                  <a:srgbClr val="FF8E00"/>
                </a:solidFill>
                <a:latin typeface="Euphemia" panose="020B0503040102020104" pitchFamily="34" charset="0"/>
              </a:rPr>
              <a:t>Conclusions</a:t>
            </a:r>
          </a:p>
          <a:p>
            <a:pPr algn="r"/>
            <a:endParaRPr lang="en-US" sz="4400" b="1" dirty="0">
              <a:solidFill>
                <a:srgbClr val="FF8E00"/>
              </a:solidFill>
              <a:latin typeface="Euphemia" panose="020B0503040102020104" pitchFamily="34" charset="0"/>
            </a:endParaRPr>
          </a:p>
        </p:txBody>
      </p:sp>
      <p:sp>
        <p:nvSpPr>
          <p:cNvPr id="7" name="Rectangle 6">
            <a:extLst>
              <a:ext uri="{FF2B5EF4-FFF2-40B4-BE49-F238E27FC236}">
                <a16:creationId xmlns:a16="http://schemas.microsoft.com/office/drawing/2014/main" id="{296B546D-6195-314E-90DF-0ECF716247CA}"/>
              </a:ext>
            </a:extLst>
          </p:cNvPr>
          <p:cNvSpPr/>
          <p:nvPr/>
        </p:nvSpPr>
        <p:spPr>
          <a:xfrm>
            <a:off x="1217938" y="607233"/>
            <a:ext cx="3980365" cy="1754326"/>
          </a:xfrm>
          <a:prstGeom prst="rect">
            <a:avLst/>
          </a:prstGeom>
        </p:spPr>
        <p:txBody>
          <a:bodyPr wrap="square">
            <a:spAutoFit/>
          </a:bodyPr>
          <a:lstStyle/>
          <a:p>
            <a:pPr algn="ctr"/>
            <a:r>
              <a:rPr lang="en-US" dirty="0">
                <a:solidFill>
                  <a:schemeClr val="tx1">
                    <a:lumMod val="65000"/>
                    <a:lumOff val="35000"/>
                  </a:schemeClr>
                </a:solidFill>
                <a:latin typeface="Euphemia" panose="020B0503040102020104" pitchFamily="34" charset="0"/>
              </a:rPr>
              <a:t>All three trace gases exhibited </a:t>
            </a:r>
            <a:r>
              <a:rPr lang="en-US" dirty="0">
                <a:solidFill>
                  <a:schemeClr val="tx1">
                    <a:lumMod val="85000"/>
                    <a:lumOff val="15000"/>
                  </a:schemeClr>
                </a:solidFill>
                <a:latin typeface="Euphemia" panose="020B0503040102020104" pitchFamily="34" charset="0"/>
              </a:rPr>
              <a:t>diurnal cycles consistent with anthropogenic activities </a:t>
            </a:r>
            <a:r>
              <a:rPr lang="en-US" dirty="0">
                <a:solidFill>
                  <a:schemeClr val="tx1">
                    <a:lumMod val="65000"/>
                    <a:lumOff val="35000"/>
                  </a:schemeClr>
                </a:solidFill>
                <a:latin typeface="Euphemia" panose="020B0503040102020104" pitchFamily="34" charset="0"/>
              </a:rPr>
              <a:t>(traffic, natural gas use) and a marked seasonal dynamic, with reduced emissions in the summer. </a:t>
            </a:r>
          </a:p>
        </p:txBody>
      </p:sp>
      <p:sp>
        <p:nvSpPr>
          <p:cNvPr id="9" name="Rectangle 8">
            <a:extLst>
              <a:ext uri="{FF2B5EF4-FFF2-40B4-BE49-F238E27FC236}">
                <a16:creationId xmlns:a16="http://schemas.microsoft.com/office/drawing/2014/main" id="{4D429D23-D7C5-B04F-8E59-692C5095EEE4}"/>
              </a:ext>
            </a:extLst>
          </p:cNvPr>
          <p:cNvSpPr/>
          <p:nvPr/>
        </p:nvSpPr>
        <p:spPr>
          <a:xfrm>
            <a:off x="6690166" y="1990978"/>
            <a:ext cx="4867357" cy="2862322"/>
          </a:xfrm>
          <a:prstGeom prst="rect">
            <a:avLst/>
          </a:prstGeom>
        </p:spPr>
        <p:txBody>
          <a:bodyPr wrap="square">
            <a:spAutoFit/>
          </a:bodyPr>
          <a:lstStyle/>
          <a:p>
            <a:pPr algn="ctr"/>
            <a:r>
              <a:rPr lang="en-US" dirty="0">
                <a:solidFill>
                  <a:schemeClr val="tx1">
                    <a:lumMod val="75000"/>
                    <a:lumOff val="25000"/>
                  </a:schemeClr>
                </a:solidFill>
                <a:latin typeface="Euphemia" panose="020B0503040102020104" pitchFamily="34" charset="0"/>
              </a:rPr>
              <a:t>The measured annual CH</a:t>
            </a:r>
            <a:r>
              <a:rPr lang="en-US" sz="1400" dirty="0">
                <a:solidFill>
                  <a:schemeClr val="tx1">
                    <a:lumMod val="75000"/>
                    <a:lumOff val="25000"/>
                  </a:schemeClr>
                </a:solidFill>
                <a:latin typeface="Euphemia" panose="020B0503040102020104" pitchFamily="34" charset="0"/>
              </a:rPr>
              <a:t>4 </a:t>
            </a:r>
            <a:r>
              <a:rPr lang="en-US" dirty="0">
                <a:solidFill>
                  <a:schemeClr val="tx1">
                    <a:lumMod val="75000"/>
                    <a:lumOff val="25000"/>
                  </a:schemeClr>
                </a:solidFill>
                <a:latin typeface="Euphemia" panose="020B0503040102020104" pitchFamily="34" charset="0"/>
              </a:rPr>
              <a:t>emissions were more than double the LAEI value suggesting that sources are not as well-characterized by the inventory. </a:t>
            </a:r>
          </a:p>
          <a:p>
            <a:pPr algn="ctr"/>
            <a:endParaRPr lang="en-US" dirty="0">
              <a:solidFill>
                <a:schemeClr val="tx1">
                  <a:lumMod val="75000"/>
                  <a:lumOff val="25000"/>
                </a:schemeClr>
              </a:solidFill>
              <a:latin typeface="Euphemia" panose="020B0503040102020104" pitchFamily="34" charset="0"/>
            </a:endParaRPr>
          </a:p>
          <a:p>
            <a:pPr algn="ctr"/>
            <a:r>
              <a:rPr lang="en-US" dirty="0">
                <a:solidFill>
                  <a:schemeClr val="tx1">
                    <a:lumMod val="85000"/>
                    <a:lumOff val="15000"/>
                  </a:schemeClr>
                </a:solidFill>
                <a:latin typeface="Euphemia" panose="020B0503040102020104" pitchFamily="34" charset="0"/>
              </a:rPr>
              <a:t>Hypothesis: </a:t>
            </a:r>
            <a:r>
              <a:rPr lang="en-US" dirty="0">
                <a:solidFill>
                  <a:schemeClr val="tx1">
                    <a:lumMod val="75000"/>
                    <a:lumOff val="25000"/>
                  </a:schemeClr>
                </a:solidFill>
                <a:latin typeface="Euphemia" panose="020B0503040102020104" pitchFamily="34" charset="0"/>
              </a:rPr>
              <a:t>the shortfall in inventoried CH</a:t>
            </a:r>
            <a:r>
              <a:rPr lang="en-US" sz="1400" dirty="0">
                <a:solidFill>
                  <a:schemeClr val="tx1">
                    <a:lumMod val="75000"/>
                    <a:lumOff val="25000"/>
                  </a:schemeClr>
                </a:solidFill>
                <a:latin typeface="Euphemia" panose="020B0503040102020104" pitchFamily="34" charset="0"/>
              </a:rPr>
              <a:t>4 </a:t>
            </a:r>
            <a:r>
              <a:rPr lang="en-US" dirty="0">
                <a:solidFill>
                  <a:schemeClr val="tx1">
                    <a:lumMod val="75000"/>
                    <a:lumOff val="25000"/>
                  </a:schemeClr>
                </a:solidFill>
                <a:latin typeface="Euphemia" panose="020B0503040102020104" pitchFamily="34" charset="0"/>
              </a:rPr>
              <a:t>emissions can be explained by the existence of temperature-dependent sources related to natural gas usage and perhaps also of biogenic origin (e.g. sewage). </a:t>
            </a:r>
          </a:p>
        </p:txBody>
      </p:sp>
      <p:grpSp>
        <p:nvGrpSpPr>
          <p:cNvPr id="10" name="Group 9">
            <a:extLst>
              <a:ext uri="{FF2B5EF4-FFF2-40B4-BE49-F238E27FC236}">
                <a16:creationId xmlns:a16="http://schemas.microsoft.com/office/drawing/2014/main" id="{CBCE984F-1467-B948-BD9F-37A9CA9F9921}"/>
              </a:ext>
            </a:extLst>
          </p:cNvPr>
          <p:cNvGrpSpPr/>
          <p:nvPr/>
        </p:nvGrpSpPr>
        <p:grpSpPr>
          <a:xfrm>
            <a:off x="1055483" y="692734"/>
            <a:ext cx="324910" cy="287733"/>
            <a:chOff x="1225791" y="3109627"/>
            <a:chExt cx="360638" cy="319373"/>
          </a:xfrm>
        </p:grpSpPr>
        <p:sp>
          <p:nvSpPr>
            <p:cNvPr id="11" name="Google Shape;1000;p34">
              <a:extLst>
                <a:ext uri="{FF2B5EF4-FFF2-40B4-BE49-F238E27FC236}">
                  <a16:creationId xmlns:a16="http://schemas.microsoft.com/office/drawing/2014/main" id="{D2C66C74-9E63-4A40-AF97-BAF145F56AA2}"/>
                </a:ext>
              </a:extLst>
            </p:cNvPr>
            <p:cNvSpPr/>
            <p:nvPr/>
          </p:nvSpPr>
          <p:spPr>
            <a:xfrm>
              <a:off x="1262353" y="3137478"/>
              <a:ext cx="287513" cy="263669"/>
            </a:xfrm>
            <a:prstGeom prst="ellipse">
              <a:avLst/>
            </a:prstGeom>
            <a:solidFill>
              <a:srgbClr val="ACC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sp>
          <p:nvSpPr>
            <p:cNvPr id="12" name="Google Shape;1002;p34">
              <a:extLst>
                <a:ext uri="{FF2B5EF4-FFF2-40B4-BE49-F238E27FC236}">
                  <a16:creationId xmlns:a16="http://schemas.microsoft.com/office/drawing/2014/main" id="{02D38F17-BF22-CA4C-8C4E-8E8C37E0E7AC}"/>
                </a:ext>
              </a:extLst>
            </p:cNvPr>
            <p:cNvSpPr/>
            <p:nvPr/>
          </p:nvSpPr>
          <p:spPr>
            <a:xfrm>
              <a:off x="1225791" y="3109627"/>
              <a:ext cx="360638" cy="319373"/>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grpSp>
      <p:sp>
        <p:nvSpPr>
          <p:cNvPr id="13" name="Rectangle 12">
            <a:extLst>
              <a:ext uri="{FF2B5EF4-FFF2-40B4-BE49-F238E27FC236}">
                <a16:creationId xmlns:a16="http://schemas.microsoft.com/office/drawing/2014/main" id="{773FDAF1-3401-A449-A80E-CC446B2405F1}"/>
              </a:ext>
            </a:extLst>
          </p:cNvPr>
          <p:cNvSpPr/>
          <p:nvPr/>
        </p:nvSpPr>
        <p:spPr>
          <a:xfrm>
            <a:off x="1393898" y="3619279"/>
            <a:ext cx="3896398" cy="1754326"/>
          </a:xfrm>
          <a:prstGeom prst="rect">
            <a:avLst/>
          </a:prstGeom>
        </p:spPr>
        <p:txBody>
          <a:bodyPr wrap="square">
            <a:spAutoFit/>
          </a:bodyPr>
          <a:lstStyle/>
          <a:p>
            <a:pPr algn="ctr"/>
            <a:r>
              <a:rPr lang="en-US" dirty="0">
                <a:solidFill>
                  <a:schemeClr val="tx1">
                    <a:lumMod val="65000"/>
                    <a:lumOff val="35000"/>
                  </a:schemeClr>
                </a:solidFill>
                <a:latin typeface="Euphemia" panose="020B0503040102020104" pitchFamily="34" charset="0"/>
              </a:rPr>
              <a:t>Measured annual emissions of CO</a:t>
            </a:r>
            <a:r>
              <a:rPr lang="en-US" baseline="-25000" dirty="0">
                <a:solidFill>
                  <a:schemeClr val="tx1">
                    <a:lumMod val="65000"/>
                    <a:lumOff val="35000"/>
                  </a:schemeClr>
                </a:solidFill>
                <a:latin typeface="Euphemia" panose="020B0503040102020104" pitchFamily="34" charset="0"/>
              </a:rPr>
              <a:t>2</a:t>
            </a:r>
            <a:r>
              <a:rPr lang="en-US" dirty="0">
                <a:solidFill>
                  <a:schemeClr val="tx1">
                    <a:lumMod val="65000"/>
                    <a:lumOff val="35000"/>
                  </a:schemeClr>
                </a:solidFill>
                <a:latin typeface="Euphemia" panose="020B0503040102020104" pitchFamily="34" charset="0"/>
              </a:rPr>
              <a:t> and annual budget for CO were in good agreement with bottom-up estimates from the London Atmospheric Emissions Inventory (LAEI). </a:t>
            </a:r>
          </a:p>
        </p:txBody>
      </p:sp>
      <p:grpSp>
        <p:nvGrpSpPr>
          <p:cNvPr id="14" name="Group 13">
            <a:extLst>
              <a:ext uri="{FF2B5EF4-FFF2-40B4-BE49-F238E27FC236}">
                <a16:creationId xmlns:a16="http://schemas.microsoft.com/office/drawing/2014/main" id="{9697D196-E358-F748-99DE-837B7D536931}"/>
              </a:ext>
            </a:extLst>
          </p:cNvPr>
          <p:cNvGrpSpPr/>
          <p:nvPr/>
        </p:nvGrpSpPr>
        <p:grpSpPr>
          <a:xfrm>
            <a:off x="1052410" y="3693770"/>
            <a:ext cx="324910" cy="287733"/>
            <a:chOff x="1225791" y="3109627"/>
            <a:chExt cx="360638" cy="319373"/>
          </a:xfrm>
        </p:grpSpPr>
        <p:sp>
          <p:nvSpPr>
            <p:cNvPr id="15" name="Google Shape;1000;p34">
              <a:extLst>
                <a:ext uri="{FF2B5EF4-FFF2-40B4-BE49-F238E27FC236}">
                  <a16:creationId xmlns:a16="http://schemas.microsoft.com/office/drawing/2014/main" id="{99EEF419-F514-B84E-9A42-5F92098F7990}"/>
                </a:ext>
              </a:extLst>
            </p:cNvPr>
            <p:cNvSpPr/>
            <p:nvPr/>
          </p:nvSpPr>
          <p:spPr>
            <a:xfrm>
              <a:off x="1262353" y="3137478"/>
              <a:ext cx="287513" cy="263669"/>
            </a:xfrm>
            <a:prstGeom prst="ellipse">
              <a:avLst/>
            </a:prstGeom>
            <a:solidFill>
              <a:srgbClr val="ACC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sp>
          <p:nvSpPr>
            <p:cNvPr id="16" name="Google Shape;1002;p34">
              <a:extLst>
                <a:ext uri="{FF2B5EF4-FFF2-40B4-BE49-F238E27FC236}">
                  <a16:creationId xmlns:a16="http://schemas.microsoft.com/office/drawing/2014/main" id="{31B65CFA-83FF-3641-AC4E-965BC8D7EDD5}"/>
                </a:ext>
              </a:extLst>
            </p:cNvPr>
            <p:cNvSpPr/>
            <p:nvPr/>
          </p:nvSpPr>
          <p:spPr>
            <a:xfrm>
              <a:off x="1225791" y="3109627"/>
              <a:ext cx="360638" cy="319373"/>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grpSp>
      <p:sp>
        <p:nvSpPr>
          <p:cNvPr id="17" name="Rectangle 16">
            <a:extLst>
              <a:ext uri="{FF2B5EF4-FFF2-40B4-BE49-F238E27FC236}">
                <a16:creationId xmlns:a16="http://schemas.microsoft.com/office/drawing/2014/main" id="{037785C3-6631-484A-BC23-E5F0FEF19730}"/>
              </a:ext>
            </a:extLst>
          </p:cNvPr>
          <p:cNvSpPr/>
          <p:nvPr/>
        </p:nvSpPr>
        <p:spPr>
          <a:xfrm>
            <a:off x="1592736" y="5834728"/>
            <a:ext cx="4091761" cy="369332"/>
          </a:xfrm>
          <a:prstGeom prst="rect">
            <a:avLst/>
          </a:prstGeom>
        </p:spPr>
        <p:txBody>
          <a:bodyPr wrap="none">
            <a:spAutoFit/>
          </a:bodyPr>
          <a:lstStyle/>
          <a:p>
            <a:r>
              <a:rPr lang="en-US" dirty="0">
                <a:solidFill>
                  <a:schemeClr val="tx1">
                    <a:lumMod val="75000"/>
                    <a:lumOff val="25000"/>
                  </a:schemeClr>
                </a:solidFill>
                <a:latin typeface="Euphemia" panose="020B0503040102020104" pitchFamily="34" charset="0"/>
              </a:rPr>
              <a:t>Confidence in the flux measurements</a:t>
            </a:r>
          </a:p>
        </p:txBody>
      </p:sp>
      <p:sp>
        <p:nvSpPr>
          <p:cNvPr id="18" name="Google Shape;920;p33">
            <a:extLst>
              <a:ext uri="{FF2B5EF4-FFF2-40B4-BE49-F238E27FC236}">
                <a16:creationId xmlns:a16="http://schemas.microsoft.com/office/drawing/2014/main" id="{1FA0102C-B4BF-D64A-B37E-891FEE6932E3}"/>
              </a:ext>
            </a:extLst>
          </p:cNvPr>
          <p:cNvSpPr/>
          <p:nvPr/>
        </p:nvSpPr>
        <p:spPr>
          <a:xfrm rot="5400000" flipV="1">
            <a:off x="2022816" y="5360736"/>
            <a:ext cx="295803" cy="187041"/>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234558"/>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venir Next Condensed" panose="020B0506020202020204" pitchFamily="34" charset="0"/>
            </a:endParaRPr>
          </a:p>
        </p:txBody>
      </p:sp>
      <p:grpSp>
        <p:nvGrpSpPr>
          <p:cNvPr id="19" name="Group 18">
            <a:extLst>
              <a:ext uri="{FF2B5EF4-FFF2-40B4-BE49-F238E27FC236}">
                <a16:creationId xmlns:a16="http://schemas.microsoft.com/office/drawing/2014/main" id="{CC7BCCFB-43AC-6E4C-A23A-38BE7663C621}"/>
              </a:ext>
            </a:extLst>
          </p:cNvPr>
          <p:cNvGrpSpPr/>
          <p:nvPr/>
        </p:nvGrpSpPr>
        <p:grpSpPr>
          <a:xfrm>
            <a:off x="6435718" y="2073826"/>
            <a:ext cx="324910" cy="287733"/>
            <a:chOff x="1225791" y="3109627"/>
            <a:chExt cx="360638" cy="319373"/>
          </a:xfrm>
        </p:grpSpPr>
        <p:sp>
          <p:nvSpPr>
            <p:cNvPr id="20" name="Google Shape;1000;p34">
              <a:extLst>
                <a:ext uri="{FF2B5EF4-FFF2-40B4-BE49-F238E27FC236}">
                  <a16:creationId xmlns:a16="http://schemas.microsoft.com/office/drawing/2014/main" id="{04400285-D394-A948-AA6C-81D2D6C08A01}"/>
                </a:ext>
              </a:extLst>
            </p:cNvPr>
            <p:cNvSpPr/>
            <p:nvPr/>
          </p:nvSpPr>
          <p:spPr>
            <a:xfrm>
              <a:off x="1262353" y="3137478"/>
              <a:ext cx="287513" cy="263669"/>
            </a:xfrm>
            <a:prstGeom prst="ellipse">
              <a:avLst/>
            </a:prstGeom>
            <a:solidFill>
              <a:srgbClr val="ACCD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sp>
          <p:nvSpPr>
            <p:cNvPr id="21" name="Google Shape;1002;p34">
              <a:extLst>
                <a:ext uri="{FF2B5EF4-FFF2-40B4-BE49-F238E27FC236}">
                  <a16:creationId xmlns:a16="http://schemas.microsoft.com/office/drawing/2014/main" id="{D5B14FF4-052A-8146-847A-715A73CCE4B2}"/>
                </a:ext>
              </a:extLst>
            </p:cNvPr>
            <p:cNvSpPr/>
            <p:nvPr/>
          </p:nvSpPr>
          <p:spPr>
            <a:xfrm>
              <a:off x="1225791" y="3109627"/>
              <a:ext cx="360638" cy="319373"/>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Condensed Medium" panose="020B0506020202020204" pitchFamily="34" charset="0"/>
              </a:endParaRPr>
            </a:p>
          </p:txBody>
        </p:sp>
      </p:grpSp>
    </p:spTree>
    <p:extLst>
      <p:ext uri="{BB962C8B-B14F-4D97-AF65-F5344CB8AC3E}">
        <p14:creationId xmlns:p14="http://schemas.microsoft.com/office/powerpoint/2010/main" val="429417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058E36-ABA2-0D4C-9D46-5811C737F9B2}"/>
              </a:ext>
            </a:extLst>
          </p:cNvPr>
          <p:cNvGrpSpPr/>
          <p:nvPr/>
        </p:nvGrpSpPr>
        <p:grpSpPr>
          <a:xfrm>
            <a:off x="353960" y="6204060"/>
            <a:ext cx="11838040" cy="640447"/>
            <a:chOff x="353960" y="6243816"/>
            <a:chExt cx="11838040" cy="640447"/>
          </a:xfrm>
        </p:grpSpPr>
        <p:pic>
          <p:nvPicPr>
            <p:cNvPr id="5" name="Picture 4">
              <a:extLst>
                <a:ext uri="{FF2B5EF4-FFF2-40B4-BE49-F238E27FC236}">
                  <a16:creationId xmlns:a16="http://schemas.microsoft.com/office/drawing/2014/main" id="{3C8A1AED-43BD-0140-B7D0-56ACF2D6DC49}"/>
                </a:ext>
              </a:extLst>
            </p:cNvPr>
            <p:cNvPicPr>
              <a:picLocks noChangeAspect="1"/>
            </p:cNvPicPr>
            <p:nvPr/>
          </p:nvPicPr>
          <p:blipFill>
            <a:blip r:embed="rId2">
              <a:alphaModFix amt="50000"/>
            </a:blip>
            <a:stretch>
              <a:fillRect/>
            </a:stretch>
          </p:blipFill>
          <p:spPr>
            <a:xfrm>
              <a:off x="10558207" y="6243816"/>
              <a:ext cx="1633793" cy="640447"/>
            </a:xfrm>
            <a:prstGeom prst="rect">
              <a:avLst/>
            </a:prstGeom>
          </p:spPr>
        </p:pic>
        <p:cxnSp>
          <p:nvCxnSpPr>
            <p:cNvPr id="6" name="Straight Connector 5">
              <a:extLst>
                <a:ext uri="{FF2B5EF4-FFF2-40B4-BE49-F238E27FC236}">
                  <a16:creationId xmlns:a16="http://schemas.microsoft.com/office/drawing/2014/main" id="{D5250C34-1979-D041-A6D3-217A0E507B57}"/>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7007B877-EAE5-FB49-8645-1F1A12E9BEFD}"/>
              </a:ext>
            </a:extLst>
          </p:cNvPr>
          <p:cNvSpPr/>
          <p:nvPr/>
        </p:nvSpPr>
        <p:spPr>
          <a:xfrm>
            <a:off x="617970" y="2820777"/>
            <a:ext cx="10956060" cy="3267305"/>
          </a:xfrm>
          <a:prstGeom prst="rect">
            <a:avLst/>
          </a:prstGeom>
        </p:spPr>
        <p:txBody>
          <a:bodyPr wrap="square">
            <a:spAutoFit/>
          </a:bodyPr>
          <a:lstStyle/>
          <a:p>
            <a:pPr algn="just">
              <a:lnSpc>
                <a:spcPct val="150000"/>
              </a:lnSpc>
            </a:pPr>
            <a:r>
              <a:rPr lang="en-US" dirty="0"/>
              <a:t>﻿</a:t>
            </a:r>
            <a:r>
              <a:rPr lang="en-US" sz="2000" dirty="0">
                <a:solidFill>
                  <a:schemeClr val="tx1">
                    <a:lumMod val="65000"/>
                    <a:lumOff val="35000"/>
                  </a:schemeClr>
                </a:solidFill>
                <a:latin typeface="FS Joey" panose="02000506040000020004" pitchFamily="2" charset="77"/>
              </a:rPr>
              <a:t>A variety of techniques have recently been applied to provide independent top-down estimates of urban CH</a:t>
            </a:r>
            <a:r>
              <a:rPr lang="en-US" sz="2000" baseline="-25000" dirty="0">
                <a:solidFill>
                  <a:schemeClr val="tx1">
                    <a:lumMod val="65000"/>
                    <a:lumOff val="35000"/>
                  </a:schemeClr>
                </a:solidFill>
                <a:latin typeface="FS Joey" panose="02000506040000020004" pitchFamily="2" charset="77"/>
              </a:rPr>
              <a:t>4</a:t>
            </a:r>
            <a:r>
              <a:rPr lang="en-US" sz="2000" dirty="0">
                <a:solidFill>
                  <a:schemeClr val="tx1">
                    <a:lumMod val="65000"/>
                    <a:lumOff val="35000"/>
                  </a:schemeClr>
                </a:solidFill>
                <a:latin typeface="FS Joey" panose="02000506040000020004" pitchFamily="2" charset="77"/>
              </a:rPr>
              <a:t> emissions. These include:</a:t>
            </a:r>
          </a:p>
          <a:p>
            <a:pPr indent="-285750" algn="just">
              <a:lnSpc>
                <a:spcPct val="150000"/>
              </a:lnSpc>
              <a:buFontTx/>
              <a:buChar char="-"/>
            </a:pPr>
            <a:r>
              <a:rPr lang="en-US" sz="2000" dirty="0">
                <a:solidFill>
                  <a:schemeClr val="tx1">
                    <a:lumMod val="65000"/>
                    <a:lumOff val="35000"/>
                  </a:schemeClr>
                </a:solidFill>
                <a:latin typeface="FS Joey" panose="02000506040000020004" pitchFamily="2" charset="77"/>
              </a:rPr>
              <a:t>ground-based mass balance approaches </a:t>
            </a:r>
            <a:r>
              <a:rPr lang="en-US" sz="1400" dirty="0">
                <a:solidFill>
                  <a:schemeClr val="tx1">
                    <a:lumMod val="65000"/>
                    <a:lumOff val="35000"/>
                  </a:schemeClr>
                </a:solidFill>
                <a:latin typeface="FS Joey" panose="02000506040000020004" pitchFamily="2" charset="77"/>
              </a:rPr>
              <a:t>(</a:t>
            </a:r>
            <a:r>
              <a:rPr lang="en-US" sz="1400" dirty="0" err="1">
                <a:solidFill>
                  <a:schemeClr val="tx1">
                    <a:lumMod val="65000"/>
                    <a:lumOff val="35000"/>
                  </a:schemeClr>
                </a:solidFill>
                <a:latin typeface="FS Joey" panose="02000506040000020004" pitchFamily="2" charset="77"/>
              </a:rPr>
              <a:t>McKain</a:t>
            </a:r>
            <a:r>
              <a:rPr lang="en-US" sz="1400" dirty="0">
                <a:solidFill>
                  <a:schemeClr val="tx1">
                    <a:lumMod val="65000"/>
                    <a:lumOff val="35000"/>
                  </a:schemeClr>
                </a:solidFill>
                <a:latin typeface="FS Joey" panose="02000506040000020004" pitchFamily="2" charset="77"/>
              </a:rPr>
              <a:t> et al., 2015), </a:t>
            </a:r>
            <a:endParaRPr lang="en-US" sz="2000" dirty="0">
              <a:solidFill>
                <a:schemeClr val="tx1">
                  <a:lumMod val="65000"/>
                  <a:lumOff val="35000"/>
                </a:schemeClr>
              </a:solidFill>
              <a:latin typeface="FS Joey" panose="02000506040000020004" pitchFamily="2" charset="77"/>
            </a:endParaRPr>
          </a:p>
          <a:p>
            <a:pPr indent="-285750" algn="just">
              <a:lnSpc>
                <a:spcPct val="150000"/>
              </a:lnSpc>
              <a:buFontTx/>
              <a:buChar char="-"/>
            </a:pPr>
            <a:r>
              <a:rPr lang="en-US" sz="2000" dirty="0">
                <a:solidFill>
                  <a:schemeClr val="tx1">
                    <a:lumMod val="65000"/>
                    <a:lumOff val="35000"/>
                  </a:schemeClr>
                </a:solidFill>
                <a:latin typeface="FS Joey" panose="02000506040000020004" pitchFamily="2" charset="77"/>
              </a:rPr>
              <a:t>airborne observations </a:t>
            </a:r>
            <a:r>
              <a:rPr lang="en-US" sz="1400" dirty="0">
                <a:solidFill>
                  <a:schemeClr val="tx1">
                    <a:lumMod val="65000"/>
                    <a:lumOff val="35000"/>
                  </a:schemeClr>
                </a:solidFill>
                <a:latin typeface="FS Joey" panose="02000506040000020004" pitchFamily="2" charset="77"/>
              </a:rPr>
              <a:t>(O’Shea et al., 2014; </a:t>
            </a:r>
            <a:r>
              <a:rPr lang="en-US" sz="1400" dirty="0" err="1">
                <a:solidFill>
                  <a:schemeClr val="tx1">
                    <a:lumMod val="65000"/>
                    <a:lumOff val="35000"/>
                  </a:schemeClr>
                </a:solidFill>
                <a:latin typeface="FS Joey" panose="02000506040000020004" pitchFamily="2" charset="77"/>
              </a:rPr>
              <a:t>Cambaliza</a:t>
            </a:r>
            <a:r>
              <a:rPr lang="en-US" sz="1400" dirty="0">
                <a:solidFill>
                  <a:schemeClr val="tx1">
                    <a:lumMod val="65000"/>
                    <a:lumOff val="35000"/>
                  </a:schemeClr>
                </a:solidFill>
                <a:latin typeface="FS Joey" panose="02000506040000020004" pitchFamily="2" charset="77"/>
              </a:rPr>
              <a:t> et al., 2015), </a:t>
            </a:r>
          </a:p>
          <a:p>
            <a:pPr indent="-285750" algn="just">
              <a:lnSpc>
                <a:spcPct val="150000"/>
              </a:lnSpc>
              <a:buFontTx/>
              <a:buChar char="-"/>
            </a:pPr>
            <a:r>
              <a:rPr lang="en-US" sz="2000" dirty="0">
                <a:solidFill>
                  <a:schemeClr val="tx1">
                    <a:lumMod val="65000"/>
                    <a:lumOff val="35000"/>
                  </a:schemeClr>
                </a:solidFill>
                <a:latin typeface="FS Joey" panose="02000506040000020004" pitchFamily="2" charset="77"/>
              </a:rPr>
              <a:t>Fourier Transform Spectrometry (FTS) </a:t>
            </a:r>
            <a:r>
              <a:rPr lang="en-US" sz="1400" dirty="0">
                <a:solidFill>
                  <a:schemeClr val="tx1">
                    <a:lumMod val="65000"/>
                    <a:lumOff val="35000"/>
                  </a:schemeClr>
                </a:solidFill>
                <a:latin typeface="FS Joey" panose="02000506040000020004" pitchFamily="2" charset="77"/>
              </a:rPr>
              <a:t>(Wunch et al., 2009), </a:t>
            </a:r>
          </a:p>
          <a:p>
            <a:pPr indent="-285750" algn="just">
              <a:lnSpc>
                <a:spcPct val="150000"/>
              </a:lnSpc>
              <a:buFontTx/>
              <a:buChar char="-"/>
            </a:pPr>
            <a:r>
              <a:rPr lang="en-US" sz="2000" dirty="0">
                <a:solidFill>
                  <a:schemeClr val="tx1">
                    <a:lumMod val="65000"/>
                    <a:lumOff val="35000"/>
                  </a:schemeClr>
                </a:solidFill>
                <a:latin typeface="FS Joey" panose="02000506040000020004" pitchFamily="2" charset="77"/>
              </a:rPr>
              <a:t>isotopic source apportionment studies </a:t>
            </a:r>
            <a:r>
              <a:rPr lang="en-US" sz="1400" dirty="0">
                <a:solidFill>
                  <a:schemeClr val="tx1">
                    <a:lumMod val="65000"/>
                    <a:lumOff val="35000"/>
                  </a:schemeClr>
                </a:solidFill>
                <a:latin typeface="FS Joey" panose="02000506040000020004" pitchFamily="2" charset="77"/>
              </a:rPr>
              <a:t>(e.g. Lowry et al., 2001; </a:t>
            </a:r>
            <a:r>
              <a:rPr lang="en-US" sz="1400" dirty="0" err="1">
                <a:solidFill>
                  <a:schemeClr val="tx1">
                    <a:lumMod val="65000"/>
                    <a:lumOff val="35000"/>
                  </a:schemeClr>
                </a:solidFill>
                <a:latin typeface="FS Joey" panose="02000506040000020004" pitchFamily="2" charset="77"/>
              </a:rPr>
              <a:t>Zazzeri</a:t>
            </a:r>
            <a:r>
              <a:rPr lang="en-US" sz="1400" dirty="0">
                <a:solidFill>
                  <a:schemeClr val="tx1">
                    <a:lumMod val="65000"/>
                    <a:lumOff val="35000"/>
                  </a:schemeClr>
                </a:solidFill>
                <a:latin typeface="FS Joey" panose="02000506040000020004" pitchFamily="2" charset="77"/>
              </a:rPr>
              <a:t> et al., 2015) </a:t>
            </a:r>
          </a:p>
          <a:p>
            <a:pPr indent="-285750" algn="just">
              <a:lnSpc>
                <a:spcPct val="150000"/>
              </a:lnSpc>
              <a:buFontTx/>
              <a:buChar char="-"/>
            </a:pPr>
            <a:r>
              <a:rPr lang="en-US" sz="2000" dirty="0">
                <a:solidFill>
                  <a:schemeClr val="tx1">
                    <a:lumMod val="65000"/>
                    <a:lumOff val="35000"/>
                  </a:schemeClr>
                </a:solidFill>
                <a:latin typeface="FS Joey" panose="02000506040000020004" pitchFamily="2" charset="77"/>
              </a:rPr>
              <a:t>and </a:t>
            </a:r>
            <a:r>
              <a:rPr lang="en-US" sz="2000" dirty="0">
                <a:solidFill>
                  <a:schemeClr val="tx1">
                    <a:lumMod val="65000"/>
                    <a:lumOff val="35000"/>
                  </a:schemeClr>
                </a:solidFill>
                <a:latin typeface="FS Joey Medium" panose="02000506040000020004" pitchFamily="2" charset="77"/>
              </a:rPr>
              <a:t>Eddy- covariance</a:t>
            </a:r>
          </a:p>
        </p:txBody>
      </p:sp>
      <p:sp>
        <p:nvSpPr>
          <p:cNvPr id="8" name="Rectangle 7">
            <a:extLst>
              <a:ext uri="{FF2B5EF4-FFF2-40B4-BE49-F238E27FC236}">
                <a16:creationId xmlns:a16="http://schemas.microsoft.com/office/drawing/2014/main" id="{2C5EBE84-003E-BB4F-9D3A-6D778A899764}"/>
              </a:ext>
            </a:extLst>
          </p:cNvPr>
          <p:cNvSpPr/>
          <p:nvPr/>
        </p:nvSpPr>
        <p:spPr>
          <a:xfrm>
            <a:off x="3068170" y="332468"/>
            <a:ext cx="8670174" cy="1200329"/>
          </a:xfrm>
          <a:prstGeom prst="rect">
            <a:avLst/>
          </a:prstGeom>
        </p:spPr>
        <p:txBody>
          <a:bodyPr wrap="square">
            <a:spAutoFit/>
          </a:bodyPr>
          <a:lstStyle/>
          <a:p>
            <a:pPr algn="r"/>
            <a:r>
              <a:rPr lang="en-US" sz="4000" b="1" dirty="0">
                <a:solidFill>
                  <a:srgbClr val="FF8E00"/>
                </a:solidFill>
                <a:latin typeface="Euphemia" panose="020B0503040102020104" pitchFamily="34" charset="0"/>
              </a:rPr>
              <a:t>Estimates of Methane emissions  </a:t>
            </a:r>
            <a:r>
              <a:rPr lang="en-US" sz="3200" b="1" dirty="0">
                <a:solidFill>
                  <a:srgbClr val="FF8E00"/>
                </a:solidFill>
                <a:latin typeface="Euphemia" panose="020B0503040102020104" pitchFamily="34" charset="0"/>
              </a:rPr>
              <a:t>Urban Areas</a:t>
            </a:r>
            <a:endParaRPr lang="en-US" sz="4000" b="1" dirty="0">
              <a:solidFill>
                <a:srgbClr val="FF8E00"/>
              </a:solidFill>
              <a:latin typeface="Euphemia" panose="020B0503040102020104" pitchFamily="34" charset="0"/>
            </a:endParaRPr>
          </a:p>
        </p:txBody>
      </p:sp>
      <p:grpSp>
        <p:nvGrpSpPr>
          <p:cNvPr id="18" name="Group 17">
            <a:extLst>
              <a:ext uri="{FF2B5EF4-FFF2-40B4-BE49-F238E27FC236}">
                <a16:creationId xmlns:a16="http://schemas.microsoft.com/office/drawing/2014/main" id="{02D97F69-96F4-AC4E-8106-33369A2A3FF0}"/>
              </a:ext>
            </a:extLst>
          </p:cNvPr>
          <p:cNvGrpSpPr/>
          <p:nvPr/>
        </p:nvGrpSpPr>
        <p:grpSpPr>
          <a:xfrm>
            <a:off x="617970" y="1894167"/>
            <a:ext cx="10956060" cy="707886"/>
            <a:chOff x="617970" y="1894167"/>
            <a:chExt cx="10956060" cy="707886"/>
          </a:xfrm>
        </p:grpSpPr>
        <p:sp>
          <p:nvSpPr>
            <p:cNvPr id="16" name="Rectangle 15">
              <a:extLst>
                <a:ext uri="{FF2B5EF4-FFF2-40B4-BE49-F238E27FC236}">
                  <a16:creationId xmlns:a16="http://schemas.microsoft.com/office/drawing/2014/main" id="{EDEEB045-C007-3245-A771-27B64E47D49B}"/>
                </a:ext>
              </a:extLst>
            </p:cNvPr>
            <p:cNvSpPr/>
            <p:nvPr/>
          </p:nvSpPr>
          <p:spPr>
            <a:xfrm>
              <a:off x="617970" y="1894167"/>
              <a:ext cx="10956060" cy="707886"/>
            </a:xfrm>
            <a:prstGeom prst="rect">
              <a:avLst/>
            </a:prstGeom>
          </p:spPr>
          <p:txBody>
            <a:bodyPr wrap="square">
              <a:spAutoFit/>
            </a:bodyPr>
            <a:lstStyle/>
            <a:p>
              <a:pPr algn="ctr"/>
              <a:r>
                <a:rPr lang="en-US" sz="2000" dirty="0">
                  <a:solidFill>
                    <a:schemeClr val="tx1">
                      <a:lumMod val="85000"/>
                      <a:lumOff val="15000"/>
                    </a:schemeClr>
                  </a:solidFill>
                  <a:latin typeface="FS Joey" panose="02000506040000020004" pitchFamily="2" charset="77"/>
                </a:rPr>
                <a:t>﻿In general, the inventory methods arrived at lower estimates of emissions compared to the top-down approaches.</a:t>
              </a:r>
            </a:p>
          </p:txBody>
        </p:sp>
        <p:sp>
          <p:nvSpPr>
            <p:cNvPr id="17" name="Rounded Rectangle 16">
              <a:extLst>
                <a:ext uri="{FF2B5EF4-FFF2-40B4-BE49-F238E27FC236}">
                  <a16:creationId xmlns:a16="http://schemas.microsoft.com/office/drawing/2014/main" id="{89894BBD-8DD0-674C-8E11-6041C6D8DD11}"/>
                </a:ext>
              </a:extLst>
            </p:cNvPr>
            <p:cNvSpPr/>
            <p:nvPr/>
          </p:nvSpPr>
          <p:spPr>
            <a:xfrm>
              <a:off x="717630" y="1894167"/>
              <a:ext cx="10856400" cy="707886"/>
            </a:xfrm>
            <a:prstGeom prst="roundRect">
              <a:avLst/>
            </a:prstGeom>
            <a:noFill/>
            <a:ln w="22225" cap="rnd">
              <a:solidFill>
                <a:srgbClr val="FF8E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84FAB5A-A427-4245-9E64-6A21A62C96E4}"/>
              </a:ext>
            </a:extLst>
          </p:cNvPr>
          <p:cNvSpPr/>
          <p:nvPr/>
        </p:nvSpPr>
        <p:spPr>
          <a:xfrm>
            <a:off x="9943502" y="2328076"/>
            <a:ext cx="1530868" cy="307777"/>
          </a:xfrm>
          <a:prstGeom prst="rect">
            <a:avLst/>
          </a:prstGeom>
        </p:spPr>
        <p:txBody>
          <a:bodyPr wrap="none">
            <a:spAutoFit/>
          </a:bodyPr>
          <a:lstStyle/>
          <a:p>
            <a:r>
              <a:rPr lang="en-US" sz="1400" dirty="0">
                <a:solidFill>
                  <a:schemeClr val="tx1">
                    <a:lumMod val="85000"/>
                    <a:lumOff val="15000"/>
                  </a:schemeClr>
                </a:solidFill>
                <a:latin typeface="Euphemia" panose="020B0503040102020104" pitchFamily="34" charset="0"/>
              </a:rPr>
              <a:t>(</a:t>
            </a:r>
            <a:r>
              <a:rPr lang="en-US" sz="1400" dirty="0" err="1">
                <a:solidFill>
                  <a:schemeClr val="tx1">
                    <a:lumMod val="85000"/>
                    <a:lumOff val="15000"/>
                  </a:schemeClr>
                </a:solidFill>
                <a:latin typeface="Euphemia" panose="020B0503040102020104" pitchFamily="34" charset="0"/>
              </a:rPr>
              <a:t>Balashov</a:t>
            </a:r>
            <a:r>
              <a:rPr lang="en-US" sz="1400" dirty="0">
                <a:solidFill>
                  <a:schemeClr val="tx1">
                    <a:lumMod val="85000"/>
                    <a:lumOff val="15000"/>
                  </a:schemeClr>
                </a:solidFill>
                <a:latin typeface="Euphemia" panose="020B0503040102020104" pitchFamily="34" charset="0"/>
              </a:rPr>
              <a:t>, 2020)</a:t>
            </a:r>
            <a:endParaRPr lang="en-US" sz="1400" dirty="0">
              <a:solidFill>
                <a:schemeClr val="tx1">
                  <a:lumMod val="85000"/>
                  <a:lumOff val="15000"/>
                </a:schemeClr>
              </a:solidFill>
              <a:effectLst/>
              <a:latin typeface="Euphemia" panose="020B0503040102020104" pitchFamily="34" charset="0"/>
            </a:endParaRPr>
          </a:p>
        </p:txBody>
      </p:sp>
    </p:spTree>
    <p:extLst>
      <p:ext uri="{BB962C8B-B14F-4D97-AF65-F5344CB8AC3E}">
        <p14:creationId xmlns:p14="http://schemas.microsoft.com/office/powerpoint/2010/main" val="3446312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494E36-44D4-1047-A8BA-42CA68BE16EC}"/>
              </a:ext>
            </a:extLst>
          </p:cNvPr>
          <p:cNvGrpSpPr/>
          <p:nvPr/>
        </p:nvGrpSpPr>
        <p:grpSpPr>
          <a:xfrm>
            <a:off x="353960" y="6204060"/>
            <a:ext cx="11838040" cy="640447"/>
            <a:chOff x="353960" y="6243816"/>
            <a:chExt cx="11838040" cy="640447"/>
          </a:xfrm>
        </p:grpSpPr>
        <p:pic>
          <p:nvPicPr>
            <p:cNvPr id="5" name="Picture 4">
              <a:extLst>
                <a:ext uri="{FF2B5EF4-FFF2-40B4-BE49-F238E27FC236}">
                  <a16:creationId xmlns:a16="http://schemas.microsoft.com/office/drawing/2014/main" id="{FD865959-11D0-184A-A762-93A938C88006}"/>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6" name="Straight Connector 5">
              <a:extLst>
                <a:ext uri="{FF2B5EF4-FFF2-40B4-BE49-F238E27FC236}">
                  <a16:creationId xmlns:a16="http://schemas.microsoft.com/office/drawing/2014/main" id="{97F4D3ED-1DA4-8446-BDDE-A89D8D741D14}"/>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BDAE5E7E-CEEE-C642-B3BC-7B379EF9A738}"/>
              </a:ext>
            </a:extLst>
          </p:cNvPr>
          <p:cNvSpPr/>
          <p:nvPr/>
        </p:nvSpPr>
        <p:spPr>
          <a:xfrm>
            <a:off x="3068170" y="332468"/>
            <a:ext cx="8670174" cy="1200329"/>
          </a:xfrm>
          <a:prstGeom prst="rect">
            <a:avLst/>
          </a:prstGeom>
        </p:spPr>
        <p:txBody>
          <a:bodyPr wrap="square">
            <a:spAutoFit/>
          </a:bodyPr>
          <a:lstStyle/>
          <a:p>
            <a:pPr algn="r"/>
            <a:r>
              <a:rPr lang="en-US" sz="4000" b="1" dirty="0">
                <a:solidFill>
                  <a:srgbClr val="FF8E00"/>
                </a:solidFill>
                <a:latin typeface="Euphemia" panose="020B0503040102020104" pitchFamily="34" charset="0"/>
              </a:rPr>
              <a:t>Estimates of Methane emissions  </a:t>
            </a:r>
            <a:r>
              <a:rPr lang="en-US" sz="3200" b="1" dirty="0">
                <a:solidFill>
                  <a:srgbClr val="FF8E00"/>
                </a:solidFill>
                <a:latin typeface="Euphemia" panose="020B0503040102020104" pitchFamily="34" charset="0"/>
              </a:rPr>
              <a:t>Urban Areas</a:t>
            </a:r>
            <a:endParaRPr lang="en-US" sz="4000" b="1" dirty="0">
              <a:solidFill>
                <a:srgbClr val="FF8E00"/>
              </a:solidFill>
              <a:latin typeface="Euphemia" panose="020B0503040102020104" pitchFamily="34" charset="0"/>
            </a:endParaRPr>
          </a:p>
        </p:txBody>
      </p:sp>
      <p:pic>
        <p:nvPicPr>
          <p:cNvPr id="8" name="Picture 7">
            <a:extLst>
              <a:ext uri="{FF2B5EF4-FFF2-40B4-BE49-F238E27FC236}">
                <a16:creationId xmlns:a16="http://schemas.microsoft.com/office/drawing/2014/main" id="{7694CCE0-9650-3F4A-B5F8-C72C11F8A26B}"/>
              </a:ext>
            </a:extLst>
          </p:cNvPr>
          <p:cNvPicPr>
            <a:picLocks noChangeAspect="1"/>
          </p:cNvPicPr>
          <p:nvPr/>
        </p:nvPicPr>
        <p:blipFill>
          <a:blip r:embed="rId4"/>
          <a:stretch>
            <a:fillRect/>
          </a:stretch>
        </p:blipFill>
        <p:spPr>
          <a:xfrm>
            <a:off x="202019" y="1281949"/>
            <a:ext cx="5893981" cy="4680515"/>
          </a:xfrm>
          <a:prstGeom prst="rect">
            <a:avLst/>
          </a:prstGeom>
        </p:spPr>
      </p:pic>
      <p:sp>
        <p:nvSpPr>
          <p:cNvPr id="10" name="Rectangle 9">
            <a:extLst>
              <a:ext uri="{FF2B5EF4-FFF2-40B4-BE49-F238E27FC236}">
                <a16:creationId xmlns:a16="http://schemas.microsoft.com/office/drawing/2014/main" id="{A76AE19F-A3B8-9749-BCE5-9448A44E3033}"/>
              </a:ext>
            </a:extLst>
          </p:cNvPr>
          <p:cNvSpPr/>
          <p:nvPr/>
        </p:nvSpPr>
        <p:spPr>
          <a:xfrm>
            <a:off x="6485860" y="2991264"/>
            <a:ext cx="5504121" cy="1261884"/>
          </a:xfrm>
          <a:prstGeom prst="rect">
            <a:avLst/>
          </a:prstGeom>
        </p:spPr>
        <p:txBody>
          <a:bodyPr wrap="square">
            <a:spAutoFit/>
          </a:bodyPr>
          <a:lstStyle/>
          <a:p>
            <a:pPr algn="just"/>
            <a:r>
              <a:rPr lang="en-US" sz="2000" dirty="0">
                <a:solidFill>
                  <a:schemeClr val="tx1">
                    <a:lumMod val="65000"/>
                    <a:lumOff val="35000"/>
                  </a:schemeClr>
                </a:solidFill>
                <a:latin typeface="FS Joey" panose="02000506040000020004" pitchFamily="2" charset="77"/>
              </a:rPr>
              <a:t>Underestimation of natural gas production and agricultural sources are possible reasons for this disagreement</a:t>
            </a:r>
          </a:p>
          <a:p>
            <a:pPr algn="r"/>
            <a:r>
              <a:rPr lang="en-US" sz="1600" dirty="0">
                <a:solidFill>
                  <a:schemeClr val="tx1">
                    <a:lumMod val="65000"/>
                    <a:lumOff val="35000"/>
                  </a:schemeClr>
                </a:solidFill>
                <a:latin typeface="FS Joey" panose="02000506040000020004" pitchFamily="2" charset="77"/>
              </a:rPr>
              <a:t>(Miller et al., 2013; Brandt et al., 2014; </a:t>
            </a:r>
            <a:r>
              <a:rPr lang="en-US" sz="1600" dirty="0" err="1">
                <a:solidFill>
                  <a:schemeClr val="tx1">
                    <a:lumMod val="65000"/>
                    <a:lumOff val="35000"/>
                  </a:schemeClr>
                </a:solidFill>
                <a:latin typeface="FS Joey" panose="02000506040000020004" pitchFamily="2" charset="77"/>
              </a:rPr>
              <a:t>Jeong</a:t>
            </a:r>
            <a:r>
              <a:rPr lang="en-US" sz="1600" dirty="0">
                <a:solidFill>
                  <a:schemeClr val="tx1">
                    <a:lumMod val="65000"/>
                    <a:lumOff val="35000"/>
                  </a:schemeClr>
                </a:solidFill>
                <a:latin typeface="FS Joey" panose="02000506040000020004" pitchFamily="2" charset="77"/>
              </a:rPr>
              <a:t> et al., 2014).</a:t>
            </a:r>
          </a:p>
        </p:txBody>
      </p:sp>
      <p:sp>
        <p:nvSpPr>
          <p:cNvPr id="11" name="Rectangle 10">
            <a:extLst>
              <a:ext uri="{FF2B5EF4-FFF2-40B4-BE49-F238E27FC236}">
                <a16:creationId xmlns:a16="http://schemas.microsoft.com/office/drawing/2014/main" id="{F17F01DD-73BD-0D42-B802-2EEFB351A4A3}"/>
              </a:ext>
            </a:extLst>
          </p:cNvPr>
          <p:cNvSpPr/>
          <p:nvPr/>
        </p:nvSpPr>
        <p:spPr>
          <a:xfrm>
            <a:off x="1147275" y="6019394"/>
            <a:ext cx="4003468" cy="369332"/>
          </a:xfrm>
          <a:prstGeom prst="rect">
            <a:avLst/>
          </a:prstGeom>
        </p:spPr>
        <p:txBody>
          <a:bodyPr wrap="none">
            <a:spAutoFit/>
          </a:bodyPr>
          <a:lstStyle/>
          <a:p>
            <a:r>
              <a:rPr lang="en-US" dirty="0" err="1">
                <a:solidFill>
                  <a:schemeClr val="tx1">
                    <a:lumMod val="65000"/>
                    <a:lumOff val="35000"/>
                  </a:schemeClr>
                </a:solidFill>
                <a:latin typeface="Euphemia" panose="020B0503040102020104" pitchFamily="34" charset="0"/>
              </a:rPr>
              <a:t>Balashov</a:t>
            </a:r>
            <a:r>
              <a:rPr lang="en-US" dirty="0">
                <a:solidFill>
                  <a:schemeClr val="tx1">
                    <a:lumMod val="65000"/>
                    <a:lumOff val="35000"/>
                  </a:schemeClr>
                </a:solidFill>
                <a:latin typeface="Euphemia" panose="020B0503040102020104" pitchFamily="34" charset="0"/>
              </a:rPr>
              <a:t> et al. 2020 - Indianapolis</a:t>
            </a:r>
          </a:p>
        </p:txBody>
      </p:sp>
    </p:spTree>
    <p:extLst>
      <p:ext uri="{BB962C8B-B14F-4D97-AF65-F5344CB8AC3E}">
        <p14:creationId xmlns:p14="http://schemas.microsoft.com/office/powerpoint/2010/main" val="244718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CEBDB10C-97C3-2241-9337-337F871C6DB4}"/>
              </a:ext>
            </a:extLst>
          </p:cNvPr>
          <p:cNvPicPr>
            <a:picLocks noChangeAspect="1"/>
          </p:cNvPicPr>
          <p:nvPr/>
        </p:nvPicPr>
        <p:blipFill rotWithShape="1">
          <a:blip r:embed="rId2"/>
          <a:srcRect l="69716" r="5722" b="561"/>
          <a:stretch/>
        </p:blipFill>
        <p:spPr>
          <a:xfrm rot="5400000">
            <a:off x="6647976" y="1928687"/>
            <a:ext cx="367480" cy="1115824"/>
          </a:xfrm>
          <a:prstGeom prst="rect">
            <a:avLst/>
          </a:prstGeom>
        </p:spPr>
      </p:pic>
      <p:pic>
        <p:nvPicPr>
          <p:cNvPr id="61" name="Picture 60">
            <a:extLst>
              <a:ext uri="{FF2B5EF4-FFF2-40B4-BE49-F238E27FC236}">
                <a16:creationId xmlns:a16="http://schemas.microsoft.com/office/drawing/2014/main" id="{BBE5091C-A2E8-AC47-8699-F57C1F04478D}"/>
              </a:ext>
            </a:extLst>
          </p:cNvPr>
          <p:cNvPicPr>
            <a:picLocks noChangeAspect="1"/>
          </p:cNvPicPr>
          <p:nvPr/>
        </p:nvPicPr>
        <p:blipFill rotWithShape="1">
          <a:blip r:embed="rId3"/>
          <a:srcRect l="34435" t="4019" r="22686" b="10454"/>
          <a:stretch/>
        </p:blipFill>
        <p:spPr>
          <a:xfrm flipH="1">
            <a:off x="6239497" y="2531419"/>
            <a:ext cx="228098" cy="1031920"/>
          </a:xfrm>
          <a:prstGeom prst="rect">
            <a:avLst/>
          </a:prstGeom>
        </p:spPr>
      </p:pic>
      <p:sp>
        <p:nvSpPr>
          <p:cNvPr id="5" name="TextBox 4">
            <a:extLst>
              <a:ext uri="{FF2B5EF4-FFF2-40B4-BE49-F238E27FC236}">
                <a16:creationId xmlns:a16="http://schemas.microsoft.com/office/drawing/2014/main" id="{4747590F-80E2-254D-A023-E19BF1A9E8E2}"/>
              </a:ext>
            </a:extLst>
          </p:cNvPr>
          <p:cNvSpPr txBox="1"/>
          <p:nvPr/>
        </p:nvSpPr>
        <p:spPr>
          <a:xfrm>
            <a:off x="353960" y="1703115"/>
            <a:ext cx="4161717" cy="369332"/>
          </a:xfrm>
          <a:prstGeom prst="rect">
            <a:avLst/>
          </a:prstGeom>
          <a:noFill/>
        </p:spPr>
        <p:txBody>
          <a:bodyPr wrap="none" rtlCol="0">
            <a:spAutoFit/>
          </a:bodyPr>
          <a:lstStyle/>
          <a:p>
            <a:r>
              <a:rPr lang="en-US" dirty="0">
                <a:latin typeface="FS Joey" panose="02000506040000020004" pitchFamily="2" charset="77"/>
              </a:rPr>
              <a:t>Dataset =  3 years CO</a:t>
            </a:r>
            <a:r>
              <a:rPr lang="en-US" baseline="-25000" dirty="0">
                <a:latin typeface="FS Joey" panose="02000506040000020004" pitchFamily="2" charset="77"/>
              </a:rPr>
              <a:t>2</a:t>
            </a:r>
            <a:r>
              <a:rPr lang="en-US" dirty="0">
                <a:latin typeface="FS Joey" panose="02000506040000020004" pitchFamily="2" charset="77"/>
              </a:rPr>
              <a:t> CH</a:t>
            </a:r>
            <a:r>
              <a:rPr lang="en-US" baseline="-25000" dirty="0">
                <a:latin typeface="FS Joey" panose="02000506040000020004" pitchFamily="2" charset="77"/>
              </a:rPr>
              <a:t>4</a:t>
            </a:r>
            <a:r>
              <a:rPr lang="en-US" dirty="0">
                <a:latin typeface="FS Joey" panose="02000506040000020004" pitchFamily="2" charset="77"/>
              </a:rPr>
              <a:t> CO (2012-2014) </a:t>
            </a:r>
          </a:p>
        </p:txBody>
      </p:sp>
      <p:grpSp>
        <p:nvGrpSpPr>
          <p:cNvPr id="6" name="Group 5">
            <a:extLst>
              <a:ext uri="{FF2B5EF4-FFF2-40B4-BE49-F238E27FC236}">
                <a16:creationId xmlns:a16="http://schemas.microsoft.com/office/drawing/2014/main" id="{D3669A7F-8FE7-8C41-8122-05776BEBD332}"/>
              </a:ext>
            </a:extLst>
          </p:cNvPr>
          <p:cNvGrpSpPr/>
          <p:nvPr/>
        </p:nvGrpSpPr>
        <p:grpSpPr>
          <a:xfrm>
            <a:off x="353960" y="6204060"/>
            <a:ext cx="11838040" cy="640447"/>
            <a:chOff x="353960" y="6243816"/>
            <a:chExt cx="11838040" cy="640447"/>
          </a:xfrm>
        </p:grpSpPr>
        <p:pic>
          <p:nvPicPr>
            <p:cNvPr id="7" name="Picture 6">
              <a:extLst>
                <a:ext uri="{FF2B5EF4-FFF2-40B4-BE49-F238E27FC236}">
                  <a16:creationId xmlns:a16="http://schemas.microsoft.com/office/drawing/2014/main" id="{19D9F9BB-B9E7-0945-B0C1-8FBF5DCF6888}"/>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8" name="Straight Connector 7">
              <a:extLst>
                <a:ext uri="{FF2B5EF4-FFF2-40B4-BE49-F238E27FC236}">
                  <a16:creationId xmlns:a16="http://schemas.microsoft.com/office/drawing/2014/main" id="{AF886210-C19F-2C47-8DC2-5108AF28CD9B}"/>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3DE18A0-2C19-E442-AE3E-732EB260F45D}"/>
              </a:ext>
            </a:extLst>
          </p:cNvPr>
          <p:cNvGrpSpPr/>
          <p:nvPr/>
        </p:nvGrpSpPr>
        <p:grpSpPr>
          <a:xfrm>
            <a:off x="247022" y="2319109"/>
            <a:ext cx="5315112" cy="3955773"/>
            <a:chOff x="505828" y="444966"/>
            <a:chExt cx="5315112" cy="3955773"/>
          </a:xfrm>
        </p:grpSpPr>
        <p:pic>
          <p:nvPicPr>
            <p:cNvPr id="2" name="Picture 1">
              <a:extLst>
                <a:ext uri="{FF2B5EF4-FFF2-40B4-BE49-F238E27FC236}">
                  <a16:creationId xmlns:a16="http://schemas.microsoft.com/office/drawing/2014/main" id="{E0C63A77-4700-AB40-A0C4-B34DDFF4FC28}"/>
                </a:ext>
              </a:extLst>
            </p:cNvPr>
            <p:cNvPicPr>
              <a:picLocks noChangeAspect="1"/>
            </p:cNvPicPr>
            <p:nvPr/>
          </p:nvPicPr>
          <p:blipFill>
            <a:blip r:embed="rId5"/>
            <a:stretch>
              <a:fillRect/>
            </a:stretch>
          </p:blipFill>
          <p:spPr>
            <a:xfrm>
              <a:off x="505828" y="444966"/>
              <a:ext cx="5315112" cy="3955773"/>
            </a:xfrm>
            <a:prstGeom prst="rect">
              <a:avLst/>
            </a:prstGeom>
          </p:spPr>
        </p:pic>
        <p:grpSp>
          <p:nvGrpSpPr>
            <p:cNvPr id="9" name="Google Shape;1100;p36">
              <a:extLst>
                <a:ext uri="{FF2B5EF4-FFF2-40B4-BE49-F238E27FC236}">
                  <a16:creationId xmlns:a16="http://schemas.microsoft.com/office/drawing/2014/main" id="{9ED60DD7-4697-1E43-978A-C21E720C4B21}"/>
                </a:ext>
              </a:extLst>
            </p:cNvPr>
            <p:cNvGrpSpPr/>
            <p:nvPr/>
          </p:nvGrpSpPr>
          <p:grpSpPr>
            <a:xfrm>
              <a:off x="3286240" y="2326669"/>
              <a:ext cx="188174" cy="252000"/>
              <a:chOff x="542000" y="2912325"/>
              <a:chExt cx="552650" cy="725050"/>
            </a:xfrm>
            <a:solidFill>
              <a:srgbClr val="FF424F"/>
            </a:solidFill>
          </p:grpSpPr>
          <p:sp>
            <p:nvSpPr>
              <p:cNvPr id="10" name="Google Shape;1101;p36">
                <a:extLst>
                  <a:ext uri="{FF2B5EF4-FFF2-40B4-BE49-F238E27FC236}">
                    <a16:creationId xmlns:a16="http://schemas.microsoft.com/office/drawing/2014/main" id="{504764C5-90AE-3240-9054-20B576FD12DA}"/>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2;p36">
                <a:extLst>
                  <a:ext uri="{FF2B5EF4-FFF2-40B4-BE49-F238E27FC236}">
                    <a16:creationId xmlns:a16="http://schemas.microsoft.com/office/drawing/2014/main" id="{9AB92B6C-6F8C-134B-97B0-04C8B1D59D69}"/>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88E189F-04E3-B243-BC9D-EFAEDF379BAB}"/>
                </a:ext>
              </a:extLst>
            </p:cNvPr>
            <p:cNvSpPr txBox="1"/>
            <p:nvPr/>
          </p:nvSpPr>
          <p:spPr>
            <a:xfrm>
              <a:off x="2339657" y="2393999"/>
              <a:ext cx="1040670" cy="369332"/>
            </a:xfrm>
            <a:prstGeom prst="rect">
              <a:avLst/>
            </a:prstGeom>
            <a:noFill/>
          </p:spPr>
          <p:txBody>
            <a:bodyPr wrap="none" rtlCol="0">
              <a:spAutoFit/>
            </a:bodyPr>
            <a:lstStyle/>
            <a:p>
              <a:r>
                <a:rPr lang="en-US" dirty="0">
                  <a:solidFill>
                    <a:schemeClr val="bg1"/>
                  </a:solidFill>
                  <a:latin typeface="FS Joey Medium" panose="02000506040000020004" pitchFamily="2" charset="77"/>
                </a:rPr>
                <a:t>BT Tower</a:t>
              </a:r>
            </a:p>
          </p:txBody>
        </p:sp>
      </p:grpSp>
      <p:pic>
        <p:nvPicPr>
          <p:cNvPr id="47" name="Graphic 46" descr="City">
            <a:extLst>
              <a:ext uri="{FF2B5EF4-FFF2-40B4-BE49-F238E27FC236}">
                <a16:creationId xmlns:a16="http://schemas.microsoft.com/office/drawing/2014/main" id="{C6221874-3330-1D40-BA6C-AAFAD985EE8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4565" t="9986" r="3946" b="12202"/>
          <a:stretch/>
        </p:blipFill>
        <p:spPr>
          <a:xfrm>
            <a:off x="6007259" y="2978272"/>
            <a:ext cx="748491" cy="3172848"/>
          </a:xfrm>
          <a:prstGeom prst="rect">
            <a:avLst/>
          </a:prstGeom>
        </p:spPr>
      </p:pic>
      <p:sp>
        <p:nvSpPr>
          <p:cNvPr id="48" name="TextBox 47">
            <a:extLst>
              <a:ext uri="{FF2B5EF4-FFF2-40B4-BE49-F238E27FC236}">
                <a16:creationId xmlns:a16="http://schemas.microsoft.com/office/drawing/2014/main" id="{6025D0E7-3F24-EE49-ABE7-5D7AAD535DF3}"/>
              </a:ext>
            </a:extLst>
          </p:cNvPr>
          <p:cNvSpPr txBox="1"/>
          <p:nvPr/>
        </p:nvSpPr>
        <p:spPr>
          <a:xfrm rot="16200000">
            <a:off x="5479505" y="5431395"/>
            <a:ext cx="776175" cy="400110"/>
          </a:xfrm>
          <a:prstGeom prst="rect">
            <a:avLst/>
          </a:prstGeom>
          <a:noFill/>
        </p:spPr>
        <p:txBody>
          <a:bodyPr wrap="none" rtlCol="0">
            <a:spAutoFit/>
          </a:bodyPr>
          <a:lstStyle/>
          <a:p>
            <a:pPr algn="ctr">
              <a:spcAft>
                <a:spcPts val="600"/>
              </a:spcAft>
            </a:pPr>
            <a:r>
              <a:rPr lang="en-US" sz="2000" dirty="0">
                <a:solidFill>
                  <a:schemeClr val="tx1">
                    <a:lumMod val="75000"/>
                    <a:lumOff val="25000"/>
                  </a:schemeClr>
                </a:solidFill>
                <a:latin typeface="Avenir Next Condensed" panose="020B0506020202020204" pitchFamily="34" charset="0"/>
              </a:rPr>
              <a:t>190 m</a:t>
            </a:r>
          </a:p>
        </p:txBody>
      </p:sp>
      <p:sp>
        <p:nvSpPr>
          <p:cNvPr id="49" name="TextBox 48">
            <a:extLst>
              <a:ext uri="{FF2B5EF4-FFF2-40B4-BE49-F238E27FC236}">
                <a16:creationId xmlns:a16="http://schemas.microsoft.com/office/drawing/2014/main" id="{94FB4FF4-586E-5049-9010-5E475E3FCC60}"/>
              </a:ext>
            </a:extLst>
          </p:cNvPr>
          <p:cNvSpPr txBox="1"/>
          <p:nvPr/>
        </p:nvSpPr>
        <p:spPr>
          <a:xfrm>
            <a:off x="5926819" y="6019538"/>
            <a:ext cx="1040670" cy="369332"/>
          </a:xfrm>
          <a:prstGeom prst="rect">
            <a:avLst/>
          </a:prstGeom>
          <a:noFill/>
        </p:spPr>
        <p:txBody>
          <a:bodyPr wrap="none" rtlCol="0">
            <a:spAutoFit/>
          </a:bodyPr>
          <a:lstStyle/>
          <a:p>
            <a:r>
              <a:rPr lang="en-US" dirty="0">
                <a:solidFill>
                  <a:schemeClr val="tx1">
                    <a:lumMod val="50000"/>
                    <a:lumOff val="50000"/>
                  </a:schemeClr>
                </a:solidFill>
                <a:latin typeface="FS Joey" panose="02000506040000020004" pitchFamily="2" charset="77"/>
              </a:rPr>
              <a:t>BT Tower</a:t>
            </a:r>
          </a:p>
        </p:txBody>
      </p:sp>
      <p:sp>
        <p:nvSpPr>
          <p:cNvPr id="54" name="TextBox 53">
            <a:extLst>
              <a:ext uri="{FF2B5EF4-FFF2-40B4-BE49-F238E27FC236}">
                <a16:creationId xmlns:a16="http://schemas.microsoft.com/office/drawing/2014/main" id="{6E81353B-977D-4747-8F14-9B274FD91E44}"/>
              </a:ext>
            </a:extLst>
          </p:cNvPr>
          <p:cNvSpPr txBox="1"/>
          <p:nvPr/>
        </p:nvSpPr>
        <p:spPr>
          <a:xfrm>
            <a:off x="6239497" y="1670911"/>
            <a:ext cx="2201312" cy="584775"/>
          </a:xfrm>
          <a:prstGeom prst="rect">
            <a:avLst/>
          </a:prstGeom>
          <a:noFill/>
        </p:spPr>
        <p:txBody>
          <a:bodyPr wrap="square" rtlCol="0">
            <a:spAutoFit/>
          </a:bodyPr>
          <a:lstStyle/>
          <a:p>
            <a:r>
              <a:rPr lang="en-US" sz="1600" dirty="0">
                <a:solidFill>
                  <a:schemeClr val="tx1">
                    <a:lumMod val="50000"/>
                    <a:lumOff val="50000"/>
                  </a:schemeClr>
                </a:solidFill>
                <a:latin typeface="FS Joey" panose="02000506040000020004" pitchFamily="2" charset="77"/>
              </a:rPr>
              <a:t>3D Sonic Anemometer</a:t>
            </a:r>
          </a:p>
          <a:p>
            <a:r>
              <a:rPr lang="en-US" sz="1600" dirty="0">
                <a:solidFill>
                  <a:schemeClr val="tx1">
                    <a:lumMod val="50000"/>
                    <a:lumOff val="50000"/>
                  </a:schemeClr>
                </a:solidFill>
                <a:latin typeface="FS Joey" panose="02000506040000020004" pitchFamily="2" charset="77"/>
              </a:rPr>
              <a:t>R3-50 Gill Inst. </a:t>
            </a:r>
            <a:r>
              <a:rPr lang="en-US" sz="1200" dirty="0">
                <a:solidFill>
                  <a:schemeClr val="tx1">
                    <a:lumMod val="50000"/>
                    <a:lumOff val="50000"/>
                  </a:schemeClr>
                </a:solidFill>
                <a:latin typeface="FS Joey Medium" panose="02000506040000020004" pitchFamily="2" charset="77"/>
              </a:rPr>
              <a:t>(20Hz)</a:t>
            </a:r>
            <a:endParaRPr lang="en-US" sz="1600" dirty="0">
              <a:solidFill>
                <a:schemeClr val="tx1">
                  <a:lumMod val="50000"/>
                  <a:lumOff val="50000"/>
                </a:schemeClr>
              </a:solidFill>
              <a:latin typeface="FS Joey Medium" panose="02000506040000020004" pitchFamily="2" charset="77"/>
            </a:endParaRPr>
          </a:p>
        </p:txBody>
      </p:sp>
      <p:sp>
        <p:nvSpPr>
          <p:cNvPr id="58" name="Rectangle 57">
            <a:extLst>
              <a:ext uri="{FF2B5EF4-FFF2-40B4-BE49-F238E27FC236}">
                <a16:creationId xmlns:a16="http://schemas.microsoft.com/office/drawing/2014/main" id="{DE6FD9B6-D136-3940-8120-7279307D9CE0}"/>
              </a:ext>
            </a:extLst>
          </p:cNvPr>
          <p:cNvSpPr/>
          <p:nvPr/>
        </p:nvSpPr>
        <p:spPr>
          <a:xfrm>
            <a:off x="6755750" y="3624423"/>
            <a:ext cx="2698607" cy="1200329"/>
          </a:xfrm>
          <a:prstGeom prst="rect">
            <a:avLst/>
          </a:prstGeom>
        </p:spPr>
        <p:txBody>
          <a:bodyPr wrap="square">
            <a:spAutoFit/>
          </a:bodyPr>
          <a:lstStyle/>
          <a:p>
            <a:pPr algn="ctr"/>
            <a:r>
              <a:rPr lang="en-US" dirty="0">
                <a:latin typeface="FS Joey" panose="02000506040000020004" pitchFamily="2" charset="77"/>
              </a:rPr>
              <a:t>CO</a:t>
            </a:r>
            <a:r>
              <a:rPr lang="en-US" baseline="-25000" dirty="0">
                <a:latin typeface="FS Joey" panose="02000506040000020004" pitchFamily="2" charset="77"/>
              </a:rPr>
              <a:t>2</a:t>
            </a:r>
            <a:r>
              <a:rPr lang="en-US" dirty="0">
                <a:latin typeface="FS Joey" panose="02000506040000020004" pitchFamily="2" charset="77"/>
              </a:rPr>
              <a:t>  CH</a:t>
            </a:r>
            <a:r>
              <a:rPr lang="en-US" baseline="-25000" dirty="0">
                <a:latin typeface="FS Joey" panose="02000506040000020004" pitchFamily="2" charset="77"/>
              </a:rPr>
              <a:t>4  </a:t>
            </a:r>
            <a:r>
              <a:rPr lang="en-US" dirty="0">
                <a:latin typeface="FS Joey" panose="02000506040000020004" pitchFamily="2" charset="77"/>
              </a:rPr>
              <a:t>H</a:t>
            </a:r>
            <a:r>
              <a:rPr lang="en-US" baseline="-25000" dirty="0">
                <a:latin typeface="FS Joey" panose="02000506040000020004" pitchFamily="2" charset="77"/>
              </a:rPr>
              <a:t>2</a:t>
            </a:r>
            <a:r>
              <a:rPr lang="en-US" dirty="0">
                <a:latin typeface="FS Joey" panose="02000506040000020004" pitchFamily="2" charset="77"/>
              </a:rPr>
              <a:t>O</a:t>
            </a:r>
            <a:endParaRPr lang="en-US" dirty="0">
              <a:solidFill>
                <a:schemeClr val="tx1">
                  <a:lumMod val="50000"/>
                  <a:lumOff val="50000"/>
                </a:schemeClr>
              </a:solidFill>
              <a:latin typeface="FS Joey" panose="02000506040000020004" pitchFamily="2" charset="77"/>
            </a:endParaRPr>
          </a:p>
          <a:p>
            <a:pPr algn="ctr"/>
            <a:r>
              <a:rPr lang="en-US" dirty="0">
                <a:solidFill>
                  <a:schemeClr val="tx1">
                    <a:lumMod val="50000"/>
                    <a:lumOff val="50000"/>
                  </a:schemeClr>
                </a:solidFill>
                <a:latin typeface="FS Joey" panose="02000506040000020004" pitchFamily="2" charset="77"/>
              </a:rPr>
              <a:t>Picarro cavity ring down spectrometer (CARDS) 1301- f </a:t>
            </a:r>
            <a:r>
              <a:rPr lang="en-US" sz="1200" dirty="0">
                <a:solidFill>
                  <a:schemeClr val="tx1">
                    <a:lumMod val="50000"/>
                    <a:lumOff val="50000"/>
                  </a:schemeClr>
                </a:solidFill>
                <a:latin typeface="FS Joey Medium" panose="02000506040000020004" pitchFamily="2" charset="77"/>
              </a:rPr>
              <a:t>(1Hz)</a:t>
            </a:r>
            <a:endParaRPr lang="en-US" dirty="0">
              <a:solidFill>
                <a:schemeClr val="tx1">
                  <a:lumMod val="50000"/>
                  <a:lumOff val="50000"/>
                </a:schemeClr>
              </a:solidFill>
              <a:latin typeface="FS Joey Medium" panose="02000506040000020004" pitchFamily="2" charset="77"/>
            </a:endParaRPr>
          </a:p>
        </p:txBody>
      </p:sp>
      <p:sp>
        <p:nvSpPr>
          <p:cNvPr id="59" name="TextBox 58">
            <a:extLst>
              <a:ext uri="{FF2B5EF4-FFF2-40B4-BE49-F238E27FC236}">
                <a16:creationId xmlns:a16="http://schemas.microsoft.com/office/drawing/2014/main" id="{0BC95854-2E22-2245-95A7-8D3073C4CF56}"/>
              </a:ext>
            </a:extLst>
          </p:cNvPr>
          <p:cNvSpPr txBox="1"/>
          <p:nvPr/>
        </p:nvSpPr>
        <p:spPr>
          <a:xfrm>
            <a:off x="6763981" y="4978719"/>
            <a:ext cx="2682145" cy="646331"/>
          </a:xfrm>
          <a:prstGeom prst="rect">
            <a:avLst/>
          </a:prstGeom>
          <a:noFill/>
        </p:spPr>
        <p:txBody>
          <a:bodyPr wrap="none" rtlCol="0">
            <a:spAutoFit/>
          </a:bodyPr>
          <a:lstStyle/>
          <a:p>
            <a:pPr algn="ctr"/>
            <a:r>
              <a:rPr lang="en-US" dirty="0">
                <a:latin typeface="FS Joey" panose="02000506040000020004" pitchFamily="2" charset="77"/>
              </a:rPr>
              <a:t>CO﻿</a:t>
            </a:r>
          </a:p>
          <a:p>
            <a:pPr algn="ctr"/>
            <a:r>
              <a:rPr lang="en-US" dirty="0">
                <a:solidFill>
                  <a:schemeClr val="tx1">
                    <a:lumMod val="50000"/>
                    <a:lumOff val="50000"/>
                  </a:schemeClr>
                </a:solidFill>
                <a:latin typeface="FS Joey" panose="02000506040000020004" pitchFamily="2" charset="77"/>
              </a:rPr>
              <a:t>Aerolaser fast AL5002 </a:t>
            </a:r>
            <a:r>
              <a:rPr lang="en-US" sz="1200" dirty="0">
                <a:solidFill>
                  <a:schemeClr val="tx1">
                    <a:lumMod val="50000"/>
                    <a:lumOff val="50000"/>
                  </a:schemeClr>
                </a:solidFill>
                <a:latin typeface="FS Joey Medium" panose="02000506040000020004" pitchFamily="2" charset="77"/>
              </a:rPr>
              <a:t>(10Hz)</a:t>
            </a:r>
            <a:endParaRPr lang="en-US" dirty="0">
              <a:solidFill>
                <a:schemeClr val="tx1">
                  <a:lumMod val="50000"/>
                  <a:lumOff val="50000"/>
                </a:schemeClr>
              </a:solidFill>
              <a:latin typeface="FS Joey Medium" panose="02000506040000020004" pitchFamily="2" charset="77"/>
            </a:endParaRPr>
          </a:p>
        </p:txBody>
      </p:sp>
      <p:sp>
        <p:nvSpPr>
          <p:cNvPr id="65" name="Rectangle 64">
            <a:extLst>
              <a:ext uri="{FF2B5EF4-FFF2-40B4-BE49-F238E27FC236}">
                <a16:creationId xmlns:a16="http://schemas.microsoft.com/office/drawing/2014/main" id="{2CA426D8-8DE9-5643-80A3-AD83C0BC1B5E}"/>
              </a:ext>
            </a:extLst>
          </p:cNvPr>
          <p:cNvSpPr/>
          <p:nvPr/>
        </p:nvSpPr>
        <p:spPr>
          <a:xfrm>
            <a:off x="4618511" y="298593"/>
            <a:ext cx="7202881" cy="707886"/>
          </a:xfrm>
          <a:prstGeom prst="rect">
            <a:avLst/>
          </a:prstGeom>
        </p:spPr>
        <p:txBody>
          <a:bodyPr wrap="square">
            <a:spAutoFit/>
          </a:bodyPr>
          <a:lstStyle/>
          <a:p>
            <a:pPr algn="r"/>
            <a:r>
              <a:rPr lang="en-US" sz="4000" b="1" dirty="0">
                <a:solidFill>
                  <a:srgbClr val="FF8E00"/>
                </a:solidFill>
                <a:latin typeface="Euphemia" panose="020B0503040102020104" pitchFamily="34" charset="0"/>
              </a:rPr>
              <a:t>London Experiment</a:t>
            </a:r>
          </a:p>
        </p:txBody>
      </p:sp>
      <p:cxnSp>
        <p:nvCxnSpPr>
          <p:cNvPr id="70" name="Curved Connector 69">
            <a:extLst>
              <a:ext uri="{FF2B5EF4-FFF2-40B4-BE49-F238E27FC236}">
                <a16:creationId xmlns:a16="http://schemas.microsoft.com/office/drawing/2014/main" id="{DFC3C899-4242-A749-81AA-3249282F8D3E}"/>
              </a:ext>
            </a:extLst>
          </p:cNvPr>
          <p:cNvCxnSpPr>
            <a:cxnSpLocks/>
          </p:cNvCxnSpPr>
          <p:nvPr/>
        </p:nvCxnSpPr>
        <p:spPr>
          <a:xfrm>
            <a:off x="6500486" y="3796944"/>
            <a:ext cx="467003" cy="403868"/>
          </a:xfrm>
          <a:prstGeom prst="curvedConnector3">
            <a:avLst>
              <a:gd name="adj1" fmla="val 50000"/>
            </a:avLst>
          </a:prstGeom>
          <a:ln>
            <a:solidFill>
              <a:srgbClr val="A2155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B2B1E17-3A27-F348-A4EE-4D97BE3EDBFD}"/>
              </a:ext>
            </a:extLst>
          </p:cNvPr>
          <p:cNvSpPr/>
          <p:nvPr/>
        </p:nvSpPr>
        <p:spPr>
          <a:xfrm>
            <a:off x="6763981" y="3563339"/>
            <a:ext cx="2690376" cy="2188875"/>
          </a:xfrm>
          <a:prstGeom prst="rect">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A729F18-4542-044F-961F-82A17F32D92A}"/>
              </a:ext>
            </a:extLst>
          </p:cNvPr>
          <p:cNvSpPr txBox="1"/>
          <p:nvPr/>
        </p:nvSpPr>
        <p:spPr>
          <a:xfrm>
            <a:off x="8219952" y="5741546"/>
            <a:ext cx="1283685" cy="369332"/>
          </a:xfrm>
          <a:prstGeom prst="rect">
            <a:avLst/>
          </a:prstGeom>
          <a:noFill/>
        </p:spPr>
        <p:txBody>
          <a:bodyPr wrap="none" rtlCol="0">
            <a:spAutoFit/>
          </a:bodyPr>
          <a:lstStyle/>
          <a:p>
            <a:r>
              <a:rPr lang="en-US" dirty="0">
                <a:solidFill>
                  <a:srgbClr val="A21553"/>
                </a:solidFill>
                <a:latin typeface="FS Joey" panose="02000506040000020004" pitchFamily="2" charset="77"/>
              </a:rPr>
              <a:t>Closed Path</a:t>
            </a:r>
          </a:p>
        </p:txBody>
      </p:sp>
      <p:grpSp>
        <p:nvGrpSpPr>
          <p:cNvPr id="81" name="Group 80">
            <a:extLst>
              <a:ext uri="{FF2B5EF4-FFF2-40B4-BE49-F238E27FC236}">
                <a16:creationId xmlns:a16="http://schemas.microsoft.com/office/drawing/2014/main" id="{F9C56925-3ED3-6B43-9165-5305C94AC7D2}"/>
              </a:ext>
            </a:extLst>
          </p:cNvPr>
          <p:cNvGrpSpPr/>
          <p:nvPr/>
        </p:nvGrpSpPr>
        <p:grpSpPr>
          <a:xfrm>
            <a:off x="6381504" y="1695556"/>
            <a:ext cx="5765058" cy="2487988"/>
            <a:chOff x="6381504" y="1695556"/>
            <a:chExt cx="5765058" cy="2487988"/>
          </a:xfrm>
        </p:grpSpPr>
        <p:pic>
          <p:nvPicPr>
            <p:cNvPr id="66" name="Picture 65">
              <a:extLst>
                <a:ext uri="{FF2B5EF4-FFF2-40B4-BE49-F238E27FC236}">
                  <a16:creationId xmlns:a16="http://schemas.microsoft.com/office/drawing/2014/main" id="{A68EE4A3-A419-3D4D-A532-C79C1B814EAD}"/>
                </a:ext>
              </a:extLst>
            </p:cNvPr>
            <p:cNvPicPr>
              <a:picLocks noChangeAspect="1"/>
            </p:cNvPicPr>
            <p:nvPr/>
          </p:nvPicPr>
          <p:blipFill>
            <a:blip r:embed="rId8"/>
            <a:stretch>
              <a:fillRect/>
            </a:stretch>
          </p:blipFill>
          <p:spPr>
            <a:xfrm>
              <a:off x="9730166" y="2072447"/>
              <a:ext cx="391655" cy="1443321"/>
            </a:xfrm>
            <a:prstGeom prst="rect">
              <a:avLst/>
            </a:prstGeom>
          </p:spPr>
        </p:pic>
        <p:cxnSp>
          <p:nvCxnSpPr>
            <p:cNvPr id="68" name="Straight Arrow Connector 67">
              <a:extLst>
                <a:ext uri="{FF2B5EF4-FFF2-40B4-BE49-F238E27FC236}">
                  <a16:creationId xmlns:a16="http://schemas.microsoft.com/office/drawing/2014/main" id="{FCE1AA2C-0827-CF45-B469-4B50426AEDED}"/>
                </a:ext>
              </a:extLst>
            </p:cNvPr>
            <p:cNvCxnSpPr>
              <a:cxnSpLocks/>
            </p:cNvCxnSpPr>
            <p:nvPr/>
          </p:nvCxnSpPr>
          <p:spPr>
            <a:xfrm flipV="1">
              <a:off x="6381504" y="2670340"/>
              <a:ext cx="3219696" cy="1"/>
            </a:xfrm>
            <a:prstGeom prst="straightConnector1">
              <a:avLst/>
            </a:prstGeom>
            <a:ln>
              <a:solidFill>
                <a:srgbClr val="A2155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89BB68D3-DD1D-9345-BC9F-CD02D28528AB}"/>
                </a:ext>
              </a:extLst>
            </p:cNvPr>
            <p:cNvSpPr/>
            <p:nvPr/>
          </p:nvSpPr>
          <p:spPr>
            <a:xfrm>
              <a:off x="9601200" y="1695556"/>
              <a:ext cx="2343317" cy="2101388"/>
            </a:xfrm>
            <a:prstGeom prst="rect">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AB648B-6FF1-5F4C-99DD-C3B84C3F4DC6}"/>
                </a:ext>
              </a:extLst>
            </p:cNvPr>
            <p:cNvSpPr/>
            <p:nvPr/>
          </p:nvSpPr>
          <p:spPr>
            <a:xfrm>
              <a:off x="9994955" y="2251148"/>
              <a:ext cx="2055162" cy="923330"/>
            </a:xfrm>
            <a:prstGeom prst="rect">
              <a:avLst/>
            </a:prstGeom>
          </p:spPr>
          <p:txBody>
            <a:bodyPr wrap="square">
              <a:spAutoFit/>
            </a:bodyPr>
            <a:lstStyle/>
            <a:p>
              <a:pPr algn="ctr"/>
              <a:r>
                <a:rPr lang="en-US" dirty="0">
                  <a:latin typeface="FS Joey" panose="02000506040000020004" pitchFamily="2" charset="77"/>
                </a:rPr>
                <a:t>CO</a:t>
              </a:r>
              <a:r>
                <a:rPr lang="en-US" baseline="-25000" dirty="0">
                  <a:latin typeface="FS Joey" panose="02000506040000020004" pitchFamily="2" charset="77"/>
                </a:rPr>
                <a:t>2</a:t>
              </a:r>
              <a:r>
                <a:rPr lang="en-US" dirty="0">
                  <a:latin typeface="FS Joey" panose="02000506040000020004" pitchFamily="2" charset="77"/>
                </a:rPr>
                <a:t> H</a:t>
              </a:r>
              <a:r>
                <a:rPr lang="en-US" baseline="-25000" dirty="0">
                  <a:latin typeface="FS Joey" panose="02000506040000020004" pitchFamily="2" charset="77"/>
                </a:rPr>
                <a:t>2</a:t>
              </a:r>
              <a:r>
                <a:rPr lang="en-US" dirty="0">
                  <a:latin typeface="FS Joey" panose="02000506040000020004" pitchFamily="2" charset="77"/>
                </a:rPr>
                <a:t>O</a:t>
              </a:r>
              <a:endParaRPr lang="en-US" dirty="0">
                <a:solidFill>
                  <a:schemeClr val="tx1">
                    <a:lumMod val="50000"/>
                    <a:lumOff val="50000"/>
                  </a:schemeClr>
                </a:solidFill>
                <a:latin typeface="FS Joey" panose="02000506040000020004" pitchFamily="2" charset="77"/>
              </a:endParaRPr>
            </a:p>
            <a:p>
              <a:pPr algn="ctr"/>
              <a:r>
                <a:rPr lang="en-US" dirty="0">
                  <a:solidFill>
                    <a:schemeClr val="tx1">
                      <a:lumMod val="50000"/>
                      <a:lumOff val="50000"/>
                    </a:schemeClr>
                  </a:solidFill>
                  <a:latin typeface="FS Joey" panose="02000506040000020004" pitchFamily="2" charset="77"/>
                </a:rPr>
                <a:t>﻿IRGA model Li7500 </a:t>
              </a:r>
            </a:p>
            <a:p>
              <a:pPr algn="ctr"/>
              <a:r>
                <a:rPr lang="en-US" dirty="0">
                  <a:solidFill>
                    <a:schemeClr val="tx1">
                      <a:lumMod val="50000"/>
                      <a:lumOff val="50000"/>
                    </a:schemeClr>
                  </a:solidFill>
                  <a:latin typeface="FS Joey" panose="02000506040000020004" pitchFamily="2" charset="77"/>
                </a:rPr>
                <a:t>LICOR </a:t>
              </a:r>
              <a:r>
                <a:rPr lang="en-US" sz="1200" dirty="0">
                  <a:solidFill>
                    <a:schemeClr val="tx1">
                      <a:lumMod val="50000"/>
                      <a:lumOff val="50000"/>
                    </a:schemeClr>
                  </a:solidFill>
                  <a:latin typeface="FS Joey" panose="02000506040000020004" pitchFamily="2" charset="77"/>
                </a:rPr>
                <a:t>(20Hz)</a:t>
              </a:r>
              <a:endParaRPr lang="en-US" dirty="0">
                <a:solidFill>
                  <a:schemeClr val="tx1">
                    <a:lumMod val="50000"/>
                    <a:lumOff val="50000"/>
                  </a:schemeClr>
                </a:solidFill>
                <a:latin typeface="FS Joey" panose="02000506040000020004" pitchFamily="2" charset="77"/>
              </a:endParaRPr>
            </a:p>
          </p:txBody>
        </p:sp>
        <p:sp>
          <p:nvSpPr>
            <p:cNvPr id="80" name="TextBox 79">
              <a:extLst>
                <a:ext uri="{FF2B5EF4-FFF2-40B4-BE49-F238E27FC236}">
                  <a16:creationId xmlns:a16="http://schemas.microsoft.com/office/drawing/2014/main" id="{C724E671-4D52-F344-BDC1-B9B88F23164A}"/>
                </a:ext>
              </a:extLst>
            </p:cNvPr>
            <p:cNvSpPr txBox="1"/>
            <p:nvPr/>
          </p:nvSpPr>
          <p:spPr>
            <a:xfrm>
              <a:off x="11022536" y="3814212"/>
              <a:ext cx="1124026" cy="369332"/>
            </a:xfrm>
            <a:prstGeom prst="rect">
              <a:avLst/>
            </a:prstGeom>
            <a:noFill/>
          </p:spPr>
          <p:txBody>
            <a:bodyPr wrap="none" rtlCol="0">
              <a:spAutoFit/>
            </a:bodyPr>
            <a:lstStyle/>
            <a:p>
              <a:r>
                <a:rPr lang="en-US" dirty="0">
                  <a:solidFill>
                    <a:srgbClr val="A21553"/>
                  </a:solidFill>
                  <a:latin typeface="FS Joey" panose="02000506040000020004" pitchFamily="2" charset="77"/>
                </a:rPr>
                <a:t>Open Path</a:t>
              </a:r>
            </a:p>
          </p:txBody>
        </p:sp>
      </p:grpSp>
      <p:sp>
        <p:nvSpPr>
          <p:cNvPr id="12" name="Freeform 11">
            <a:extLst>
              <a:ext uri="{FF2B5EF4-FFF2-40B4-BE49-F238E27FC236}">
                <a16:creationId xmlns:a16="http://schemas.microsoft.com/office/drawing/2014/main" id="{30E3FE63-2A3F-CC4D-8CCB-51A92EEDDFEE}"/>
              </a:ext>
            </a:extLst>
          </p:cNvPr>
          <p:cNvSpPr/>
          <p:nvPr/>
        </p:nvSpPr>
        <p:spPr>
          <a:xfrm>
            <a:off x="6363325" y="2630774"/>
            <a:ext cx="172386" cy="1169233"/>
          </a:xfrm>
          <a:custGeom>
            <a:avLst/>
            <a:gdLst>
              <a:gd name="connsiteX0" fmla="*/ 142406 w 172386"/>
              <a:gd name="connsiteY0" fmla="*/ 1169233 h 1169233"/>
              <a:gd name="connsiteX1" fmla="*/ 149901 w 172386"/>
              <a:gd name="connsiteY1" fmla="*/ 839449 h 1169233"/>
              <a:gd name="connsiteX2" fmla="*/ 74950 w 172386"/>
              <a:gd name="connsiteY2" fmla="*/ 816964 h 1169233"/>
              <a:gd name="connsiteX3" fmla="*/ 0 w 172386"/>
              <a:gd name="connsiteY3" fmla="*/ 0 h 1169233"/>
              <a:gd name="connsiteX4" fmla="*/ 172386 w 172386"/>
              <a:gd name="connsiteY4" fmla="*/ 0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6" h="1169233">
                <a:moveTo>
                  <a:pt x="142406" y="1169233"/>
                </a:moveTo>
                <a:lnTo>
                  <a:pt x="149901" y="839449"/>
                </a:lnTo>
                <a:lnTo>
                  <a:pt x="74950" y="816964"/>
                </a:lnTo>
                <a:lnTo>
                  <a:pt x="0" y="0"/>
                </a:lnTo>
                <a:lnTo>
                  <a:pt x="172386" y="0"/>
                </a:lnTo>
              </a:path>
            </a:pathLst>
          </a:custGeom>
          <a:noFill/>
          <a:ln w="19050">
            <a:solidFill>
              <a:srgbClr val="A2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19D8FB5-9895-A449-983D-87E7AD81B8FF}"/>
              </a:ext>
            </a:extLst>
          </p:cNvPr>
          <p:cNvPicPr>
            <a:picLocks noChangeAspect="1"/>
          </p:cNvPicPr>
          <p:nvPr/>
        </p:nvPicPr>
        <p:blipFill>
          <a:blip r:embed="rId9"/>
          <a:stretch>
            <a:fillRect/>
          </a:stretch>
        </p:blipFill>
        <p:spPr>
          <a:xfrm>
            <a:off x="617405" y="400617"/>
            <a:ext cx="3137502" cy="605862"/>
          </a:xfrm>
          <a:prstGeom prst="rect">
            <a:avLst/>
          </a:prstGeom>
        </p:spPr>
      </p:pic>
    </p:spTree>
    <p:extLst>
      <p:ext uri="{BB962C8B-B14F-4D97-AF65-F5344CB8AC3E}">
        <p14:creationId xmlns:p14="http://schemas.microsoft.com/office/powerpoint/2010/main" val="8189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3669A7F-8FE7-8C41-8122-05776BEBD332}"/>
              </a:ext>
            </a:extLst>
          </p:cNvPr>
          <p:cNvGrpSpPr/>
          <p:nvPr/>
        </p:nvGrpSpPr>
        <p:grpSpPr>
          <a:xfrm>
            <a:off x="353960" y="6204060"/>
            <a:ext cx="11838040" cy="640447"/>
            <a:chOff x="353960" y="6243816"/>
            <a:chExt cx="11838040" cy="640447"/>
          </a:xfrm>
        </p:grpSpPr>
        <p:pic>
          <p:nvPicPr>
            <p:cNvPr id="7" name="Picture 6">
              <a:extLst>
                <a:ext uri="{FF2B5EF4-FFF2-40B4-BE49-F238E27FC236}">
                  <a16:creationId xmlns:a16="http://schemas.microsoft.com/office/drawing/2014/main" id="{19D9F9BB-B9E7-0945-B0C1-8FBF5DCF6888}"/>
                </a:ext>
              </a:extLst>
            </p:cNvPr>
            <p:cNvPicPr>
              <a:picLocks noChangeAspect="1"/>
            </p:cNvPicPr>
            <p:nvPr/>
          </p:nvPicPr>
          <p:blipFill>
            <a:blip r:embed="rId2">
              <a:alphaModFix amt="50000"/>
            </a:blip>
            <a:stretch>
              <a:fillRect/>
            </a:stretch>
          </p:blipFill>
          <p:spPr>
            <a:xfrm>
              <a:off x="10558207" y="6243816"/>
              <a:ext cx="1633793" cy="640447"/>
            </a:xfrm>
            <a:prstGeom prst="rect">
              <a:avLst/>
            </a:prstGeom>
          </p:spPr>
        </p:pic>
        <p:cxnSp>
          <p:nvCxnSpPr>
            <p:cNvPr id="8" name="Straight Connector 7">
              <a:extLst>
                <a:ext uri="{FF2B5EF4-FFF2-40B4-BE49-F238E27FC236}">
                  <a16:creationId xmlns:a16="http://schemas.microsoft.com/office/drawing/2014/main" id="{AF886210-C19F-2C47-8DC2-5108AF28CD9B}"/>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0C63A77-4700-AB40-A0C4-B34DDFF4FC28}"/>
              </a:ext>
            </a:extLst>
          </p:cNvPr>
          <p:cNvPicPr>
            <a:picLocks noChangeAspect="1"/>
          </p:cNvPicPr>
          <p:nvPr/>
        </p:nvPicPr>
        <p:blipFill>
          <a:blip r:embed="rId3"/>
          <a:stretch>
            <a:fillRect/>
          </a:stretch>
        </p:blipFill>
        <p:spPr>
          <a:xfrm>
            <a:off x="247022" y="2319109"/>
            <a:ext cx="5315112" cy="3955773"/>
          </a:xfrm>
          <a:prstGeom prst="rect">
            <a:avLst/>
          </a:prstGeom>
        </p:spPr>
      </p:pic>
      <p:grpSp>
        <p:nvGrpSpPr>
          <p:cNvPr id="9" name="Google Shape;1100;p36">
            <a:extLst>
              <a:ext uri="{FF2B5EF4-FFF2-40B4-BE49-F238E27FC236}">
                <a16:creationId xmlns:a16="http://schemas.microsoft.com/office/drawing/2014/main" id="{9ED60DD7-4697-1E43-978A-C21E720C4B21}"/>
              </a:ext>
            </a:extLst>
          </p:cNvPr>
          <p:cNvGrpSpPr/>
          <p:nvPr/>
        </p:nvGrpSpPr>
        <p:grpSpPr>
          <a:xfrm>
            <a:off x="3027434" y="4200812"/>
            <a:ext cx="188174" cy="252000"/>
            <a:chOff x="542000" y="2912325"/>
            <a:chExt cx="552650" cy="725050"/>
          </a:xfrm>
          <a:solidFill>
            <a:srgbClr val="FF424F"/>
          </a:solidFill>
        </p:grpSpPr>
        <p:sp>
          <p:nvSpPr>
            <p:cNvPr id="10" name="Google Shape;1101;p36">
              <a:extLst>
                <a:ext uri="{FF2B5EF4-FFF2-40B4-BE49-F238E27FC236}">
                  <a16:creationId xmlns:a16="http://schemas.microsoft.com/office/drawing/2014/main" id="{504764C5-90AE-3240-9054-20B576FD12DA}"/>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2;p36">
              <a:extLst>
                <a:ext uri="{FF2B5EF4-FFF2-40B4-BE49-F238E27FC236}">
                  <a16:creationId xmlns:a16="http://schemas.microsoft.com/office/drawing/2014/main" id="{9AB92B6C-6F8C-134B-97B0-04C8B1D59D69}"/>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grp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100;p36">
            <a:extLst>
              <a:ext uri="{FF2B5EF4-FFF2-40B4-BE49-F238E27FC236}">
                <a16:creationId xmlns:a16="http://schemas.microsoft.com/office/drawing/2014/main" id="{BA4369C2-0148-494D-AD8B-F8375F150311}"/>
              </a:ext>
            </a:extLst>
          </p:cNvPr>
          <p:cNvGrpSpPr/>
          <p:nvPr/>
        </p:nvGrpSpPr>
        <p:grpSpPr>
          <a:xfrm>
            <a:off x="3651488" y="4672794"/>
            <a:ext cx="188174" cy="252000"/>
            <a:chOff x="542000" y="2912325"/>
            <a:chExt cx="552650" cy="725050"/>
          </a:xfrm>
          <a:solidFill>
            <a:srgbClr val="FF424F"/>
          </a:solidFill>
        </p:grpSpPr>
        <p:sp>
          <p:nvSpPr>
            <p:cNvPr id="13" name="Google Shape;1101;p36">
              <a:extLst>
                <a:ext uri="{FF2B5EF4-FFF2-40B4-BE49-F238E27FC236}">
                  <a16:creationId xmlns:a16="http://schemas.microsoft.com/office/drawing/2014/main" id="{8993EEDC-FCDD-3E4B-9544-484A6481FF67}"/>
                </a:ext>
              </a:extLst>
            </p:cNvPr>
            <p:cNvSpPr/>
            <p:nvPr/>
          </p:nvSpPr>
          <p:spPr>
            <a:xfrm>
              <a:off x="542025" y="2912325"/>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rgbClr val="92D05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2;p36">
              <a:extLst>
                <a:ext uri="{FF2B5EF4-FFF2-40B4-BE49-F238E27FC236}">
                  <a16:creationId xmlns:a16="http://schemas.microsoft.com/office/drawing/2014/main" id="{17EA2563-ABF5-C24E-8BB6-EFCDB75AEBAA}"/>
                </a:ext>
              </a:extLst>
            </p:cNvPr>
            <p:cNvSpPr/>
            <p:nvPr/>
          </p:nvSpPr>
          <p:spPr>
            <a:xfrm>
              <a:off x="542000" y="2912375"/>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no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88E189F-04E3-B243-BC9D-EFAEDF379BAB}"/>
              </a:ext>
            </a:extLst>
          </p:cNvPr>
          <p:cNvSpPr txBox="1"/>
          <p:nvPr/>
        </p:nvSpPr>
        <p:spPr>
          <a:xfrm>
            <a:off x="2080851" y="4268142"/>
            <a:ext cx="1040670" cy="369332"/>
          </a:xfrm>
          <a:prstGeom prst="rect">
            <a:avLst/>
          </a:prstGeom>
          <a:noFill/>
        </p:spPr>
        <p:txBody>
          <a:bodyPr wrap="none" rtlCol="0">
            <a:spAutoFit/>
          </a:bodyPr>
          <a:lstStyle/>
          <a:p>
            <a:r>
              <a:rPr lang="en-US" dirty="0">
                <a:solidFill>
                  <a:schemeClr val="bg1"/>
                </a:solidFill>
                <a:latin typeface="FS Joey Medium" panose="02000506040000020004" pitchFamily="2" charset="77"/>
              </a:rPr>
              <a:t>BT Tower</a:t>
            </a:r>
          </a:p>
        </p:txBody>
      </p:sp>
      <p:sp>
        <p:nvSpPr>
          <p:cNvPr id="15" name="TextBox 14">
            <a:extLst>
              <a:ext uri="{FF2B5EF4-FFF2-40B4-BE49-F238E27FC236}">
                <a16:creationId xmlns:a16="http://schemas.microsoft.com/office/drawing/2014/main" id="{C23C65F1-25E7-8A41-ABFB-C86CBAC383C4}"/>
              </a:ext>
            </a:extLst>
          </p:cNvPr>
          <p:cNvSpPr txBox="1"/>
          <p:nvPr/>
        </p:nvSpPr>
        <p:spPr>
          <a:xfrm>
            <a:off x="3839662" y="4637474"/>
            <a:ext cx="1475084" cy="369332"/>
          </a:xfrm>
          <a:prstGeom prst="rect">
            <a:avLst/>
          </a:prstGeom>
          <a:noFill/>
        </p:spPr>
        <p:txBody>
          <a:bodyPr wrap="none" rtlCol="0">
            <a:spAutoFit/>
          </a:bodyPr>
          <a:lstStyle/>
          <a:p>
            <a:r>
              <a:rPr lang="en-US" dirty="0">
                <a:solidFill>
                  <a:schemeClr val="bg1"/>
                </a:solidFill>
                <a:latin typeface="FS Joey Medium" panose="02000506040000020004" pitchFamily="2" charset="77"/>
              </a:rPr>
              <a:t>King’s College</a:t>
            </a:r>
          </a:p>
        </p:txBody>
      </p:sp>
      <p:cxnSp>
        <p:nvCxnSpPr>
          <p:cNvPr id="18" name="Straight Connector 17">
            <a:extLst>
              <a:ext uri="{FF2B5EF4-FFF2-40B4-BE49-F238E27FC236}">
                <a16:creationId xmlns:a16="http://schemas.microsoft.com/office/drawing/2014/main" id="{EEE19A58-13EB-0F4F-B8A4-3A62D50D4936}"/>
              </a:ext>
            </a:extLst>
          </p:cNvPr>
          <p:cNvCxnSpPr/>
          <p:nvPr/>
        </p:nvCxnSpPr>
        <p:spPr>
          <a:xfrm>
            <a:off x="3133618" y="4455521"/>
            <a:ext cx="566928" cy="466344"/>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A70B94-D744-5141-9FA1-DD57B032CA17}"/>
              </a:ext>
            </a:extLst>
          </p:cNvPr>
          <p:cNvSpPr txBox="1"/>
          <p:nvPr/>
        </p:nvSpPr>
        <p:spPr>
          <a:xfrm rot="2385112">
            <a:off x="3198276" y="4362465"/>
            <a:ext cx="627983" cy="338554"/>
          </a:xfrm>
          <a:prstGeom prst="rect">
            <a:avLst/>
          </a:prstGeom>
          <a:noFill/>
        </p:spPr>
        <p:txBody>
          <a:bodyPr wrap="square" rtlCol="0">
            <a:spAutoFit/>
          </a:bodyPr>
          <a:lstStyle/>
          <a:p>
            <a:r>
              <a:rPr lang="en-US" sz="1600" dirty="0">
                <a:solidFill>
                  <a:schemeClr val="bg1"/>
                </a:solidFill>
                <a:latin typeface="FS Joey" panose="02000506040000020004" pitchFamily="2" charset="77"/>
              </a:rPr>
              <a:t>2km</a:t>
            </a:r>
          </a:p>
        </p:txBody>
      </p:sp>
      <p:grpSp>
        <p:nvGrpSpPr>
          <p:cNvPr id="22" name="Group 21">
            <a:extLst>
              <a:ext uri="{FF2B5EF4-FFF2-40B4-BE49-F238E27FC236}">
                <a16:creationId xmlns:a16="http://schemas.microsoft.com/office/drawing/2014/main" id="{E0889C97-4B77-8A47-81CE-D15444C80322}"/>
              </a:ext>
            </a:extLst>
          </p:cNvPr>
          <p:cNvGrpSpPr/>
          <p:nvPr/>
        </p:nvGrpSpPr>
        <p:grpSpPr>
          <a:xfrm>
            <a:off x="5693455" y="2404703"/>
            <a:ext cx="4230238" cy="3858509"/>
            <a:chOff x="5693455" y="2404703"/>
            <a:chExt cx="4230238" cy="3858509"/>
          </a:xfrm>
        </p:grpSpPr>
        <p:pic>
          <p:nvPicPr>
            <p:cNvPr id="50" name="Graphic 49" descr="City">
              <a:extLst>
                <a:ext uri="{FF2B5EF4-FFF2-40B4-BE49-F238E27FC236}">
                  <a16:creationId xmlns:a16="http://schemas.microsoft.com/office/drawing/2014/main" id="{52ED03EB-818B-2041-80CB-60CBA55D0C9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4565" t="9986" r="3946" b="12202"/>
            <a:stretch/>
          </p:blipFill>
          <p:spPr>
            <a:xfrm>
              <a:off x="6174576" y="5006806"/>
              <a:ext cx="455292" cy="842994"/>
            </a:xfrm>
            <a:prstGeom prst="rect">
              <a:avLst/>
            </a:prstGeom>
          </p:spPr>
        </p:pic>
        <p:sp>
          <p:nvSpPr>
            <p:cNvPr id="51" name="TextBox 50">
              <a:extLst>
                <a:ext uri="{FF2B5EF4-FFF2-40B4-BE49-F238E27FC236}">
                  <a16:creationId xmlns:a16="http://schemas.microsoft.com/office/drawing/2014/main" id="{D6263EA6-93E1-4346-AA89-5C3FF4B46C00}"/>
                </a:ext>
              </a:extLst>
            </p:cNvPr>
            <p:cNvSpPr txBox="1"/>
            <p:nvPr/>
          </p:nvSpPr>
          <p:spPr>
            <a:xfrm rot="16200000">
              <a:off x="5689451" y="5346102"/>
              <a:ext cx="655949" cy="400110"/>
            </a:xfrm>
            <a:prstGeom prst="rect">
              <a:avLst/>
            </a:prstGeom>
            <a:noFill/>
          </p:spPr>
          <p:txBody>
            <a:bodyPr wrap="none" rtlCol="0">
              <a:spAutoFit/>
            </a:bodyPr>
            <a:lstStyle/>
            <a:p>
              <a:pPr algn="ctr">
                <a:spcAft>
                  <a:spcPts val="600"/>
                </a:spcAft>
              </a:pPr>
              <a:r>
                <a:rPr lang="en-US" sz="2000" dirty="0">
                  <a:solidFill>
                    <a:schemeClr val="tx1">
                      <a:lumMod val="75000"/>
                      <a:lumOff val="25000"/>
                    </a:schemeClr>
                  </a:solidFill>
                  <a:latin typeface="Avenir Next Condensed" panose="020B0506020202020204" pitchFamily="34" charset="0"/>
                </a:rPr>
                <a:t>50 m</a:t>
              </a:r>
            </a:p>
          </p:txBody>
        </p:sp>
        <p:sp>
          <p:nvSpPr>
            <p:cNvPr id="53" name="TextBox 52">
              <a:extLst>
                <a:ext uri="{FF2B5EF4-FFF2-40B4-BE49-F238E27FC236}">
                  <a16:creationId xmlns:a16="http://schemas.microsoft.com/office/drawing/2014/main" id="{75BC859A-FCFA-E74D-8E3B-878C2C3B53A6}"/>
                </a:ext>
              </a:extLst>
            </p:cNvPr>
            <p:cNvSpPr txBox="1"/>
            <p:nvPr/>
          </p:nvSpPr>
          <p:spPr>
            <a:xfrm>
              <a:off x="5697467" y="5893880"/>
              <a:ext cx="1475084" cy="369332"/>
            </a:xfrm>
            <a:prstGeom prst="rect">
              <a:avLst/>
            </a:prstGeom>
            <a:noFill/>
          </p:spPr>
          <p:txBody>
            <a:bodyPr wrap="none" rtlCol="0">
              <a:spAutoFit/>
            </a:bodyPr>
            <a:lstStyle/>
            <a:p>
              <a:r>
                <a:rPr lang="en-US" dirty="0">
                  <a:solidFill>
                    <a:schemeClr val="tx1">
                      <a:lumMod val="50000"/>
                      <a:lumOff val="50000"/>
                    </a:schemeClr>
                  </a:solidFill>
                  <a:latin typeface="FS Joey" panose="02000506040000020004" pitchFamily="2" charset="77"/>
                </a:rPr>
                <a:t>King’s College</a:t>
              </a:r>
            </a:p>
          </p:txBody>
        </p:sp>
        <p:grpSp>
          <p:nvGrpSpPr>
            <p:cNvPr id="4" name="Group 3">
              <a:extLst>
                <a:ext uri="{FF2B5EF4-FFF2-40B4-BE49-F238E27FC236}">
                  <a16:creationId xmlns:a16="http://schemas.microsoft.com/office/drawing/2014/main" id="{9A8AE574-878C-8246-AEC5-58384DEA1800}"/>
                </a:ext>
              </a:extLst>
            </p:cNvPr>
            <p:cNvGrpSpPr/>
            <p:nvPr/>
          </p:nvGrpSpPr>
          <p:grpSpPr>
            <a:xfrm>
              <a:off x="5693455" y="2404703"/>
              <a:ext cx="2228392" cy="1490968"/>
              <a:chOff x="5697467" y="2835753"/>
              <a:chExt cx="2228392" cy="1490968"/>
            </a:xfrm>
          </p:grpSpPr>
          <p:pic>
            <p:nvPicPr>
              <p:cNvPr id="63" name="Picture 62">
                <a:extLst>
                  <a:ext uri="{FF2B5EF4-FFF2-40B4-BE49-F238E27FC236}">
                    <a16:creationId xmlns:a16="http://schemas.microsoft.com/office/drawing/2014/main" id="{9EA38660-3F24-E043-AFD7-B3A549C7C891}"/>
                  </a:ext>
                </a:extLst>
              </p:cNvPr>
              <p:cNvPicPr>
                <a:picLocks noChangeAspect="1"/>
              </p:cNvPicPr>
              <p:nvPr/>
            </p:nvPicPr>
            <p:blipFill>
              <a:blip r:embed="rId6"/>
              <a:stretch>
                <a:fillRect/>
              </a:stretch>
            </p:blipFill>
            <p:spPr>
              <a:xfrm>
                <a:off x="6117440" y="3621292"/>
                <a:ext cx="1230399" cy="705429"/>
              </a:xfrm>
              <a:prstGeom prst="rect">
                <a:avLst/>
              </a:prstGeom>
            </p:spPr>
          </p:pic>
          <p:sp>
            <p:nvSpPr>
              <p:cNvPr id="34" name="Rectangle 33">
                <a:extLst>
                  <a:ext uri="{FF2B5EF4-FFF2-40B4-BE49-F238E27FC236}">
                    <a16:creationId xmlns:a16="http://schemas.microsoft.com/office/drawing/2014/main" id="{51FEA2D1-1EC3-9A48-9B5F-E39B7B07C6E7}"/>
                  </a:ext>
                </a:extLst>
              </p:cNvPr>
              <p:cNvSpPr/>
              <p:nvPr/>
            </p:nvSpPr>
            <p:spPr>
              <a:xfrm>
                <a:off x="5697467" y="2835753"/>
                <a:ext cx="2228392" cy="584775"/>
              </a:xfrm>
              <a:prstGeom prst="rect">
                <a:avLst/>
              </a:prstGeom>
            </p:spPr>
            <p:txBody>
              <a:bodyPr wrap="square">
                <a:spAutoFit/>
              </a:bodyPr>
              <a:lstStyle/>
              <a:p>
                <a:pPr algn="ctr"/>
                <a:r>
                  <a:rPr lang="en-US" sz="1600" dirty="0">
                    <a:solidFill>
                      <a:schemeClr val="tx1">
                        <a:lumMod val="50000"/>
                        <a:lumOff val="50000"/>
                      </a:schemeClr>
                    </a:solidFill>
                    <a:latin typeface="FS Joey" panose="02000506040000020004" pitchFamily="2" charset="77"/>
                  </a:rPr>
                  <a:t>3D Sonic Anemometer</a:t>
                </a:r>
              </a:p>
              <a:p>
                <a:pPr algn="ctr"/>
                <a:r>
                  <a:rPr lang="en-US" sz="1600" dirty="0">
                    <a:solidFill>
                      <a:schemeClr val="tx1">
                        <a:lumMod val="50000"/>
                        <a:lumOff val="50000"/>
                      </a:schemeClr>
                    </a:solidFill>
                    <a:latin typeface="FS Joey" panose="02000506040000020004" pitchFamily="2" charset="77"/>
                  </a:rPr>
                  <a:t>CSAT3 Campbell </a:t>
                </a:r>
                <a:r>
                  <a:rPr lang="en-US" sz="1200" dirty="0">
                    <a:solidFill>
                      <a:schemeClr val="tx1">
                        <a:lumMod val="50000"/>
                        <a:lumOff val="50000"/>
                      </a:schemeClr>
                    </a:solidFill>
                    <a:latin typeface="FS Joey" panose="02000506040000020004" pitchFamily="2" charset="77"/>
                  </a:rPr>
                  <a:t>(20Hz)</a:t>
                </a:r>
                <a:endParaRPr lang="en-US" sz="1600" dirty="0">
                  <a:solidFill>
                    <a:schemeClr val="tx1">
                      <a:lumMod val="50000"/>
                      <a:lumOff val="50000"/>
                    </a:schemeClr>
                  </a:solidFill>
                  <a:latin typeface="FS Joey" panose="02000506040000020004" pitchFamily="2" charset="77"/>
                </a:endParaRPr>
              </a:p>
            </p:txBody>
          </p:sp>
        </p:grpSp>
        <p:grpSp>
          <p:nvGrpSpPr>
            <p:cNvPr id="17" name="Group 16">
              <a:extLst>
                <a:ext uri="{FF2B5EF4-FFF2-40B4-BE49-F238E27FC236}">
                  <a16:creationId xmlns:a16="http://schemas.microsoft.com/office/drawing/2014/main" id="{AE651904-2A21-9E43-B14F-E0AA91428868}"/>
                </a:ext>
              </a:extLst>
            </p:cNvPr>
            <p:cNvGrpSpPr/>
            <p:nvPr/>
          </p:nvGrpSpPr>
          <p:grpSpPr>
            <a:xfrm>
              <a:off x="8107295" y="2491897"/>
              <a:ext cx="1816398" cy="1240413"/>
              <a:chOff x="8312867" y="3057534"/>
              <a:chExt cx="1816398" cy="1240413"/>
            </a:xfrm>
          </p:grpSpPr>
          <p:pic>
            <p:nvPicPr>
              <p:cNvPr id="64" name="Picture 63">
                <a:extLst>
                  <a:ext uri="{FF2B5EF4-FFF2-40B4-BE49-F238E27FC236}">
                    <a16:creationId xmlns:a16="http://schemas.microsoft.com/office/drawing/2014/main" id="{90C7CFCF-7018-B640-91F8-954417340157}"/>
                  </a:ext>
                </a:extLst>
              </p:cNvPr>
              <p:cNvPicPr>
                <a:picLocks noChangeAspect="1"/>
              </p:cNvPicPr>
              <p:nvPr/>
            </p:nvPicPr>
            <p:blipFill>
              <a:blip r:embed="rId7"/>
              <a:stretch>
                <a:fillRect/>
              </a:stretch>
            </p:blipFill>
            <p:spPr>
              <a:xfrm>
                <a:off x="8312867" y="3057534"/>
                <a:ext cx="336595" cy="1240413"/>
              </a:xfrm>
              <a:prstGeom prst="rect">
                <a:avLst/>
              </a:prstGeom>
            </p:spPr>
          </p:pic>
          <p:sp>
            <p:nvSpPr>
              <p:cNvPr id="35" name="Rectangle 34">
                <a:extLst>
                  <a:ext uri="{FF2B5EF4-FFF2-40B4-BE49-F238E27FC236}">
                    <a16:creationId xmlns:a16="http://schemas.microsoft.com/office/drawing/2014/main" id="{46D23801-9E17-D44D-A9D0-2DB6B4953046}"/>
                  </a:ext>
                </a:extLst>
              </p:cNvPr>
              <p:cNvSpPr/>
              <p:nvPr/>
            </p:nvSpPr>
            <p:spPr>
              <a:xfrm>
                <a:off x="8702579" y="3415212"/>
                <a:ext cx="1426686" cy="830997"/>
              </a:xfrm>
              <a:prstGeom prst="rect">
                <a:avLst/>
              </a:prstGeom>
            </p:spPr>
            <p:txBody>
              <a:bodyPr wrap="square">
                <a:spAutoFit/>
              </a:bodyPr>
              <a:lstStyle/>
              <a:p>
                <a:r>
                  <a:rPr lang="en-US" dirty="0">
                    <a:latin typeface="FS Joey" panose="02000506040000020004" pitchFamily="2" charset="77"/>
                  </a:rPr>
                  <a:t>CO</a:t>
                </a:r>
                <a:r>
                  <a:rPr lang="en-US" baseline="-25000" dirty="0">
                    <a:latin typeface="FS Joey" panose="02000506040000020004" pitchFamily="2" charset="77"/>
                  </a:rPr>
                  <a:t>2</a:t>
                </a:r>
                <a:r>
                  <a:rPr lang="en-US" dirty="0">
                    <a:latin typeface="FS Joey" panose="02000506040000020004" pitchFamily="2" charset="77"/>
                  </a:rPr>
                  <a:t> H</a:t>
                </a:r>
                <a:r>
                  <a:rPr lang="en-US" baseline="-25000" dirty="0">
                    <a:latin typeface="FS Joey" panose="02000506040000020004" pitchFamily="2" charset="77"/>
                  </a:rPr>
                  <a:t>2</a:t>
                </a:r>
                <a:r>
                  <a:rPr lang="en-US" dirty="0">
                    <a:latin typeface="FS Joey" panose="02000506040000020004" pitchFamily="2" charset="77"/>
                  </a:rPr>
                  <a:t>O</a:t>
                </a:r>
                <a:endParaRPr lang="en-US" dirty="0">
                  <a:solidFill>
                    <a:schemeClr val="tx1">
                      <a:lumMod val="50000"/>
                      <a:lumOff val="50000"/>
                    </a:schemeClr>
                  </a:solidFill>
                  <a:latin typeface="FS Joey" panose="02000506040000020004" pitchFamily="2" charset="77"/>
                </a:endParaRPr>
              </a:p>
              <a:p>
                <a:r>
                  <a:rPr lang="en-US" dirty="0">
                    <a:solidFill>
                      <a:schemeClr val="tx1">
                        <a:lumMod val="50000"/>
                        <a:lumOff val="50000"/>
                      </a:schemeClr>
                    </a:solidFill>
                    <a:latin typeface="FS Joey" panose="02000506040000020004" pitchFamily="2" charset="77"/>
                  </a:rPr>
                  <a:t>﻿IRGA Li7500 </a:t>
                </a:r>
                <a:r>
                  <a:rPr lang="en-US" sz="1200" dirty="0">
                    <a:solidFill>
                      <a:schemeClr val="tx1">
                        <a:lumMod val="50000"/>
                        <a:lumOff val="50000"/>
                      </a:schemeClr>
                    </a:solidFill>
                    <a:latin typeface="FS Joey" panose="02000506040000020004" pitchFamily="2" charset="77"/>
                  </a:rPr>
                  <a:t>(20Hz)</a:t>
                </a:r>
                <a:endParaRPr lang="en-US" dirty="0">
                  <a:solidFill>
                    <a:schemeClr val="tx1">
                      <a:lumMod val="50000"/>
                      <a:lumOff val="50000"/>
                    </a:schemeClr>
                  </a:solidFill>
                  <a:latin typeface="FS Joey" panose="02000506040000020004" pitchFamily="2" charset="77"/>
                </a:endParaRPr>
              </a:p>
            </p:txBody>
          </p:sp>
        </p:grpSp>
      </p:grpSp>
      <p:sp>
        <p:nvSpPr>
          <p:cNvPr id="36" name="Rectangle 35">
            <a:extLst>
              <a:ext uri="{FF2B5EF4-FFF2-40B4-BE49-F238E27FC236}">
                <a16:creationId xmlns:a16="http://schemas.microsoft.com/office/drawing/2014/main" id="{99497D9D-ED95-CE4B-A6FD-2EA7BFA164C0}"/>
              </a:ext>
            </a:extLst>
          </p:cNvPr>
          <p:cNvSpPr/>
          <p:nvPr/>
        </p:nvSpPr>
        <p:spPr>
          <a:xfrm>
            <a:off x="4618511" y="298593"/>
            <a:ext cx="7202881" cy="707886"/>
          </a:xfrm>
          <a:prstGeom prst="rect">
            <a:avLst/>
          </a:prstGeom>
        </p:spPr>
        <p:txBody>
          <a:bodyPr wrap="square">
            <a:spAutoFit/>
          </a:bodyPr>
          <a:lstStyle/>
          <a:p>
            <a:pPr algn="r"/>
            <a:r>
              <a:rPr lang="en-US" sz="4000" b="1" dirty="0">
                <a:solidFill>
                  <a:srgbClr val="FF8E00"/>
                </a:solidFill>
                <a:latin typeface="Euphemia" panose="020B0503040102020104" pitchFamily="34" charset="0"/>
              </a:rPr>
              <a:t>London Experiment</a:t>
            </a:r>
          </a:p>
        </p:txBody>
      </p:sp>
      <p:grpSp>
        <p:nvGrpSpPr>
          <p:cNvPr id="23" name="Group 22">
            <a:extLst>
              <a:ext uri="{FF2B5EF4-FFF2-40B4-BE49-F238E27FC236}">
                <a16:creationId xmlns:a16="http://schemas.microsoft.com/office/drawing/2014/main" id="{29870FE4-9903-7F45-9CBA-3CAEA6ACD47E}"/>
              </a:ext>
            </a:extLst>
          </p:cNvPr>
          <p:cNvGrpSpPr/>
          <p:nvPr/>
        </p:nvGrpSpPr>
        <p:grpSpPr>
          <a:xfrm>
            <a:off x="7429255" y="4586765"/>
            <a:ext cx="4243675" cy="1542153"/>
            <a:chOff x="7429255" y="4586765"/>
            <a:chExt cx="4243675" cy="1542153"/>
          </a:xfrm>
        </p:grpSpPr>
        <p:sp>
          <p:nvSpPr>
            <p:cNvPr id="56" name="Rectangle 55">
              <a:extLst>
                <a:ext uri="{FF2B5EF4-FFF2-40B4-BE49-F238E27FC236}">
                  <a16:creationId xmlns:a16="http://schemas.microsoft.com/office/drawing/2014/main" id="{9E373F33-2C38-7447-8BB2-644DF07DAD33}"/>
                </a:ext>
              </a:extLst>
            </p:cNvPr>
            <p:cNvSpPr/>
            <p:nvPr/>
          </p:nvSpPr>
          <p:spPr>
            <a:xfrm>
              <a:off x="8296934" y="4693551"/>
              <a:ext cx="3375996" cy="1200329"/>
            </a:xfrm>
            <a:prstGeom prst="rect">
              <a:avLst/>
            </a:prstGeom>
          </p:spPr>
          <p:txBody>
            <a:bodyPr wrap="square">
              <a:spAutoFit/>
            </a:bodyPr>
            <a:lstStyle/>
            <a:p>
              <a:pPr algn="ctr"/>
              <a:r>
                <a:rPr lang="en-US" dirty="0">
                  <a:solidFill>
                    <a:schemeClr val="tx1">
                      <a:lumMod val="85000"/>
                      <a:lumOff val="15000"/>
                    </a:schemeClr>
                  </a:solidFill>
                  <a:latin typeface="FS Joey" panose="02000506040000020004" pitchFamily="2" charset="77"/>
                </a:rPr>
                <a:t>August–September 2015 </a:t>
              </a:r>
              <a:r>
                <a:rPr lang="en-US" dirty="0">
                  <a:solidFill>
                    <a:schemeClr val="tx1">
                      <a:lumMod val="50000"/>
                      <a:lumOff val="50000"/>
                    </a:schemeClr>
                  </a:solidFill>
                  <a:latin typeface="FS Joey" panose="02000506040000020004" pitchFamily="2" charset="77"/>
                </a:rPr>
                <a:t>﻿</a:t>
              </a:r>
            </a:p>
            <a:p>
              <a:pPr algn="ctr"/>
              <a:endParaRPr lang="en-US" dirty="0">
                <a:solidFill>
                  <a:schemeClr val="tx1">
                    <a:lumMod val="50000"/>
                    <a:lumOff val="50000"/>
                  </a:schemeClr>
                </a:solidFill>
                <a:latin typeface="FS Joey" panose="02000506040000020004" pitchFamily="2" charset="77"/>
              </a:endParaRPr>
            </a:p>
            <a:p>
              <a:pPr algn="ctr"/>
              <a:r>
                <a:rPr lang="en-US" dirty="0">
                  <a:solidFill>
                    <a:schemeClr val="tx1">
                      <a:lumMod val="50000"/>
                      <a:lumOff val="50000"/>
                    </a:schemeClr>
                  </a:solidFill>
                  <a:latin typeface="FS Joey" panose="02000506040000020004" pitchFamily="2" charset="77"/>
                </a:rPr>
                <a:t>CH4 sensor (Aerodyne Quantum Cascade Laser (QCL))</a:t>
              </a:r>
            </a:p>
          </p:txBody>
        </p:sp>
        <p:sp>
          <p:nvSpPr>
            <p:cNvPr id="21" name="Cross 20">
              <a:extLst>
                <a:ext uri="{FF2B5EF4-FFF2-40B4-BE49-F238E27FC236}">
                  <a16:creationId xmlns:a16="http://schemas.microsoft.com/office/drawing/2014/main" id="{8A5A43A0-7840-5C44-819E-D90F7710EDAD}"/>
                </a:ext>
              </a:extLst>
            </p:cNvPr>
            <p:cNvSpPr/>
            <p:nvPr/>
          </p:nvSpPr>
          <p:spPr>
            <a:xfrm>
              <a:off x="7429255" y="5164046"/>
              <a:ext cx="455292" cy="455292"/>
            </a:xfrm>
            <a:prstGeom prst="plus">
              <a:avLst>
                <a:gd name="adj" fmla="val 40993"/>
              </a:avLst>
            </a:prstGeom>
            <a:solidFill>
              <a:srgbClr val="A21553"/>
            </a:solidFill>
            <a:ln>
              <a:solidFill>
                <a:srgbClr val="A2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FEABF13-8EA3-5243-8761-33B61A6D51B2}"/>
                </a:ext>
              </a:extLst>
            </p:cNvPr>
            <p:cNvSpPr/>
            <p:nvPr/>
          </p:nvSpPr>
          <p:spPr>
            <a:xfrm>
              <a:off x="8319389" y="4586765"/>
              <a:ext cx="3175923" cy="1542153"/>
            </a:xfrm>
            <a:prstGeom prst="rect">
              <a:avLst/>
            </a:prstGeom>
            <a:noFill/>
            <a:ln>
              <a:solidFill>
                <a:srgbClr val="A2155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15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502460-C3A5-3F40-B1C1-C0A93DDBA006}"/>
              </a:ext>
            </a:extLst>
          </p:cNvPr>
          <p:cNvSpPr/>
          <p:nvPr/>
        </p:nvSpPr>
        <p:spPr>
          <a:xfrm>
            <a:off x="2989944" y="323677"/>
            <a:ext cx="8645772" cy="646331"/>
          </a:xfrm>
          <a:prstGeom prst="rect">
            <a:avLst/>
          </a:prstGeom>
        </p:spPr>
        <p:txBody>
          <a:bodyPr wrap="square">
            <a:spAutoFit/>
          </a:bodyPr>
          <a:lstStyle/>
          <a:p>
            <a:pPr algn="r"/>
            <a:r>
              <a:rPr lang="en-US" sz="3600" b="1" dirty="0">
                <a:solidFill>
                  <a:srgbClr val="FF8E00"/>
                </a:solidFill>
                <a:latin typeface="Euphemia" panose="020B0503040102020104" pitchFamily="34" charset="0"/>
              </a:rPr>
              <a:t>EC Data Corrections and pre-processing</a:t>
            </a:r>
          </a:p>
        </p:txBody>
      </p:sp>
      <p:pic>
        <p:nvPicPr>
          <p:cNvPr id="2" name="Picture 1">
            <a:extLst>
              <a:ext uri="{FF2B5EF4-FFF2-40B4-BE49-F238E27FC236}">
                <a16:creationId xmlns:a16="http://schemas.microsoft.com/office/drawing/2014/main" id="{DDACBF15-326F-4346-8FF1-976F5E56D2FC}"/>
              </a:ext>
            </a:extLst>
          </p:cNvPr>
          <p:cNvPicPr>
            <a:picLocks noChangeAspect="1"/>
          </p:cNvPicPr>
          <p:nvPr/>
        </p:nvPicPr>
        <p:blipFill rotWithShape="1">
          <a:blip r:embed="rId3"/>
          <a:srcRect l="2971"/>
          <a:stretch/>
        </p:blipFill>
        <p:spPr>
          <a:xfrm>
            <a:off x="0" y="2020287"/>
            <a:ext cx="5066176" cy="4133244"/>
          </a:xfrm>
          <a:prstGeom prst="rect">
            <a:avLst/>
          </a:prstGeom>
        </p:spPr>
      </p:pic>
      <p:sp>
        <p:nvSpPr>
          <p:cNvPr id="5" name="Rectangle 4">
            <a:extLst>
              <a:ext uri="{FF2B5EF4-FFF2-40B4-BE49-F238E27FC236}">
                <a16:creationId xmlns:a16="http://schemas.microsoft.com/office/drawing/2014/main" id="{FC65A428-8E72-894F-916D-86700C005083}"/>
              </a:ext>
            </a:extLst>
          </p:cNvPr>
          <p:cNvSpPr/>
          <p:nvPr/>
        </p:nvSpPr>
        <p:spPr>
          <a:xfrm>
            <a:off x="839279" y="1276795"/>
            <a:ext cx="3578224" cy="830997"/>
          </a:xfrm>
          <a:prstGeom prst="rect">
            <a:avLst/>
          </a:prstGeom>
        </p:spPr>
        <p:txBody>
          <a:bodyPr wrap="none">
            <a:spAutoFit/>
          </a:bodyPr>
          <a:lstStyle/>
          <a:p>
            <a:pPr algn="ctr"/>
            <a:r>
              <a:rPr lang="en-US" sz="2400" dirty="0">
                <a:solidFill>
                  <a:srgbClr val="A21553"/>
                </a:solidFill>
                <a:latin typeface="FS Joey Medium" panose="02000506040000020004" pitchFamily="2" charset="77"/>
              </a:rPr>
              <a:t>﻿High-frequency attenuation</a:t>
            </a:r>
          </a:p>
          <a:p>
            <a:pPr algn="ctr"/>
            <a:r>
              <a:rPr lang="en-US" sz="2400" dirty="0">
                <a:solidFill>
                  <a:srgbClr val="A21553"/>
                </a:solidFill>
                <a:latin typeface="FS Joey Medium" panose="02000506040000020004" pitchFamily="2" charset="77"/>
              </a:rPr>
              <a:t>Difference in sampling</a:t>
            </a:r>
          </a:p>
        </p:txBody>
      </p:sp>
      <p:sp>
        <p:nvSpPr>
          <p:cNvPr id="6" name="Rectangle 5">
            <a:extLst>
              <a:ext uri="{FF2B5EF4-FFF2-40B4-BE49-F238E27FC236}">
                <a16:creationId xmlns:a16="http://schemas.microsoft.com/office/drawing/2014/main" id="{E9C42F0C-F335-B044-A92A-D6F4AD4A6D8F}"/>
              </a:ext>
            </a:extLst>
          </p:cNvPr>
          <p:cNvSpPr/>
          <p:nvPr/>
        </p:nvSpPr>
        <p:spPr>
          <a:xfrm>
            <a:off x="5341611" y="1276795"/>
            <a:ext cx="6294104" cy="457131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Medium" panose="02000506040000020004" pitchFamily="2" charset="77"/>
              </a:rPr>
              <a:t>Number of raw data </a:t>
            </a:r>
            <a:r>
              <a:rPr lang="en-US" sz="2000" dirty="0">
                <a:solidFill>
                  <a:schemeClr val="tx1">
                    <a:lumMod val="75000"/>
                    <a:lumOff val="25000"/>
                  </a:schemeClr>
                </a:solidFill>
                <a:latin typeface="FS Joey" panose="02000506040000020004" pitchFamily="2" charset="77"/>
              </a:rPr>
              <a:t>per period &lt;  35000</a:t>
            </a:r>
          </a:p>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panose="02000506040000020004" pitchFamily="2" charset="77"/>
              </a:rPr>
              <a:t>The </a:t>
            </a:r>
            <a:r>
              <a:rPr lang="en-US" sz="2000" dirty="0">
                <a:solidFill>
                  <a:schemeClr val="tx1">
                    <a:lumMod val="75000"/>
                    <a:lumOff val="25000"/>
                  </a:schemeClr>
                </a:solidFill>
                <a:latin typeface="FS Joey Medium" panose="02000506040000020004" pitchFamily="2" charset="77"/>
              </a:rPr>
              <a:t>flow rate </a:t>
            </a:r>
            <a:r>
              <a:rPr lang="en-US" sz="2000" dirty="0">
                <a:solidFill>
                  <a:schemeClr val="tx1">
                    <a:lumMod val="75000"/>
                    <a:lumOff val="25000"/>
                  </a:schemeClr>
                </a:solidFill>
                <a:latin typeface="FS Joey" panose="02000506040000020004" pitchFamily="2" charset="77"/>
              </a:rPr>
              <a:t>in the sampling line &lt; 15 Lmin</a:t>
            </a:r>
            <a:r>
              <a:rPr lang="en-US" sz="2000" baseline="30000" dirty="0">
                <a:solidFill>
                  <a:schemeClr val="tx1">
                    <a:lumMod val="75000"/>
                    <a:lumOff val="25000"/>
                  </a:schemeClr>
                </a:solidFill>
                <a:latin typeface="FS Joey" panose="02000506040000020004" pitchFamily="2" charset="77"/>
              </a:rPr>
              <a:t>−1 </a:t>
            </a:r>
          </a:p>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Medium" panose="02000506040000020004" pitchFamily="2" charset="77"/>
              </a:rPr>
              <a:t>Spikes</a:t>
            </a:r>
            <a:r>
              <a:rPr lang="en-US" sz="2000" dirty="0">
                <a:solidFill>
                  <a:schemeClr val="tx1">
                    <a:lumMod val="75000"/>
                    <a:lumOff val="25000"/>
                  </a:schemeClr>
                </a:solidFill>
                <a:latin typeface="FS Joey" panose="02000506040000020004" pitchFamily="2" charset="77"/>
              </a:rPr>
              <a:t> in u, v, w or any of the trace gas mole fractions was &gt;  1%</a:t>
            </a:r>
          </a:p>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panose="02000506040000020004" pitchFamily="2" charset="77"/>
              </a:rPr>
              <a:t>Latent and sensible heat fluxes fell outside the -250Wm</a:t>
            </a:r>
            <a:r>
              <a:rPr lang="en-US" sz="2000" baseline="30000" dirty="0">
                <a:solidFill>
                  <a:schemeClr val="tx1">
                    <a:lumMod val="75000"/>
                    <a:lumOff val="25000"/>
                  </a:schemeClr>
                </a:solidFill>
                <a:latin typeface="FS Joey" panose="02000506040000020004" pitchFamily="2" charset="77"/>
              </a:rPr>
              <a:t>−2 </a:t>
            </a:r>
            <a:r>
              <a:rPr lang="en-US" sz="2000" dirty="0">
                <a:solidFill>
                  <a:schemeClr val="tx1">
                    <a:lumMod val="75000"/>
                    <a:lumOff val="25000"/>
                  </a:schemeClr>
                </a:solidFill>
                <a:latin typeface="FS Joey" panose="02000506040000020004" pitchFamily="2" charset="77"/>
              </a:rPr>
              <a:t>to 800Wm</a:t>
            </a:r>
            <a:r>
              <a:rPr lang="en-US" sz="2000" baseline="30000" dirty="0">
                <a:solidFill>
                  <a:schemeClr val="tx1">
                    <a:lumMod val="75000"/>
                    <a:lumOff val="25000"/>
                  </a:schemeClr>
                </a:solidFill>
                <a:latin typeface="FS Joey" panose="02000506040000020004" pitchFamily="2" charset="77"/>
              </a:rPr>
              <a:t>−2 </a:t>
            </a:r>
            <a:r>
              <a:rPr lang="en-US" sz="2000" dirty="0">
                <a:solidFill>
                  <a:schemeClr val="tx1">
                    <a:lumMod val="75000"/>
                    <a:lumOff val="25000"/>
                  </a:schemeClr>
                </a:solidFill>
                <a:latin typeface="FS Joey" panose="02000506040000020004" pitchFamily="2" charset="77"/>
              </a:rPr>
              <a:t>range. </a:t>
            </a:r>
          </a:p>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panose="02000506040000020004" pitchFamily="2" charset="77"/>
              </a:rPr>
              <a:t>The </a:t>
            </a:r>
            <a:r>
              <a:rPr lang="en-US" sz="2000" dirty="0">
                <a:solidFill>
                  <a:schemeClr val="tx1">
                    <a:lumMod val="75000"/>
                    <a:lumOff val="25000"/>
                  </a:schemeClr>
                </a:solidFill>
                <a:latin typeface="FS Joey Medium" panose="02000506040000020004" pitchFamily="2" charset="77"/>
              </a:rPr>
              <a:t>level of turbulence </a:t>
            </a:r>
            <a:r>
              <a:rPr lang="en-US" sz="2000" dirty="0">
                <a:solidFill>
                  <a:schemeClr val="tx1">
                    <a:lumMod val="75000"/>
                    <a:lumOff val="25000"/>
                  </a:schemeClr>
                </a:solidFill>
                <a:latin typeface="FS Joey" panose="02000506040000020004" pitchFamily="2" charset="77"/>
              </a:rPr>
              <a:t>was deemed insufficient for flux measurement (u</a:t>
            </a:r>
            <a:r>
              <a:rPr lang="en-US" sz="2000" baseline="-25000" dirty="0">
                <a:solidFill>
                  <a:schemeClr val="tx1">
                    <a:lumMod val="75000"/>
                    <a:lumOff val="25000"/>
                  </a:schemeClr>
                </a:solidFill>
                <a:latin typeface="FS Joey" panose="02000506040000020004" pitchFamily="2" charset="77"/>
              </a:rPr>
              <a:t>∗</a:t>
            </a:r>
            <a:r>
              <a:rPr lang="en-US" sz="2000" dirty="0">
                <a:solidFill>
                  <a:schemeClr val="tx1">
                    <a:lumMod val="75000"/>
                    <a:lumOff val="25000"/>
                  </a:schemeClr>
                </a:solidFill>
                <a:latin typeface="FS Joey" panose="02000506040000020004" pitchFamily="2" charset="77"/>
              </a:rPr>
              <a:t>, &lt; 0.2ms</a:t>
            </a:r>
            <a:r>
              <a:rPr lang="en-US" sz="2000" baseline="30000" dirty="0">
                <a:solidFill>
                  <a:schemeClr val="tx1">
                    <a:lumMod val="75000"/>
                    <a:lumOff val="25000"/>
                  </a:schemeClr>
                </a:solidFill>
                <a:latin typeface="FS Joey" panose="02000506040000020004" pitchFamily="2" charset="77"/>
              </a:rPr>
              <a:t>−1</a:t>
            </a:r>
            <a:r>
              <a:rPr lang="en-US" sz="2000" dirty="0">
                <a:solidFill>
                  <a:schemeClr val="tx1">
                    <a:lumMod val="75000"/>
                    <a:lumOff val="25000"/>
                  </a:schemeClr>
                </a:solidFill>
                <a:latin typeface="FS Joey" panose="02000506040000020004" pitchFamily="2" charset="77"/>
              </a:rPr>
              <a:t>). </a:t>
            </a:r>
          </a:p>
          <a:p>
            <a:pPr marL="285750" indent="-285750">
              <a:lnSpc>
                <a:spcPct val="150000"/>
              </a:lnSpc>
              <a:buFont typeface="Arial" panose="020B0604020202020204" pitchFamily="34" charset="0"/>
              <a:buChar char="•"/>
            </a:pPr>
            <a:r>
              <a:rPr lang="en-US" sz="2000" dirty="0">
                <a:solidFill>
                  <a:schemeClr val="tx1">
                    <a:lumMod val="75000"/>
                    <a:lumOff val="25000"/>
                  </a:schemeClr>
                </a:solidFill>
                <a:latin typeface="FS Joey" panose="02000506040000020004" pitchFamily="2" charset="77"/>
              </a:rPr>
              <a:t>The </a:t>
            </a:r>
            <a:r>
              <a:rPr lang="en-US" sz="2000" dirty="0">
                <a:solidFill>
                  <a:schemeClr val="tx1">
                    <a:lumMod val="75000"/>
                    <a:lumOff val="25000"/>
                  </a:schemeClr>
                </a:solidFill>
                <a:latin typeface="FS Joey Medium" panose="02000506040000020004" pitchFamily="2" charset="77"/>
              </a:rPr>
              <a:t>stationarity </a:t>
            </a:r>
            <a:r>
              <a:rPr lang="en-US" sz="2000" dirty="0">
                <a:solidFill>
                  <a:schemeClr val="tx1">
                    <a:lumMod val="75000"/>
                    <a:lumOff val="25000"/>
                  </a:schemeClr>
                </a:solidFill>
                <a:latin typeface="FS Joey" panose="02000506040000020004" pitchFamily="2" charset="77"/>
              </a:rPr>
              <a:t>test &lt; 30% </a:t>
            </a:r>
            <a:r>
              <a:rPr lang="en-US" sz="2400" baseline="-25000" dirty="0">
                <a:solidFill>
                  <a:schemeClr val="tx1">
                    <a:lumMod val="75000"/>
                    <a:lumOff val="25000"/>
                  </a:schemeClr>
                </a:solidFill>
                <a:latin typeface="FS Joey" panose="02000506040000020004" pitchFamily="2" charset="77"/>
              </a:rPr>
              <a:t>(</a:t>
            </a:r>
            <a:r>
              <a:rPr lang="en-US" sz="2400" baseline="-25000" dirty="0" err="1">
                <a:solidFill>
                  <a:schemeClr val="tx1">
                    <a:lumMod val="75000"/>
                    <a:lumOff val="25000"/>
                  </a:schemeClr>
                </a:solidFill>
                <a:latin typeface="FS Joey" panose="02000506040000020004" pitchFamily="2" charset="77"/>
              </a:rPr>
              <a:t>Foken</a:t>
            </a:r>
            <a:r>
              <a:rPr lang="en-US" sz="2400" baseline="-25000" dirty="0">
                <a:solidFill>
                  <a:schemeClr val="tx1">
                    <a:lumMod val="75000"/>
                    <a:lumOff val="25000"/>
                  </a:schemeClr>
                </a:solidFill>
                <a:latin typeface="FS Joey" panose="02000506040000020004" pitchFamily="2" charset="77"/>
              </a:rPr>
              <a:t> and </a:t>
            </a:r>
            <a:r>
              <a:rPr lang="en-US" sz="2400" baseline="-25000" dirty="0" err="1">
                <a:solidFill>
                  <a:schemeClr val="tx1">
                    <a:lumMod val="75000"/>
                    <a:lumOff val="25000"/>
                  </a:schemeClr>
                </a:solidFill>
                <a:latin typeface="FS Joey" panose="02000506040000020004" pitchFamily="2" charset="77"/>
              </a:rPr>
              <a:t>Wichura</a:t>
            </a:r>
            <a:r>
              <a:rPr lang="en-US" sz="2400" baseline="-25000" dirty="0">
                <a:solidFill>
                  <a:schemeClr val="tx1">
                    <a:lumMod val="75000"/>
                    <a:lumOff val="25000"/>
                  </a:schemeClr>
                </a:solidFill>
                <a:latin typeface="FS Joey" panose="02000506040000020004" pitchFamily="2" charset="77"/>
              </a:rPr>
              <a:t>, 1996; </a:t>
            </a:r>
            <a:r>
              <a:rPr lang="en-US" sz="2400" baseline="-25000" dirty="0" err="1">
                <a:solidFill>
                  <a:schemeClr val="tx1">
                    <a:lumMod val="75000"/>
                    <a:lumOff val="25000"/>
                  </a:schemeClr>
                </a:solidFill>
                <a:latin typeface="FS Joey" panose="02000506040000020004" pitchFamily="2" charset="77"/>
              </a:rPr>
              <a:t>Foken</a:t>
            </a:r>
            <a:r>
              <a:rPr lang="en-US" sz="2400" baseline="-25000" dirty="0">
                <a:solidFill>
                  <a:schemeClr val="tx1">
                    <a:lumMod val="75000"/>
                    <a:lumOff val="25000"/>
                  </a:schemeClr>
                </a:solidFill>
                <a:latin typeface="FS Joey" panose="02000506040000020004" pitchFamily="2" charset="77"/>
              </a:rPr>
              <a:t> et al., 2004).</a:t>
            </a:r>
            <a:endParaRPr lang="en-US" sz="2000" baseline="-25000" dirty="0">
              <a:solidFill>
                <a:schemeClr val="tx1">
                  <a:lumMod val="75000"/>
                  <a:lumOff val="25000"/>
                </a:schemeClr>
              </a:solidFill>
              <a:latin typeface="FS Joey" panose="02000506040000020004" pitchFamily="2" charset="77"/>
            </a:endParaRPr>
          </a:p>
        </p:txBody>
      </p:sp>
      <p:sp>
        <p:nvSpPr>
          <p:cNvPr id="7" name="Rectangle 6">
            <a:extLst>
              <a:ext uri="{FF2B5EF4-FFF2-40B4-BE49-F238E27FC236}">
                <a16:creationId xmlns:a16="http://schemas.microsoft.com/office/drawing/2014/main" id="{32B0F7B9-A697-AE4C-BE58-0665C15201BB}"/>
              </a:ext>
            </a:extLst>
          </p:cNvPr>
          <p:cNvSpPr/>
          <p:nvPr/>
        </p:nvSpPr>
        <p:spPr>
          <a:xfrm rot="1847821" flipV="1">
            <a:off x="2218270" y="3742008"/>
            <a:ext cx="2199297" cy="190148"/>
          </a:xfrm>
          <a:prstGeom prst="rect">
            <a:avLst/>
          </a:prstGeom>
          <a:solidFill>
            <a:srgbClr val="A21553">
              <a:alpha val="3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2E3534-D503-E243-A35B-482D27826F9E}"/>
              </a:ext>
            </a:extLst>
          </p:cNvPr>
          <p:cNvSpPr/>
          <p:nvPr/>
        </p:nvSpPr>
        <p:spPr>
          <a:xfrm rot="2683587" flipV="1">
            <a:off x="2289828" y="4304559"/>
            <a:ext cx="2199297" cy="225004"/>
          </a:xfrm>
          <a:prstGeom prst="rect">
            <a:avLst/>
          </a:prstGeom>
          <a:solidFill>
            <a:srgbClr val="A21553">
              <a:alpha val="3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B8BE86B-3333-FD4B-B191-F510108FD9FB}"/>
              </a:ext>
            </a:extLst>
          </p:cNvPr>
          <p:cNvGrpSpPr/>
          <p:nvPr/>
        </p:nvGrpSpPr>
        <p:grpSpPr>
          <a:xfrm>
            <a:off x="353960" y="6204060"/>
            <a:ext cx="11838040" cy="640447"/>
            <a:chOff x="353960" y="6243816"/>
            <a:chExt cx="11838040" cy="640447"/>
          </a:xfrm>
        </p:grpSpPr>
        <p:pic>
          <p:nvPicPr>
            <p:cNvPr id="10" name="Picture 9">
              <a:extLst>
                <a:ext uri="{FF2B5EF4-FFF2-40B4-BE49-F238E27FC236}">
                  <a16:creationId xmlns:a16="http://schemas.microsoft.com/office/drawing/2014/main" id="{4C07992B-48D3-7547-86A3-C9D152F24B61}"/>
                </a:ext>
              </a:extLst>
            </p:cNvPr>
            <p:cNvPicPr>
              <a:picLocks noChangeAspect="1"/>
            </p:cNvPicPr>
            <p:nvPr/>
          </p:nvPicPr>
          <p:blipFill>
            <a:blip r:embed="rId4">
              <a:alphaModFix amt="50000"/>
            </a:blip>
            <a:stretch>
              <a:fillRect/>
            </a:stretch>
          </p:blipFill>
          <p:spPr>
            <a:xfrm>
              <a:off x="10558207" y="6243816"/>
              <a:ext cx="1633793" cy="640447"/>
            </a:xfrm>
            <a:prstGeom prst="rect">
              <a:avLst/>
            </a:prstGeom>
          </p:spPr>
        </p:pic>
        <p:cxnSp>
          <p:nvCxnSpPr>
            <p:cNvPr id="11" name="Straight Connector 10">
              <a:extLst>
                <a:ext uri="{FF2B5EF4-FFF2-40B4-BE49-F238E27FC236}">
                  <a16:creationId xmlns:a16="http://schemas.microsoft.com/office/drawing/2014/main" id="{AFF4AB08-CFE5-5C4B-8914-1298123A90B0}"/>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4" name="Curved Connector 13">
            <a:extLst>
              <a:ext uri="{FF2B5EF4-FFF2-40B4-BE49-F238E27FC236}">
                <a16:creationId xmlns:a16="http://schemas.microsoft.com/office/drawing/2014/main" id="{ACD2677B-B16C-6745-924A-9F29A2DC1E28}"/>
              </a:ext>
            </a:extLst>
          </p:cNvPr>
          <p:cNvCxnSpPr>
            <a:stCxn id="8" idx="3"/>
            <a:endCxn id="7" idx="3"/>
          </p:cNvCxnSpPr>
          <p:nvPr/>
        </p:nvCxnSpPr>
        <p:spPr>
          <a:xfrm flipV="1">
            <a:off x="4170749" y="4400100"/>
            <a:ext cx="91753" cy="790809"/>
          </a:xfrm>
          <a:prstGeom prst="curvedConnector3">
            <a:avLst>
              <a:gd name="adj1" fmla="val 596140"/>
            </a:avLst>
          </a:prstGeom>
          <a:ln>
            <a:solidFill>
              <a:srgbClr val="A215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1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6E0049-3BFF-8F41-BD27-659BE175FB1C}"/>
              </a:ext>
            </a:extLst>
          </p:cNvPr>
          <p:cNvPicPr>
            <a:picLocks noChangeAspect="1"/>
          </p:cNvPicPr>
          <p:nvPr/>
        </p:nvPicPr>
        <p:blipFill>
          <a:blip r:embed="rId2"/>
          <a:stretch>
            <a:fillRect/>
          </a:stretch>
        </p:blipFill>
        <p:spPr>
          <a:xfrm>
            <a:off x="219212" y="912581"/>
            <a:ext cx="5050466" cy="5853949"/>
          </a:xfrm>
          <a:prstGeom prst="rect">
            <a:avLst/>
          </a:prstGeom>
        </p:spPr>
      </p:pic>
      <p:sp>
        <p:nvSpPr>
          <p:cNvPr id="13" name="Cross 12">
            <a:extLst>
              <a:ext uri="{FF2B5EF4-FFF2-40B4-BE49-F238E27FC236}">
                <a16:creationId xmlns:a16="http://schemas.microsoft.com/office/drawing/2014/main" id="{D0EDA329-6A8C-B945-9F0F-03B7EE26A7DD}"/>
              </a:ext>
            </a:extLst>
          </p:cNvPr>
          <p:cNvSpPr/>
          <p:nvPr/>
        </p:nvSpPr>
        <p:spPr>
          <a:xfrm rot="2794090">
            <a:off x="3857199" y="2350130"/>
            <a:ext cx="112156" cy="111834"/>
          </a:xfrm>
          <a:prstGeom prst="plus">
            <a:avLst>
              <a:gd name="adj" fmla="val 42824"/>
            </a:avLst>
          </a:prstGeom>
          <a:solidFill>
            <a:srgbClr val="C00000"/>
          </a:solidFill>
          <a:ln>
            <a:solidFill>
              <a:srgbClr val="A2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DF5C3FD6-B57A-3240-880E-68E183706086}"/>
              </a:ext>
            </a:extLst>
          </p:cNvPr>
          <p:cNvSpPr/>
          <p:nvPr/>
        </p:nvSpPr>
        <p:spPr>
          <a:xfrm rot="2794090">
            <a:off x="3857200" y="4747256"/>
            <a:ext cx="112156" cy="111834"/>
          </a:xfrm>
          <a:prstGeom prst="plus">
            <a:avLst>
              <a:gd name="adj" fmla="val 42824"/>
            </a:avLst>
          </a:prstGeom>
          <a:solidFill>
            <a:srgbClr val="C00000"/>
          </a:solidFill>
          <a:ln>
            <a:solidFill>
              <a:srgbClr val="A2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D55A973-0E55-4C4E-8D8B-4636093C8A4F}"/>
              </a:ext>
            </a:extLst>
          </p:cNvPr>
          <p:cNvGrpSpPr/>
          <p:nvPr/>
        </p:nvGrpSpPr>
        <p:grpSpPr>
          <a:xfrm>
            <a:off x="1715787" y="1926258"/>
            <a:ext cx="1945217" cy="702280"/>
            <a:chOff x="1715787" y="1926258"/>
            <a:chExt cx="1945217" cy="702280"/>
          </a:xfrm>
        </p:grpSpPr>
        <p:sp>
          <p:nvSpPr>
            <p:cNvPr id="5" name="Oval 4">
              <a:extLst>
                <a:ext uri="{FF2B5EF4-FFF2-40B4-BE49-F238E27FC236}">
                  <a16:creationId xmlns:a16="http://schemas.microsoft.com/office/drawing/2014/main" id="{4AA1B822-BCD2-484C-9BA9-C601E64CAE7D}"/>
                </a:ext>
              </a:extLst>
            </p:cNvPr>
            <p:cNvSpPr/>
            <p:nvPr/>
          </p:nvSpPr>
          <p:spPr>
            <a:xfrm>
              <a:off x="1715787" y="1926258"/>
              <a:ext cx="518474" cy="603315"/>
            </a:xfrm>
            <a:prstGeom prst="ellipse">
              <a:avLst/>
            </a:prstGeom>
            <a:solidFill>
              <a:srgbClr val="A21553">
                <a:alpha val="34000"/>
              </a:srgbClr>
            </a:solidFill>
            <a:ln w="28575" cap="rnd">
              <a:solidFill>
                <a:srgbClr val="A2155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9D4024A-0CAF-2D47-A8D1-DADDCC05A85A}"/>
                </a:ext>
              </a:extLst>
            </p:cNvPr>
            <p:cNvSpPr/>
            <p:nvPr/>
          </p:nvSpPr>
          <p:spPr>
            <a:xfrm>
              <a:off x="3142530" y="2025223"/>
              <a:ext cx="518474" cy="603315"/>
            </a:xfrm>
            <a:prstGeom prst="ellipse">
              <a:avLst/>
            </a:prstGeom>
            <a:solidFill>
              <a:srgbClr val="A21553">
                <a:alpha val="34000"/>
              </a:srgbClr>
            </a:solidFill>
            <a:ln w="28575" cap="rnd">
              <a:solidFill>
                <a:srgbClr val="A2155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D59DF23F-9C1A-C14E-8AD8-55274E3D2D93}"/>
              </a:ext>
            </a:extLst>
          </p:cNvPr>
          <p:cNvGrpSpPr/>
          <p:nvPr/>
        </p:nvGrpSpPr>
        <p:grpSpPr>
          <a:xfrm>
            <a:off x="1456550" y="3522158"/>
            <a:ext cx="2564793" cy="658579"/>
            <a:chOff x="1456550" y="3522158"/>
            <a:chExt cx="2564793" cy="658579"/>
          </a:xfrm>
        </p:grpSpPr>
        <p:sp>
          <p:nvSpPr>
            <p:cNvPr id="17" name="Oval 16">
              <a:extLst>
                <a:ext uri="{FF2B5EF4-FFF2-40B4-BE49-F238E27FC236}">
                  <a16:creationId xmlns:a16="http://schemas.microsoft.com/office/drawing/2014/main" id="{ABB284F8-D90A-904F-A976-95190941E386}"/>
                </a:ext>
              </a:extLst>
            </p:cNvPr>
            <p:cNvSpPr/>
            <p:nvPr/>
          </p:nvSpPr>
          <p:spPr>
            <a:xfrm>
              <a:off x="1456550" y="3577422"/>
              <a:ext cx="518474" cy="603315"/>
            </a:xfrm>
            <a:prstGeom prst="ellipse">
              <a:avLst/>
            </a:prstGeom>
            <a:solidFill>
              <a:srgbClr val="A21553">
                <a:alpha val="34000"/>
              </a:srgbClr>
            </a:solidFill>
            <a:ln w="28575" cap="rnd">
              <a:solidFill>
                <a:srgbClr val="A2155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9ABE062-7463-1C4A-AE1C-D99205C81C67}"/>
                </a:ext>
              </a:extLst>
            </p:cNvPr>
            <p:cNvSpPr/>
            <p:nvPr/>
          </p:nvSpPr>
          <p:spPr>
            <a:xfrm>
              <a:off x="3502869" y="3522158"/>
              <a:ext cx="518474" cy="603315"/>
            </a:xfrm>
            <a:prstGeom prst="ellipse">
              <a:avLst/>
            </a:prstGeom>
            <a:solidFill>
              <a:srgbClr val="A21553">
                <a:alpha val="34000"/>
              </a:srgbClr>
            </a:solidFill>
            <a:ln w="28575" cap="rnd">
              <a:solidFill>
                <a:srgbClr val="A2155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9D43C3F0-AE2A-9F4F-8DDD-D1DD95173CAC}"/>
              </a:ext>
            </a:extLst>
          </p:cNvPr>
          <p:cNvGrpSpPr/>
          <p:nvPr/>
        </p:nvGrpSpPr>
        <p:grpSpPr>
          <a:xfrm>
            <a:off x="353960" y="6204060"/>
            <a:ext cx="11838040" cy="640447"/>
            <a:chOff x="353960" y="6243816"/>
            <a:chExt cx="11838040" cy="640447"/>
          </a:xfrm>
        </p:grpSpPr>
        <p:pic>
          <p:nvPicPr>
            <p:cNvPr id="8" name="Picture 7">
              <a:extLst>
                <a:ext uri="{FF2B5EF4-FFF2-40B4-BE49-F238E27FC236}">
                  <a16:creationId xmlns:a16="http://schemas.microsoft.com/office/drawing/2014/main" id="{B68BC45A-C30E-1243-84D9-A56B993FBA7E}"/>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9" name="Straight Connector 8">
              <a:extLst>
                <a:ext uri="{FF2B5EF4-FFF2-40B4-BE49-F238E27FC236}">
                  <a16:creationId xmlns:a16="http://schemas.microsoft.com/office/drawing/2014/main" id="{341B6259-7279-1D4B-96BB-AE6321953605}"/>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C1B4D521-63F9-8D4C-B12A-1CCF96D7AD75}"/>
              </a:ext>
            </a:extLst>
          </p:cNvPr>
          <p:cNvSpPr/>
          <p:nvPr/>
        </p:nvSpPr>
        <p:spPr>
          <a:xfrm>
            <a:off x="5206180" y="4688272"/>
            <a:ext cx="6096000" cy="1015663"/>
          </a:xfrm>
          <a:prstGeom prst="rect">
            <a:avLst/>
          </a:prstGeom>
        </p:spPr>
        <p:txBody>
          <a:bodyPr>
            <a:spAutoFit/>
          </a:bodyPr>
          <a:lstStyle/>
          <a:p>
            <a:pPr algn="just"/>
            <a:r>
              <a:rPr lang="en-US" sz="2000" dirty="0">
                <a:solidFill>
                  <a:schemeClr val="tx1">
                    <a:lumMod val="75000"/>
                    <a:lumOff val="25000"/>
                  </a:schemeClr>
                </a:solidFill>
                <a:latin typeface="FS Joey" panose="02000506040000020004" pitchFamily="2" charset="77"/>
              </a:rPr>
              <a:t>Typically, 90 % of the flux measured at the BT tower site originated from distances of the order of a few km in spring and summer compared to several tens of km in winter. </a:t>
            </a:r>
          </a:p>
        </p:txBody>
      </p:sp>
      <p:sp>
        <p:nvSpPr>
          <p:cNvPr id="3" name="Rectangle 2">
            <a:extLst>
              <a:ext uri="{FF2B5EF4-FFF2-40B4-BE49-F238E27FC236}">
                <a16:creationId xmlns:a16="http://schemas.microsoft.com/office/drawing/2014/main" id="{365B1720-0608-B94A-A928-95AE5F379B65}"/>
              </a:ext>
            </a:extLst>
          </p:cNvPr>
          <p:cNvSpPr/>
          <p:nvPr/>
        </p:nvSpPr>
        <p:spPr>
          <a:xfrm>
            <a:off x="587230" y="301450"/>
            <a:ext cx="4314429" cy="584775"/>
          </a:xfrm>
          <a:prstGeom prst="rect">
            <a:avLst/>
          </a:prstGeom>
        </p:spPr>
        <p:txBody>
          <a:bodyPr wrap="square">
            <a:spAutoFit/>
          </a:bodyPr>
          <a:lstStyle/>
          <a:p>
            <a:r>
              <a:rPr lang="en-US" sz="1600" dirty="0">
                <a:solidFill>
                  <a:schemeClr val="tx1">
                    <a:lumMod val="75000"/>
                    <a:lumOff val="25000"/>
                  </a:schemeClr>
                </a:solidFill>
                <a:latin typeface="FS Joey" panose="02000506040000020004" pitchFamily="2" charset="77"/>
              </a:rPr>
              <a:t>﻿Analytical model of </a:t>
            </a:r>
            <a:r>
              <a:rPr lang="en-US" sz="1600" dirty="0" err="1">
                <a:solidFill>
                  <a:schemeClr val="tx1">
                    <a:lumMod val="75000"/>
                    <a:lumOff val="25000"/>
                  </a:schemeClr>
                </a:solidFill>
                <a:latin typeface="FS Joey" panose="02000506040000020004" pitchFamily="2" charset="77"/>
              </a:rPr>
              <a:t>Kormann</a:t>
            </a:r>
            <a:r>
              <a:rPr lang="en-US" sz="1600" dirty="0">
                <a:solidFill>
                  <a:schemeClr val="tx1">
                    <a:lumMod val="75000"/>
                    <a:lumOff val="25000"/>
                  </a:schemeClr>
                </a:solidFill>
                <a:latin typeface="FS Joey" panose="02000506040000020004" pitchFamily="2" charset="77"/>
              </a:rPr>
              <a:t> and </a:t>
            </a:r>
            <a:r>
              <a:rPr lang="en-US" sz="1600" dirty="0" err="1">
                <a:solidFill>
                  <a:schemeClr val="tx1">
                    <a:lumMod val="75000"/>
                    <a:lumOff val="25000"/>
                  </a:schemeClr>
                </a:solidFill>
                <a:latin typeface="FS Joey" panose="02000506040000020004" pitchFamily="2" charset="77"/>
              </a:rPr>
              <a:t>Meixner</a:t>
            </a:r>
            <a:r>
              <a:rPr lang="en-US" sz="1600" dirty="0">
                <a:solidFill>
                  <a:schemeClr val="tx1">
                    <a:lumMod val="75000"/>
                    <a:lumOff val="25000"/>
                  </a:schemeClr>
                </a:solidFill>
                <a:latin typeface="FS Joey" panose="02000506040000020004" pitchFamily="2" charset="77"/>
              </a:rPr>
              <a:t> (2001) for non-neutral atmospheric stratification</a:t>
            </a:r>
          </a:p>
        </p:txBody>
      </p:sp>
      <p:sp>
        <p:nvSpPr>
          <p:cNvPr id="14" name="Rectangle 13">
            <a:extLst>
              <a:ext uri="{FF2B5EF4-FFF2-40B4-BE49-F238E27FC236}">
                <a16:creationId xmlns:a16="http://schemas.microsoft.com/office/drawing/2014/main" id="{4A54098E-53B6-7A48-96CD-9D53B6EC93AF}"/>
              </a:ext>
            </a:extLst>
          </p:cNvPr>
          <p:cNvSpPr/>
          <p:nvPr/>
        </p:nvSpPr>
        <p:spPr>
          <a:xfrm>
            <a:off x="7320060" y="221103"/>
            <a:ext cx="4617022" cy="646331"/>
          </a:xfrm>
          <a:prstGeom prst="rect">
            <a:avLst/>
          </a:prstGeom>
        </p:spPr>
        <p:txBody>
          <a:bodyPr wrap="square">
            <a:spAutoFit/>
          </a:bodyPr>
          <a:lstStyle/>
          <a:p>
            <a:pPr algn="r"/>
            <a:r>
              <a:rPr lang="en-US" sz="3600" b="1" dirty="0">
                <a:solidFill>
                  <a:srgbClr val="FF8E00"/>
                </a:solidFill>
                <a:latin typeface="Euphemia" panose="020B0503040102020104" pitchFamily="34" charset="0"/>
              </a:rPr>
              <a:t>BT Tower Footprints</a:t>
            </a:r>
          </a:p>
        </p:txBody>
      </p:sp>
    </p:spTree>
    <p:extLst>
      <p:ext uri="{BB962C8B-B14F-4D97-AF65-F5344CB8AC3E}">
        <p14:creationId xmlns:p14="http://schemas.microsoft.com/office/powerpoint/2010/main" val="30973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60570-FD1D-FB48-94BD-6AB9BEDE54BA}"/>
              </a:ext>
            </a:extLst>
          </p:cNvPr>
          <p:cNvPicPr>
            <a:picLocks noChangeAspect="1"/>
          </p:cNvPicPr>
          <p:nvPr/>
        </p:nvPicPr>
        <p:blipFill>
          <a:blip r:embed="rId2"/>
          <a:stretch>
            <a:fillRect/>
          </a:stretch>
        </p:blipFill>
        <p:spPr>
          <a:xfrm>
            <a:off x="2105856" y="1153485"/>
            <a:ext cx="7578901" cy="5050575"/>
          </a:xfrm>
          <a:prstGeom prst="rect">
            <a:avLst/>
          </a:prstGeom>
        </p:spPr>
      </p:pic>
      <p:grpSp>
        <p:nvGrpSpPr>
          <p:cNvPr id="3" name="Group 2">
            <a:extLst>
              <a:ext uri="{FF2B5EF4-FFF2-40B4-BE49-F238E27FC236}">
                <a16:creationId xmlns:a16="http://schemas.microsoft.com/office/drawing/2014/main" id="{D9D8F82A-6455-1E48-B111-10C27C52A239}"/>
              </a:ext>
            </a:extLst>
          </p:cNvPr>
          <p:cNvGrpSpPr/>
          <p:nvPr/>
        </p:nvGrpSpPr>
        <p:grpSpPr>
          <a:xfrm>
            <a:off x="353960" y="6204060"/>
            <a:ext cx="11838040" cy="640447"/>
            <a:chOff x="353960" y="6243816"/>
            <a:chExt cx="11838040" cy="640447"/>
          </a:xfrm>
        </p:grpSpPr>
        <p:pic>
          <p:nvPicPr>
            <p:cNvPr id="5" name="Picture 4">
              <a:extLst>
                <a:ext uri="{FF2B5EF4-FFF2-40B4-BE49-F238E27FC236}">
                  <a16:creationId xmlns:a16="http://schemas.microsoft.com/office/drawing/2014/main" id="{5D118513-6952-A145-AFC8-0FFA2BF4A02D}"/>
                </a:ext>
              </a:extLst>
            </p:cNvPr>
            <p:cNvPicPr>
              <a:picLocks noChangeAspect="1"/>
            </p:cNvPicPr>
            <p:nvPr/>
          </p:nvPicPr>
          <p:blipFill>
            <a:blip r:embed="rId3">
              <a:alphaModFix amt="50000"/>
            </a:blip>
            <a:stretch>
              <a:fillRect/>
            </a:stretch>
          </p:blipFill>
          <p:spPr>
            <a:xfrm>
              <a:off x="10558207" y="6243816"/>
              <a:ext cx="1633793" cy="640447"/>
            </a:xfrm>
            <a:prstGeom prst="rect">
              <a:avLst/>
            </a:prstGeom>
          </p:spPr>
        </p:pic>
        <p:cxnSp>
          <p:nvCxnSpPr>
            <p:cNvPr id="6" name="Straight Connector 5">
              <a:extLst>
                <a:ext uri="{FF2B5EF4-FFF2-40B4-BE49-F238E27FC236}">
                  <a16:creationId xmlns:a16="http://schemas.microsoft.com/office/drawing/2014/main" id="{CCEB8E06-EA0F-EB46-87A9-AE426979B204}"/>
                </a:ext>
              </a:extLst>
            </p:cNvPr>
            <p:cNvCxnSpPr>
              <a:cxnSpLocks/>
            </p:cNvCxnSpPr>
            <p:nvPr/>
          </p:nvCxnSpPr>
          <p:spPr>
            <a:xfrm flipH="1">
              <a:off x="353960" y="6565287"/>
              <a:ext cx="9704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5C1595B-A523-994E-9097-3E873C12C944}"/>
              </a:ext>
            </a:extLst>
          </p:cNvPr>
          <p:cNvSpPr/>
          <p:nvPr/>
        </p:nvSpPr>
        <p:spPr>
          <a:xfrm>
            <a:off x="649804" y="344709"/>
            <a:ext cx="11466280" cy="646331"/>
          </a:xfrm>
          <a:prstGeom prst="rect">
            <a:avLst/>
          </a:prstGeom>
        </p:spPr>
        <p:txBody>
          <a:bodyPr wrap="none">
            <a:spAutoFit/>
          </a:bodyPr>
          <a:lstStyle/>
          <a:p>
            <a:r>
              <a:rPr lang="en-US" dirty="0"/>
              <a:t>﻿</a:t>
            </a:r>
            <a:r>
              <a:rPr lang="en-US" sz="3600" b="1" dirty="0">
                <a:solidFill>
                  <a:srgbClr val="FF8E00"/>
                </a:solidFill>
                <a:latin typeface="Euphemia" panose="020B0503040102020104" pitchFamily="34" charset="0"/>
              </a:rPr>
              <a:t>Comparison with flux measurements at a lower height</a:t>
            </a:r>
          </a:p>
        </p:txBody>
      </p:sp>
    </p:spTree>
    <p:extLst>
      <p:ext uri="{BB962C8B-B14F-4D97-AF65-F5344CB8AC3E}">
        <p14:creationId xmlns:p14="http://schemas.microsoft.com/office/powerpoint/2010/main" val="3433409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3027</TotalTime>
  <Words>1121</Words>
  <Application>Microsoft Macintosh PowerPoint</Application>
  <PresentationFormat>Widescreen</PresentationFormat>
  <Paragraphs>186</Paragraphs>
  <Slides>24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Avenir Next Condensed</vt:lpstr>
      <vt:lpstr>Avenir Next Condensed Medium</vt:lpstr>
      <vt:lpstr>Calibri</vt:lpstr>
      <vt:lpstr>Calibri Light</vt:lpstr>
      <vt:lpstr>Euphemia</vt:lpstr>
      <vt:lpstr>FS Joey</vt:lpstr>
      <vt:lpstr>FS Joey Medium</vt:lpstr>
      <vt:lpstr>MTMI</vt:lpstr>
      <vt:lpstr>NimbusRomNo9L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82</cp:revision>
  <dcterms:created xsi:type="dcterms:W3CDTF">2020-05-20T14:05:45Z</dcterms:created>
  <dcterms:modified xsi:type="dcterms:W3CDTF">2020-06-16T12:41:42Z</dcterms:modified>
</cp:coreProperties>
</file>