
<file path=[Content_Types].xml><?xml version="1.0" encoding="utf-8"?>
<Types xmlns="http://schemas.openxmlformats.org/package/2006/content-types">
  <Default Extension="xml" ContentType="application/xml"/>
  <Default Extension="jpeg" ContentType="image/jpeg"/>
  <Default Extension="tiff" ContentType="image/tiff"/>
  <Default Extension="mp4" ContentType="video/mp4"/>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256" r:id="rId2"/>
    <p:sldId id="262" r:id="rId3"/>
    <p:sldId id="257" r:id="rId4"/>
    <p:sldId id="258" r:id="rId5"/>
    <p:sldId id="259" r:id="rId6"/>
    <p:sldId id="260" r:id="rId7"/>
    <p:sldId id="26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20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0"/>
    <p:restoredTop sz="92288"/>
  </p:normalViewPr>
  <p:slideViewPr>
    <p:cSldViewPr snapToGrid="0" snapToObjects="1">
      <p:cViewPr>
        <p:scale>
          <a:sx n="70" d="100"/>
          <a:sy n="70" d="100"/>
        </p:scale>
        <p:origin x="-368"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viewProps" Target="viewProps.xml"/><Relationship Id="rId12" Type="http://schemas.openxmlformats.org/officeDocument/2006/relationships/theme" Target="theme/theme1.xml"/><Relationship Id="rId1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notesMaster" Target="notesMasters/notesMaster1.xml"/><Relationship Id="rId1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884020-BBCE-9A4D-AEBE-37333B70FD15}" type="datetimeFigureOut">
              <a:rPr lang="en-US" smtClean="0"/>
              <a:t>3/5/18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8952EC-FD3F-3D4C-B6FC-6F18D3AE1589}" type="slidenum">
              <a:rPr lang="en-US" smtClean="0"/>
              <a:t>‹#›</a:t>
            </a:fld>
            <a:endParaRPr lang="en-US"/>
          </a:p>
        </p:txBody>
      </p:sp>
    </p:spTree>
    <p:extLst>
      <p:ext uri="{BB962C8B-B14F-4D97-AF65-F5344CB8AC3E}">
        <p14:creationId xmlns:p14="http://schemas.microsoft.com/office/powerpoint/2010/main" val="93749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latin typeface="Times" charset="0"/>
              </a:rPr>
              <a:t>Differential equations are used much more widely in science and engineering, and we shall therefore concentrate on them. Later in the book we will see that iterated maps can also be very useful, both for providing simple examples of chaos, and also as tools for analyzing periodic or chaotic solutions of differential equations </a:t>
            </a:r>
            <a:endParaRPr lang="en-US" dirty="0" smtClean="0"/>
          </a:p>
          <a:p>
            <a:endParaRPr lang="en-US" dirty="0"/>
          </a:p>
        </p:txBody>
      </p:sp>
      <p:sp>
        <p:nvSpPr>
          <p:cNvPr id="4" name="Slide Number Placeholder 3"/>
          <p:cNvSpPr>
            <a:spLocks noGrp="1"/>
          </p:cNvSpPr>
          <p:nvPr>
            <p:ph type="sldNum" sz="quarter" idx="10"/>
          </p:nvPr>
        </p:nvSpPr>
        <p:spPr/>
        <p:txBody>
          <a:bodyPr/>
          <a:lstStyle/>
          <a:p>
            <a:fld id="{44F163B4-02AA-5B4B-9079-D6B72019C03A}" type="slidenum">
              <a:rPr lang="en-US" smtClean="0"/>
              <a:t>2</a:t>
            </a:fld>
            <a:endParaRPr lang="en-US"/>
          </a:p>
        </p:txBody>
      </p:sp>
    </p:spTree>
    <p:extLst>
      <p:ext uri="{BB962C8B-B14F-4D97-AF65-F5344CB8AC3E}">
        <p14:creationId xmlns:p14="http://schemas.microsoft.com/office/powerpoint/2010/main" val="280874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D78BFA-FB10-E240-B510-8D67993EA7CF}" type="datetimeFigureOut">
              <a:rPr lang="en-US" smtClean="0"/>
              <a:t>3/5/18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015C13-C530-3541-8E8C-7A61E5D8B4A3}" type="slidenum">
              <a:rPr lang="en-US" smtClean="0"/>
              <a:t>‹#›</a:t>
            </a:fld>
            <a:endParaRPr lang="en-US"/>
          </a:p>
        </p:txBody>
      </p:sp>
    </p:spTree>
    <p:extLst>
      <p:ext uri="{BB962C8B-B14F-4D97-AF65-F5344CB8AC3E}">
        <p14:creationId xmlns:p14="http://schemas.microsoft.com/office/powerpoint/2010/main" val="1146840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D78BFA-FB10-E240-B510-8D67993EA7CF}" type="datetimeFigureOut">
              <a:rPr lang="en-US" smtClean="0"/>
              <a:t>3/5/18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015C13-C530-3541-8E8C-7A61E5D8B4A3}" type="slidenum">
              <a:rPr lang="en-US" smtClean="0"/>
              <a:t>‹#›</a:t>
            </a:fld>
            <a:endParaRPr lang="en-US"/>
          </a:p>
        </p:txBody>
      </p:sp>
    </p:spTree>
    <p:extLst>
      <p:ext uri="{BB962C8B-B14F-4D97-AF65-F5344CB8AC3E}">
        <p14:creationId xmlns:p14="http://schemas.microsoft.com/office/powerpoint/2010/main" val="48004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D78BFA-FB10-E240-B510-8D67993EA7CF}" type="datetimeFigureOut">
              <a:rPr lang="en-US" smtClean="0"/>
              <a:t>3/5/18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015C13-C530-3541-8E8C-7A61E5D8B4A3}" type="slidenum">
              <a:rPr lang="en-US" smtClean="0"/>
              <a:t>‹#›</a:t>
            </a:fld>
            <a:endParaRPr lang="en-US"/>
          </a:p>
        </p:txBody>
      </p:sp>
    </p:spTree>
    <p:extLst>
      <p:ext uri="{BB962C8B-B14F-4D97-AF65-F5344CB8AC3E}">
        <p14:creationId xmlns:p14="http://schemas.microsoft.com/office/powerpoint/2010/main" val="1499465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D78BFA-FB10-E240-B510-8D67993EA7CF}" type="datetimeFigureOut">
              <a:rPr lang="en-US" smtClean="0"/>
              <a:t>3/5/18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015C13-C530-3541-8E8C-7A61E5D8B4A3}" type="slidenum">
              <a:rPr lang="en-US" smtClean="0"/>
              <a:t>‹#›</a:t>
            </a:fld>
            <a:endParaRPr lang="en-US"/>
          </a:p>
        </p:txBody>
      </p:sp>
    </p:spTree>
    <p:extLst>
      <p:ext uri="{BB962C8B-B14F-4D97-AF65-F5344CB8AC3E}">
        <p14:creationId xmlns:p14="http://schemas.microsoft.com/office/powerpoint/2010/main" val="1289610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D78BFA-FB10-E240-B510-8D67993EA7CF}" type="datetimeFigureOut">
              <a:rPr lang="en-US" smtClean="0"/>
              <a:t>3/5/18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015C13-C530-3541-8E8C-7A61E5D8B4A3}" type="slidenum">
              <a:rPr lang="en-US" smtClean="0"/>
              <a:t>‹#›</a:t>
            </a:fld>
            <a:endParaRPr lang="en-US"/>
          </a:p>
        </p:txBody>
      </p:sp>
    </p:spTree>
    <p:extLst>
      <p:ext uri="{BB962C8B-B14F-4D97-AF65-F5344CB8AC3E}">
        <p14:creationId xmlns:p14="http://schemas.microsoft.com/office/powerpoint/2010/main" val="2080640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D78BFA-FB10-E240-B510-8D67993EA7CF}" type="datetimeFigureOut">
              <a:rPr lang="en-US" smtClean="0"/>
              <a:t>3/5/18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015C13-C530-3541-8E8C-7A61E5D8B4A3}" type="slidenum">
              <a:rPr lang="en-US" smtClean="0"/>
              <a:t>‹#›</a:t>
            </a:fld>
            <a:endParaRPr lang="en-US"/>
          </a:p>
        </p:txBody>
      </p:sp>
    </p:spTree>
    <p:extLst>
      <p:ext uri="{BB962C8B-B14F-4D97-AF65-F5344CB8AC3E}">
        <p14:creationId xmlns:p14="http://schemas.microsoft.com/office/powerpoint/2010/main" val="1853382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D78BFA-FB10-E240-B510-8D67993EA7CF}" type="datetimeFigureOut">
              <a:rPr lang="en-US" smtClean="0"/>
              <a:t>3/5/18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015C13-C530-3541-8E8C-7A61E5D8B4A3}" type="slidenum">
              <a:rPr lang="en-US" smtClean="0"/>
              <a:t>‹#›</a:t>
            </a:fld>
            <a:endParaRPr lang="en-US"/>
          </a:p>
        </p:txBody>
      </p:sp>
    </p:spTree>
    <p:extLst>
      <p:ext uri="{BB962C8B-B14F-4D97-AF65-F5344CB8AC3E}">
        <p14:creationId xmlns:p14="http://schemas.microsoft.com/office/powerpoint/2010/main" val="543764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D78BFA-FB10-E240-B510-8D67993EA7CF}" type="datetimeFigureOut">
              <a:rPr lang="en-US" smtClean="0"/>
              <a:t>3/5/18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015C13-C530-3541-8E8C-7A61E5D8B4A3}" type="slidenum">
              <a:rPr lang="en-US" smtClean="0"/>
              <a:t>‹#›</a:t>
            </a:fld>
            <a:endParaRPr lang="en-US"/>
          </a:p>
        </p:txBody>
      </p:sp>
    </p:spTree>
    <p:extLst>
      <p:ext uri="{BB962C8B-B14F-4D97-AF65-F5344CB8AC3E}">
        <p14:creationId xmlns:p14="http://schemas.microsoft.com/office/powerpoint/2010/main" val="1502445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D78BFA-FB10-E240-B510-8D67993EA7CF}" type="datetimeFigureOut">
              <a:rPr lang="en-US" smtClean="0"/>
              <a:t>3/5/18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015C13-C530-3541-8E8C-7A61E5D8B4A3}" type="slidenum">
              <a:rPr lang="en-US" smtClean="0"/>
              <a:t>‹#›</a:t>
            </a:fld>
            <a:endParaRPr lang="en-US"/>
          </a:p>
        </p:txBody>
      </p:sp>
    </p:spTree>
    <p:extLst>
      <p:ext uri="{BB962C8B-B14F-4D97-AF65-F5344CB8AC3E}">
        <p14:creationId xmlns:p14="http://schemas.microsoft.com/office/powerpoint/2010/main" val="1483822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D78BFA-FB10-E240-B510-8D67993EA7CF}" type="datetimeFigureOut">
              <a:rPr lang="en-US" smtClean="0"/>
              <a:t>3/5/18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015C13-C530-3541-8E8C-7A61E5D8B4A3}" type="slidenum">
              <a:rPr lang="en-US" smtClean="0"/>
              <a:t>‹#›</a:t>
            </a:fld>
            <a:endParaRPr lang="en-US"/>
          </a:p>
        </p:txBody>
      </p:sp>
    </p:spTree>
    <p:extLst>
      <p:ext uri="{BB962C8B-B14F-4D97-AF65-F5344CB8AC3E}">
        <p14:creationId xmlns:p14="http://schemas.microsoft.com/office/powerpoint/2010/main" val="2019640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D78BFA-FB10-E240-B510-8D67993EA7CF}" type="datetimeFigureOut">
              <a:rPr lang="en-US" smtClean="0"/>
              <a:t>3/5/18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015C13-C530-3541-8E8C-7A61E5D8B4A3}" type="slidenum">
              <a:rPr lang="en-US" smtClean="0"/>
              <a:t>‹#›</a:t>
            </a:fld>
            <a:endParaRPr lang="en-US"/>
          </a:p>
        </p:txBody>
      </p:sp>
    </p:spTree>
    <p:extLst>
      <p:ext uri="{BB962C8B-B14F-4D97-AF65-F5344CB8AC3E}">
        <p14:creationId xmlns:p14="http://schemas.microsoft.com/office/powerpoint/2010/main" val="96379586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D78BFA-FB10-E240-B510-8D67993EA7CF}" type="datetimeFigureOut">
              <a:rPr lang="en-US" smtClean="0"/>
              <a:t>3/5/18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015C13-C530-3541-8E8C-7A61E5D8B4A3}" type="slidenum">
              <a:rPr lang="en-US" smtClean="0"/>
              <a:t>‹#›</a:t>
            </a:fld>
            <a:endParaRPr lang="en-US"/>
          </a:p>
        </p:txBody>
      </p:sp>
    </p:spTree>
    <p:extLst>
      <p:ext uri="{BB962C8B-B14F-4D97-AF65-F5344CB8AC3E}">
        <p14:creationId xmlns:p14="http://schemas.microsoft.com/office/powerpoint/2010/main" val="1659969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gif"/><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5.png"/><Relationship Id="rId5" Type="http://schemas.openxmlformats.org/officeDocument/2006/relationships/image" Target="../media/image6.tiff"/><Relationship Id="rId6" Type="http://schemas.openxmlformats.org/officeDocument/2006/relationships/image" Target="../media/image7.tiff"/><Relationship Id="rId1" Type="http://schemas.microsoft.com/office/2007/relationships/media" Target="../media/media1.mp4"/><Relationship Id="rId2" Type="http://schemas.openxmlformats.org/officeDocument/2006/relationships/video" Target="../media/media1.mp4"/></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3429000" cy="6858000"/>
          </a:xfrm>
          <a:prstGeom prst="rect">
            <a:avLst/>
          </a:prstGeom>
        </p:spPr>
      </p:pic>
      <p:sp>
        <p:nvSpPr>
          <p:cNvPr id="5" name="TextBox 4"/>
          <p:cNvSpPr txBox="1"/>
          <p:nvPr/>
        </p:nvSpPr>
        <p:spPr>
          <a:xfrm>
            <a:off x="8722677" y="4640094"/>
            <a:ext cx="3372718" cy="1323439"/>
          </a:xfrm>
          <a:prstGeom prst="rect">
            <a:avLst/>
          </a:prstGeom>
          <a:noFill/>
        </p:spPr>
        <p:txBody>
          <a:bodyPr wrap="none" rtlCol="0">
            <a:spAutoFit/>
          </a:bodyPr>
          <a:lstStyle/>
          <a:p>
            <a:pPr algn="r"/>
            <a:r>
              <a:rPr lang="en-US" sz="4000" b="1" dirty="0" smtClean="0">
                <a:latin typeface="Avenir Next Condensed Demi Bold" charset="0"/>
                <a:ea typeface="Avenir Next Condensed Demi Bold" charset="0"/>
                <a:cs typeface="Avenir Next Condensed Demi Bold" charset="0"/>
              </a:rPr>
              <a:t>The Circle Map</a:t>
            </a:r>
          </a:p>
          <a:p>
            <a:pPr algn="r"/>
            <a:r>
              <a:rPr lang="en-US" sz="4000" b="1" dirty="0" smtClean="0">
                <a:latin typeface="Avenir Next Condensed Demi Bold" charset="0"/>
                <a:ea typeface="Avenir Next Condensed Demi Bold" charset="0"/>
                <a:cs typeface="Avenir Next Condensed Demi Bold" charset="0"/>
              </a:rPr>
              <a:t>Arnolds Tongues</a:t>
            </a:r>
            <a:endParaRPr lang="en-US" sz="4000" b="1" dirty="0">
              <a:latin typeface="Avenir Next Condensed Demi Bold" charset="0"/>
              <a:ea typeface="Avenir Next Condensed Demi Bold" charset="0"/>
              <a:cs typeface="Avenir Next Condensed Demi Bold" charset="0"/>
            </a:endParaRPr>
          </a:p>
        </p:txBody>
      </p:sp>
      <p:sp>
        <p:nvSpPr>
          <p:cNvPr id="6" name="TextBox 5"/>
          <p:cNvSpPr txBox="1"/>
          <p:nvPr/>
        </p:nvSpPr>
        <p:spPr>
          <a:xfrm>
            <a:off x="10077855" y="6117022"/>
            <a:ext cx="2017540" cy="646331"/>
          </a:xfrm>
          <a:prstGeom prst="rect">
            <a:avLst/>
          </a:prstGeom>
          <a:noFill/>
        </p:spPr>
        <p:txBody>
          <a:bodyPr wrap="none" rtlCol="0">
            <a:spAutoFit/>
          </a:bodyPr>
          <a:lstStyle/>
          <a:p>
            <a:pPr algn="r"/>
            <a:r>
              <a:rPr lang="en-US" dirty="0" err="1" smtClean="0">
                <a:latin typeface="Avenir Next Condensed" charset="0"/>
                <a:ea typeface="Avenir Next Condensed" charset="0"/>
                <a:cs typeface="Avenir Next Condensed" charset="0"/>
              </a:rPr>
              <a:t>Modelación</a:t>
            </a:r>
            <a:r>
              <a:rPr lang="en-US" dirty="0" smtClean="0">
                <a:latin typeface="Avenir Next Condensed" charset="0"/>
                <a:ea typeface="Avenir Next Condensed" charset="0"/>
                <a:cs typeface="Avenir Next Condensed" charset="0"/>
              </a:rPr>
              <a:t> </a:t>
            </a:r>
            <a:r>
              <a:rPr lang="en-US" dirty="0" err="1" smtClean="0">
                <a:latin typeface="Avenir Next Condensed" charset="0"/>
                <a:ea typeface="Avenir Next Condensed" charset="0"/>
                <a:cs typeface="Avenir Next Condensed" charset="0"/>
              </a:rPr>
              <a:t>Ambiental</a:t>
            </a:r>
            <a:endParaRPr lang="en-US" dirty="0" smtClean="0">
              <a:latin typeface="Avenir Next Condensed" charset="0"/>
              <a:ea typeface="Avenir Next Condensed" charset="0"/>
              <a:cs typeface="Avenir Next Condensed" charset="0"/>
            </a:endParaRPr>
          </a:p>
          <a:p>
            <a:pPr algn="r"/>
            <a:r>
              <a:rPr lang="en-US" dirty="0" smtClean="0">
                <a:latin typeface="Avenir Next Condensed" charset="0"/>
                <a:ea typeface="Avenir Next Condensed" charset="0"/>
                <a:cs typeface="Avenir Next Condensed" charset="0"/>
              </a:rPr>
              <a:t>Laura Herrera</a:t>
            </a:r>
            <a:endParaRPr lang="en-US" dirty="0">
              <a:latin typeface="Avenir Next Condensed" charset="0"/>
              <a:ea typeface="Avenir Next Condensed" charset="0"/>
              <a:cs typeface="Avenir Next Condensed" charset="0"/>
            </a:endParaRPr>
          </a:p>
        </p:txBody>
      </p:sp>
    </p:spTree>
    <p:extLst>
      <p:ext uri="{BB962C8B-B14F-4D97-AF65-F5344CB8AC3E}">
        <p14:creationId xmlns:p14="http://schemas.microsoft.com/office/powerpoint/2010/main" val="7953886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649310" y="285174"/>
            <a:ext cx="6157609" cy="830997"/>
          </a:xfrm>
          <a:prstGeom prst="rect">
            <a:avLst/>
          </a:prstGeom>
          <a:noFill/>
        </p:spPr>
        <p:txBody>
          <a:bodyPr wrap="square" rtlCol="0">
            <a:spAutoFit/>
          </a:bodyPr>
          <a:lstStyle/>
          <a:p>
            <a:pPr algn="r"/>
            <a:r>
              <a:rPr lang="en-US" sz="4800" b="1" smtClean="0">
                <a:latin typeface="Avenir Next Condensed" charset="0"/>
                <a:ea typeface="Avenir Next Condensed" charset="0"/>
                <a:cs typeface="Avenir Next Condensed" charset="0"/>
              </a:rPr>
              <a:t>Dynamical </a:t>
            </a:r>
            <a:r>
              <a:rPr lang="en-US" sz="4800" b="1" dirty="0" smtClean="0">
                <a:latin typeface="Avenir Next Condensed" charset="0"/>
                <a:ea typeface="Avenir Next Condensed" charset="0"/>
                <a:cs typeface="Avenir Next Condensed" charset="0"/>
              </a:rPr>
              <a:t>Systems</a:t>
            </a:r>
            <a:endParaRPr lang="en-US" sz="4800" b="1" dirty="0">
              <a:latin typeface="Avenir Next Condensed" charset="0"/>
              <a:ea typeface="Avenir Next Condensed" charset="0"/>
              <a:cs typeface="Avenir Next Condensed" charset="0"/>
            </a:endParaRPr>
          </a:p>
        </p:txBody>
      </p:sp>
      <p:sp>
        <p:nvSpPr>
          <p:cNvPr id="8" name="Rectangle 7"/>
          <p:cNvSpPr/>
          <p:nvPr/>
        </p:nvSpPr>
        <p:spPr>
          <a:xfrm>
            <a:off x="7889132" y="1273983"/>
            <a:ext cx="3960443" cy="369332"/>
          </a:xfrm>
          <a:prstGeom prst="rect">
            <a:avLst/>
          </a:prstGeom>
        </p:spPr>
        <p:txBody>
          <a:bodyPr wrap="none">
            <a:spAutoFit/>
          </a:bodyPr>
          <a:lstStyle/>
          <a:p>
            <a:r>
              <a:rPr lang="en-US" smtClean="0">
                <a:effectLst/>
                <a:latin typeface="Avenir Next Condensed" charset="0"/>
                <a:ea typeface="Avenir Next Condensed" charset="0"/>
                <a:cs typeface="Avenir Next Condensed" charset="0"/>
              </a:rPr>
              <a:t>There are two main types of dynamical systems</a:t>
            </a:r>
            <a:endParaRPr lang="en-US">
              <a:latin typeface="Avenir Next Condensed" charset="0"/>
              <a:ea typeface="Avenir Next Condensed" charset="0"/>
              <a:cs typeface="Avenir Next Condensed" charset="0"/>
            </a:endParaRPr>
          </a:p>
        </p:txBody>
      </p:sp>
      <p:sp>
        <p:nvSpPr>
          <p:cNvPr id="10" name="Rectangle 9"/>
          <p:cNvSpPr/>
          <p:nvPr/>
        </p:nvSpPr>
        <p:spPr>
          <a:xfrm>
            <a:off x="1264966" y="1643315"/>
            <a:ext cx="4452437" cy="461665"/>
          </a:xfrm>
          <a:prstGeom prst="rect">
            <a:avLst/>
          </a:prstGeom>
        </p:spPr>
        <p:txBody>
          <a:bodyPr wrap="none">
            <a:spAutoFit/>
          </a:bodyPr>
          <a:lstStyle/>
          <a:p>
            <a:r>
              <a:rPr lang="en-US" sz="2400" b="1" dirty="0">
                <a:latin typeface="Avenir Next Condensed Demi Bold" charset="0"/>
                <a:ea typeface="Avenir Next Condensed Demi Bold" charset="0"/>
                <a:cs typeface="Avenir Next Condensed Demi Bold" charset="0"/>
              </a:rPr>
              <a:t>I</a:t>
            </a:r>
            <a:r>
              <a:rPr lang="en-US" sz="2400" b="1" dirty="0" smtClean="0">
                <a:effectLst/>
                <a:latin typeface="Avenir Next Condensed Demi Bold" charset="0"/>
                <a:ea typeface="Avenir Next Condensed Demi Bold" charset="0"/>
                <a:cs typeface="Avenir Next Condensed Demi Bold" charset="0"/>
              </a:rPr>
              <a:t>terated maps (difference equations) </a:t>
            </a:r>
            <a:endParaRPr lang="en-US" sz="2400" b="1" dirty="0">
              <a:latin typeface="Avenir Next Condensed Demi Bold" charset="0"/>
              <a:ea typeface="Avenir Next Condensed Demi Bold" charset="0"/>
              <a:cs typeface="Avenir Next Condensed Demi Bold" charset="0"/>
            </a:endParaRPr>
          </a:p>
        </p:txBody>
      </p:sp>
      <p:sp>
        <p:nvSpPr>
          <p:cNvPr id="14" name="Rectangle 13"/>
          <p:cNvSpPr/>
          <p:nvPr/>
        </p:nvSpPr>
        <p:spPr>
          <a:xfrm>
            <a:off x="1741346" y="2375910"/>
            <a:ext cx="3499676" cy="369332"/>
          </a:xfrm>
          <a:prstGeom prst="rect">
            <a:avLst/>
          </a:prstGeom>
        </p:spPr>
        <p:txBody>
          <a:bodyPr wrap="none">
            <a:spAutoFit/>
          </a:bodyPr>
          <a:lstStyle/>
          <a:p>
            <a:r>
              <a:rPr lang="en-US" dirty="0" smtClean="0">
                <a:effectLst/>
                <a:latin typeface="Avenir Next Condensed" charset="0"/>
                <a:ea typeface="Avenir Next Condensed" charset="0"/>
                <a:cs typeface="Avenir Next Condensed" charset="0"/>
              </a:rPr>
              <a:t>Arise in problems where time is discrete</a:t>
            </a:r>
            <a:endParaRPr lang="en-US" dirty="0">
              <a:latin typeface="Avenir Next Condensed" charset="0"/>
              <a:ea typeface="Avenir Next Condensed" charset="0"/>
              <a:cs typeface="Avenir Next Condensed" charset="0"/>
            </a:endParaRPr>
          </a:p>
        </p:txBody>
      </p:sp>
      <p:cxnSp>
        <p:nvCxnSpPr>
          <p:cNvPr id="15" name="Elbow Connector 14"/>
          <p:cNvCxnSpPr>
            <a:endCxn id="14" idx="1"/>
          </p:cNvCxnSpPr>
          <p:nvPr/>
        </p:nvCxnSpPr>
        <p:spPr>
          <a:xfrm rot="16200000" flipH="1">
            <a:off x="1138021" y="1957250"/>
            <a:ext cx="701321" cy="505330"/>
          </a:xfrm>
          <a:prstGeom prst="bentConnector2">
            <a:avLst/>
          </a:prstGeom>
          <a:ln>
            <a:solidFill>
              <a:srgbClr val="DF207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8047" y="3258076"/>
            <a:ext cx="3582525" cy="727592"/>
          </a:xfrm>
          <a:prstGeom prst="rect">
            <a:avLst/>
          </a:prstGeom>
        </p:spPr>
      </p:pic>
      <p:sp>
        <p:nvSpPr>
          <p:cNvPr id="12" name="Rectangle 11"/>
          <p:cNvSpPr/>
          <p:nvPr/>
        </p:nvSpPr>
        <p:spPr>
          <a:xfrm>
            <a:off x="1840036" y="3391040"/>
            <a:ext cx="1773242" cy="769441"/>
          </a:xfrm>
          <a:prstGeom prst="rect">
            <a:avLst/>
          </a:prstGeom>
        </p:spPr>
        <p:txBody>
          <a:bodyPr wrap="none">
            <a:spAutoFit/>
          </a:bodyPr>
          <a:lstStyle/>
          <a:p>
            <a:r>
              <a:rPr lang="en-US" sz="2400" b="1" dirty="0" smtClean="0">
                <a:solidFill>
                  <a:srgbClr val="DF2070"/>
                </a:solidFill>
                <a:latin typeface="Avenir Next Condensed Demi Bold" charset="0"/>
                <a:ea typeface="Avenir Next Condensed Demi Bold" charset="0"/>
                <a:cs typeface="Avenir Next Condensed Demi Bold" charset="0"/>
              </a:rPr>
              <a:t>Logistic Map</a:t>
            </a:r>
          </a:p>
          <a:p>
            <a:r>
              <a:rPr lang="en-US" sz="2000" dirty="0" smtClean="0">
                <a:solidFill>
                  <a:srgbClr val="DF2070"/>
                </a:solidFill>
                <a:latin typeface="Avenir Next Condensed" charset="0"/>
                <a:ea typeface="Avenir Next Condensed" charset="0"/>
                <a:cs typeface="Avenir Next Condensed" charset="0"/>
              </a:rPr>
              <a:t>“Mapas Lineales” </a:t>
            </a:r>
            <a:endParaRPr lang="en-US" sz="2000" dirty="0">
              <a:solidFill>
                <a:srgbClr val="DF2070"/>
              </a:solidFill>
              <a:latin typeface="Avenir Next Condensed" charset="0"/>
              <a:ea typeface="Avenir Next Condensed" charset="0"/>
              <a:cs typeface="Avenir Next Condensed"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8647" y="2635055"/>
            <a:ext cx="2960451" cy="197363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7055" y="4841081"/>
            <a:ext cx="7300320" cy="1141567"/>
          </a:xfrm>
          <a:prstGeom prst="rect">
            <a:avLst/>
          </a:prstGeom>
        </p:spPr>
      </p:pic>
      <p:sp>
        <p:nvSpPr>
          <p:cNvPr id="18" name="Rectangle 17"/>
          <p:cNvSpPr/>
          <p:nvPr/>
        </p:nvSpPr>
        <p:spPr>
          <a:xfrm>
            <a:off x="1840036" y="5302746"/>
            <a:ext cx="2353529" cy="1200329"/>
          </a:xfrm>
          <a:prstGeom prst="rect">
            <a:avLst/>
          </a:prstGeom>
        </p:spPr>
        <p:txBody>
          <a:bodyPr wrap="none">
            <a:spAutoFit/>
          </a:bodyPr>
          <a:lstStyle/>
          <a:p>
            <a:r>
              <a:rPr lang="en-US" sz="2400" b="1" dirty="0" smtClean="0">
                <a:solidFill>
                  <a:srgbClr val="DF2070"/>
                </a:solidFill>
                <a:latin typeface="Avenir Next Condensed Demi Bold" charset="0"/>
                <a:ea typeface="Avenir Next Condensed Demi Bold" charset="0"/>
                <a:cs typeface="Avenir Next Condensed Demi Bold" charset="0"/>
              </a:rPr>
              <a:t>Circle Map</a:t>
            </a:r>
          </a:p>
          <a:p>
            <a:r>
              <a:rPr lang="en-US" sz="2400" dirty="0" smtClean="0">
                <a:solidFill>
                  <a:srgbClr val="DF2070"/>
                </a:solidFill>
                <a:latin typeface="Avenir Next Condensed" charset="0"/>
                <a:ea typeface="Avenir Next Condensed" charset="0"/>
                <a:cs typeface="Avenir Next Condensed" charset="0"/>
              </a:rPr>
              <a:t>“Mapas en círcuclo” </a:t>
            </a:r>
            <a:endParaRPr lang="en-US" sz="2400" b="1" dirty="0" smtClean="0">
              <a:solidFill>
                <a:srgbClr val="DF2070"/>
              </a:solidFill>
              <a:latin typeface="Avenir Next Condensed Demi Bold" charset="0"/>
              <a:ea typeface="Avenir Next Condensed Demi Bold" charset="0"/>
              <a:cs typeface="Avenir Next Condensed Demi Bold" charset="0"/>
            </a:endParaRPr>
          </a:p>
          <a:p>
            <a:endParaRPr lang="en-US" sz="2400" b="1" dirty="0">
              <a:solidFill>
                <a:srgbClr val="DF2070"/>
              </a:solidFill>
              <a:latin typeface="Avenir Next Condensed Demi Bold" charset="0"/>
              <a:ea typeface="Avenir Next Condensed Demi Bold" charset="0"/>
              <a:cs typeface="Avenir Next Condensed Demi Bold" charset="0"/>
            </a:endParaRPr>
          </a:p>
        </p:txBody>
      </p:sp>
      <p:sp>
        <p:nvSpPr>
          <p:cNvPr id="5" name="Rectangle 4"/>
          <p:cNvSpPr/>
          <p:nvPr/>
        </p:nvSpPr>
        <p:spPr>
          <a:xfrm>
            <a:off x="1644069" y="5010028"/>
            <a:ext cx="9236029" cy="1410511"/>
          </a:xfrm>
          <a:prstGeom prst="rect">
            <a:avLst/>
          </a:prstGeom>
          <a:noFill/>
          <a:ln>
            <a:solidFill>
              <a:srgbClr val="DF207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797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83797" y="1219162"/>
            <a:ext cx="6096000" cy="954107"/>
          </a:xfrm>
          <a:prstGeom prst="rect">
            <a:avLst/>
          </a:prstGeom>
        </p:spPr>
        <p:txBody>
          <a:bodyPr>
            <a:spAutoFit/>
          </a:bodyPr>
          <a:lstStyle/>
          <a:p>
            <a:pPr algn="r"/>
            <a:r>
              <a:rPr lang="en-US" sz="2800" smtClean="0">
                <a:effectLst/>
                <a:latin typeface="Avenir Next Condensed" charset="0"/>
                <a:ea typeface="Avenir Next Condensed" charset="0"/>
                <a:cs typeface="Avenir Next Condensed" charset="0"/>
              </a:rPr>
              <a:t>Physically, the study of circle maps is motivated by the problem of coupled oscillators </a:t>
            </a:r>
            <a:endParaRPr lang="en-US" sz="2800">
              <a:latin typeface="Avenir Next Condensed" charset="0"/>
              <a:ea typeface="Avenir Next Condensed" charset="0"/>
              <a:cs typeface="Avenir Next Condensed" charset="0"/>
            </a:endParaRPr>
          </a:p>
        </p:txBody>
      </p:sp>
      <p:sp>
        <p:nvSpPr>
          <p:cNvPr id="5" name="TextBox 4"/>
          <p:cNvSpPr txBox="1"/>
          <p:nvPr/>
        </p:nvSpPr>
        <p:spPr>
          <a:xfrm>
            <a:off x="5649310" y="285174"/>
            <a:ext cx="6157609" cy="830997"/>
          </a:xfrm>
          <a:prstGeom prst="rect">
            <a:avLst/>
          </a:prstGeom>
          <a:noFill/>
        </p:spPr>
        <p:txBody>
          <a:bodyPr wrap="square" rtlCol="0">
            <a:spAutoFit/>
          </a:bodyPr>
          <a:lstStyle/>
          <a:p>
            <a:pPr algn="r"/>
            <a:r>
              <a:rPr lang="en-US" sz="4800" b="1" dirty="0" smtClean="0">
                <a:latin typeface="Avenir Next Condensed" charset="0"/>
                <a:ea typeface="Avenir Next Condensed" charset="0"/>
                <a:cs typeface="Avenir Next Condensed" charset="0"/>
              </a:rPr>
              <a:t>Circle Map</a:t>
            </a:r>
            <a:endParaRPr lang="en-US" sz="4800" b="1" dirty="0">
              <a:latin typeface="Avenir Next Condensed" charset="0"/>
              <a:ea typeface="Avenir Next Condensed" charset="0"/>
              <a:cs typeface="Avenir Next Condensed" charset="0"/>
            </a:endParaRPr>
          </a:p>
        </p:txBody>
      </p:sp>
      <p:pic>
        <p:nvPicPr>
          <p:cNvPr id="6" name="343_-_Coupled_spring_oscillators_Beating_effect(youtube.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2290"/>
          <a:stretch/>
        </p:blipFill>
        <p:spPr>
          <a:xfrm>
            <a:off x="4899575" y="2465407"/>
            <a:ext cx="7292425" cy="3597838"/>
          </a:xfrm>
          <a:prstGeom prst="rect">
            <a:avLst/>
          </a:prstGeom>
        </p:spPr>
      </p:pic>
      <p:pic>
        <p:nvPicPr>
          <p:cNvPr id="2" name="Picture 1"/>
          <p:cNvPicPr>
            <a:picLocks noChangeAspect="1"/>
          </p:cNvPicPr>
          <p:nvPr/>
        </p:nvPicPr>
        <p:blipFill>
          <a:blip r:embed="rId5"/>
          <a:stretch>
            <a:fillRect/>
          </a:stretch>
        </p:blipFill>
        <p:spPr>
          <a:xfrm>
            <a:off x="664724" y="438434"/>
            <a:ext cx="3848911" cy="2357458"/>
          </a:xfrm>
          <a:prstGeom prst="rect">
            <a:avLst/>
          </a:prstGeom>
        </p:spPr>
      </p:pic>
      <p:pic>
        <p:nvPicPr>
          <p:cNvPr id="4" name="Picture 3"/>
          <p:cNvPicPr>
            <a:picLocks noChangeAspect="1"/>
          </p:cNvPicPr>
          <p:nvPr/>
        </p:nvPicPr>
        <p:blipFill>
          <a:blip r:embed="rId6"/>
          <a:stretch>
            <a:fillRect/>
          </a:stretch>
        </p:blipFill>
        <p:spPr>
          <a:xfrm>
            <a:off x="1099245" y="3717295"/>
            <a:ext cx="3484084" cy="2345950"/>
          </a:xfrm>
          <a:prstGeom prst="rect">
            <a:avLst/>
          </a:prstGeom>
        </p:spPr>
      </p:pic>
    </p:spTree>
    <p:extLst>
      <p:ext uri="{BB962C8B-B14F-4D97-AF65-F5344CB8AC3E}">
        <p14:creationId xmlns:p14="http://schemas.microsoft.com/office/powerpoint/2010/main" val="154440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9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8893" y="2052537"/>
            <a:ext cx="6723099" cy="4484450"/>
          </a:xfrm>
          <a:prstGeom prst="rect">
            <a:avLst/>
          </a:prstGeom>
        </p:spPr>
      </p:pic>
      <p:sp>
        <p:nvSpPr>
          <p:cNvPr id="3" name="Rectangle 2"/>
          <p:cNvSpPr/>
          <p:nvPr/>
        </p:nvSpPr>
        <p:spPr>
          <a:xfrm>
            <a:off x="5883797" y="1219162"/>
            <a:ext cx="6096000" cy="954107"/>
          </a:xfrm>
          <a:prstGeom prst="rect">
            <a:avLst/>
          </a:prstGeom>
        </p:spPr>
        <p:txBody>
          <a:bodyPr>
            <a:spAutoFit/>
          </a:bodyPr>
          <a:lstStyle/>
          <a:p>
            <a:pPr algn="r"/>
            <a:r>
              <a:rPr lang="en-US" sz="2800" smtClean="0">
                <a:effectLst/>
                <a:latin typeface="Avenir Next Condensed" charset="0"/>
                <a:ea typeface="Avenir Next Condensed" charset="0"/>
                <a:cs typeface="Avenir Next Condensed" charset="0"/>
              </a:rPr>
              <a:t>Physically, the study of circle maps is motivated by the problem of coupled oscillators </a:t>
            </a:r>
            <a:endParaRPr lang="en-US" sz="2800">
              <a:latin typeface="Avenir Next Condensed" charset="0"/>
              <a:ea typeface="Avenir Next Condensed" charset="0"/>
              <a:cs typeface="Avenir Next Condensed" charset="0"/>
            </a:endParaRPr>
          </a:p>
        </p:txBody>
      </p:sp>
      <p:sp>
        <p:nvSpPr>
          <p:cNvPr id="4" name="TextBox 3"/>
          <p:cNvSpPr txBox="1"/>
          <p:nvPr/>
        </p:nvSpPr>
        <p:spPr>
          <a:xfrm>
            <a:off x="5649310" y="285174"/>
            <a:ext cx="6157609" cy="830997"/>
          </a:xfrm>
          <a:prstGeom prst="rect">
            <a:avLst/>
          </a:prstGeom>
          <a:noFill/>
        </p:spPr>
        <p:txBody>
          <a:bodyPr wrap="square" rtlCol="0">
            <a:spAutoFit/>
          </a:bodyPr>
          <a:lstStyle/>
          <a:p>
            <a:pPr algn="r"/>
            <a:r>
              <a:rPr lang="en-US" sz="4800" b="1" dirty="0" smtClean="0">
                <a:latin typeface="Avenir Next Condensed" charset="0"/>
                <a:ea typeface="Avenir Next Condensed" charset="0"/>
                <a:cs typeface="Avenir Next Condensed" charset="0"/>
              </a:rPr>
              <a:t>Circle Map</a:t>
            </a:r>
            <a:endParaRPr lang="en-US" sz="4800" b="1" dirty="0">
              <a:latin typeface="Avenir Next Condensed" charset="0"/>
              <a:ea typeface="Avenir Next Condensed" charset="0"/>
              <a:cs typeface="Avenir Next Condensed" charset="0"/>
            </a:endParaRPr>
          </a:p>
        </p:txBody>
      </p:sp>
    </p:spTree>
    <p:extLst>
      <p:ext uri="{BB962C8B-B14F-4D97-AF65-F5344CB8AC3E}">
        <p14:creationId xmlns:p14="http://schemas.microsoft.com/office/powerpoint/2010/main" val="1045302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8095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4548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47600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782</TotalTime>
  <Words>137</Words>
  <Application>Microsoft Macintosh PowerPoint</Application>
  <PresentationFormat>Widescreen</PresentationFormat>
  <Paragraphs>18</Paragraphs>
  <Slides>7</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Avenir Next Condensed</vt:lpstr>
      <vt:lpstr>Avenir Next Condensed Demi Bold</vt:lpstr>
      <vt:lpstr>Calibri</vt:lpstr>
      <vt:lpstr>Calibri Light</vt:lpstr>
      <vt:lpstr>Times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Herrera Mejia</dc:creator>
  <cp:lastModifiedBy>Laura Herrera Mejia</cp:lastModifiedBy>
  <cp:revision>6</cp:revision>
  <dcterms:created xsi:type="dcterms:W3CDTF">2018-03-04T15:06:03Z</dcterms:created>
  <dcterms:modified xsi:type="dcterms:W3CDTF">2018-03-05T19:41:53Z</dcterms:modified>
</cp:coreProperties>
</file>