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0" r:id="rId2"/>
  </p:sldIdLst>
  <p:sldSz cx="39600188" cy="324008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iago Jaramillo Gil" initials="SJG" lastIdx="1" clrIdx="0">
    <p:extLst>
      <p:ext uri="{19B8F6BF-5375-455C-9EA6-DF929625EA0E}">
        <p15:presenceInfo xmlns:p15="http://schemas.microsoft.com/office/powerpoint/2012/main" userId="Santiago Jaramillo G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9A9A9A"/>
    <a:srgbClr val="FFFF00"/>
    <a:srgbClr val="FF9A33"/>
    <a:srgbClr val="EDEDED"/>
    <a:srgbClr val="FFCC99"/>
    <a:srgbClr val="254E54"/>
    <a:srgbClr val="FBFAF8"/>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15" autoAdjust="0"/>
    <p:restoredTop sz="89331" autoAdjust="0"/>
  </p:normalViewPr>
  <p:slideViewPr>
    <p:cSldViewPr snapToGrid="0">
      <p:cViewPr>
        <p:scale>
          <a:sx n="33" d="100"/>
          <a:sy n="33" d="100"/>
        </p:scale>
        <p:origin x="24" y="-1680"/>
      </p:cViewPr>
      <p:guideLst/>
    </p:cSldViewPr>
  </p:slideViewPr>
  <p:notesTextViewPr>
    <p:cViewPr>
      <p:scale>
        <a:sx n="1" d="1"/>
        <a:sy n="1" d="1"/>
      </p:scale>
      <p:origin x="0" y="-87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3733C-61AD-49B8-9A92-EF3995387DEC}" type="datetimeFigureOut">
              <a:rPr lang="es-CO" smtClean="0"/>
              <a:t>18/11/2018</a:t>
            </a:fld>
            <a:endParaRPr lang="es-CO"/>
          </a:p>
        </p:txBody>
      </p:sp>
      <p:sp>
        <p:nvSpPr>
          <p:cNvPr id="4" name="Marcador de imagen de diapositiva 3"/>
          <p:cNvSpPr>
            <a:spLocks noGrp="1" noRot="1" noChangeAspect="1"/>
          </p:cNvSpPr>
          <p:nvPr>
            <p:ph type="sldImg" idx="2"/>
          </p:nvPr>
        </p:nvSpPr>
        <p:spPr>
          <a:xfrm>
            <a:off x="1543050" y="1143000"/>
            <a:ext cx="37719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DAC91-39CB-4BB8-8082-076A7AAAB20E}" type="slidenum">
              <a:rPr lang="es-CO" smtClean="0"/>
              <a:t>‹Nº›</a:t>
            </a:fld>
            <a:endParaRPr lang="es-CO"/>
          </a:p>
        </p:txBody>
      </p:sp>
    </p:spTree>
    <p:extLst>
      <p:ext uri="{BB962C8B-B14F-4D97-AF65-F5344CB8AC3E}">
        <p14:creationId xmlns:p14="http://schemas.microsoft.com/office/powerpoint/2010/main" val="426522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n-US" dirty="0"/>
              <a:t>The </a:t>
            </a:r>
            <a:r>
              <a:rPr lang="en-US" dirty="0" err="1"/>
              <a:t>Aburrá</a:t>
            </a:r>
            <a:r>
              <a:rPr lang="en-US" dirty="0"/>
              <a:t> Valley is a narrow complex mountainous terrain located in the Colombian Andes. In recent years this region has experienced critical air quality episodes, with daily concentrations reaching over 100 </a:t>
            </a:r>
            <a:r>
              <a:rPr lang="en-US" dirty="0" err="1"/>
              <a:t>μg</a:t>
            </a:r>
            <a:r>
              <a:rPr lang="en-US" dirty="0"/>
              <a:t>/m3. Meteorological and climate variability modulates the occurrence of these episodes. The presence of low-level clouds and the structure of the Atmospheric Boundary Layer (ABL) are critical factors for the understanding of the behavior of aerosols. Scanning LIDARS (Light Detection and Ranging devices) are versatile tools to assess ABL dynamics in an urban environment, allowing aerosol characterization and </a:t>
            </a:r>
            <a:r>
              <a:rPr lang="en-US" dirty="0" err="1"/>
              <a:t>spatio</a:t>
            </a:r>
            <a:r>
              <a:rPr lang="en-US" dirty="0"/>
              <a:t>-temporal evaluation.   In this work, we study vertical profiles of attenuated backscatter and depolarization ratio derived from a ground-based scanning LIDAR, and simultaneous profiles obtained from the space-borne CALIOP Lidar instrument onboard CALIPSO satellite to characterize the </a:t>
            </a:r>
            <a:r>
              <a:rPr lang="en-US" dirty="0" err="1"/>
              <a:t>spatio</a:t>
            </a:r>
            <a:r>
              <a:rPr lang="en-US" dirty="0"/>
              <a:t>-temporal variability and structure of the </a:t>
            </a:r>
            <a:r>
              <a:rPr lang="en-US" dirty="0" err="1"/>
              <a:t>Aburrá</a:t>
            </a:r>
            <a:r>
              <a:rPr lang="en-US" dirty="0"/>
              <a:t> Valley ABL.   The profiles are also contrasted with backscatter measurements from three lidar ceilometers operating within the valley. The results suggest that both ground-based remote sensors identify similar variability of the atmospheric vertical structure, aerosols, and ABL height. In the case of CALIPSO, we do not intend to validate or calibrate the retrievals using ground-based instruments; several authors have reported aerosol profile disagreements due to random and systematic sources. Instead, we consider CALIPSO and ground-based retrievals as complementary leading to a better understanding of the atmospheric profile, and the implications of aerosol-cloud interactions feedbacks for the surface radiative balance. While the amount of data is not yet sufficient for statistically significant conclusions, the preliminary aerosol and cloud characterization and discrimination allow the clustering of four cases with different consequences for incoming solar radiation and turbulent fluxes. The cases include (</a:t>
            </a:r>
            <a:r>
              <a:rPr lang="en-US" dirty="0" err="1"/>
              <a:t>i</a:t>
            </a:r>
            <a:r>
              <a:rPr lang="en-US" dirty="0"/>
              <a:t>) cloud-free and low aerosol load, (ii) cloud-free and high aerosol load, (iii) cloudy skies and low aerosol load, and (iv) cloudy skies and high aerosol load scenarios.</a:t>
            </a:r>
            <a:endParaRPr lang="es-CO" dirty="0"/>
          </a:p>
        </p:txBody>
      </p:sp>
      <p:sp>
        <p:nvSpPr>
          <p:cNvPr id="4" name="Marcador de número de diapositiva 3"/>
          <p:cNvSpPr>
            <a:spLocks noGrp="1"/>
          </p:cNvSpPr>
          <p:nvPr>
            <p:ph type="sldNum" sz="quarter" idx="10"/>
          </p:nvPr>
        </p:nvSpPr>
        <p:spPr/>
        <p:txBody>
          <a:bodyPr/>
          <a:lstStyle/>
          <a:p>
            <a:fld id="{42DDAC91-39CB-4BB8-8082-076A7AAAB20E}" type="slidenum">
              <a:rPr lang="es-CO" smtClean="0"/>
              <a:t>1</a:t>
            </a:fld>
            <a:endParaRPr lang="es-CO"/>
          </a:p>
        </p:txBody>
      </p:sp>
    </p:spTree>
    <p:extLst>
      <p:ext uri="{BB962C8B-B14F-4D97-AF65-F5344CB8AC3E}">
        <p14:creationId xmlns:p14="http://schemas.microsoft.com/office/powerpoint/2010/main" val="331766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970014" y="5302645"/>
            <a:ext cx="33660160" cy="11280305"/>
          </a:xfrm>
        </p:spPr>
        <p:txBody>
          <a:bodyPr anchor="b"/>
          <a:lstStyle>
            <a:lvl1pPr algn="ctr">
              <a:defRPr sz="2598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950024" y="17017962"/>
            <a:ext cx="29700141" cy="7822709"/>
          </a:xfrm>
        </p:spPr>
        <p:txBody>
          <a:bodyPr/>
          <a:lstStyle>
            <a:lvl1pPr marL="0" indent="0" algn="ctr">
              <a:buNone/>
              <a:defRPr sz="10394"/>
            </a:lvl1pPr>
            <a:lvl2pPr marL="1979996" indent="0" algn="ctr">
              <a:buNone/>
              <a:defRPr sz="8661"/>
            </a:lvl2pPr>
            <a:lvl3pPr marL="3959992" indent="0" algn="ctr">
              <a:buNone/>
              <a:defRPr sz="7795"/>
            </a:lvl3pPr>
            <a:lvl4pPr marL="5939988" indent="0" algn="ctr">
              <a:buNone/>
              <a:defRPr sz="6929"/>
            </a:lvl4pPr>
            <a:lvl5pPr marL="7919984" indent="0" algn="ctr">
              <a:buNone/>
              <a:defRPr sz="6929"/>
            </a:lvl5pPr>
            <a:lvl6pPr marL="9899980" indent="0" algn="ctr">
              <a:buNone/>
              <a:defRPr sz="6929"/>
            </a:lvl6pPr>
            <a:lvl7pPr marL="11879976" indent="0" algn="ctr">
              <a:buNone/>
              <a:defRPr sz="6929"/>
            </a:lvl7pPr>
            <a:lvl8pPr marL="13859972" indent="0" algn="ctr">
              <a:buNone/>
              <a:defRPr sz="6929"/>
            </a:lvl8pPr>
            <a:lvl9pPr marL="15839968" indent="0" algn="ctr">
              <a:buNone/>
              <a:defRPr sz="692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410492-AF94-41C9-9EDE-66ED8C66434D}" type="datetimeFigureOut">
              <a:rPr lang="es-CO" smtClean="0"/>
              <a:t>18/11/2018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229280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410492-AF94-41C9-9EDE-66ED8C66434D}" type="datetimeFigureOut">
              <a:rPr lang="es-CO" smtClean="0"/>
              <a:t>18/11/2018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337229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38886" y="1725047"/>
            <a:ext cx="8538791" cy="27458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722515" y="1725047"/>
            <a:ext cx="25121369" cy="274582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410492-AF94-41C9-9EDE-66ED8C66434D}" type="datetimeFigureOut">
              <a:rPr lang="es-CO" smtClean="0"/>
              <a:t>18/11/2018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202540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410492-AF94-41C9-9EDE-66ED8C66434D}" type="datetimeFigureOut">
              <a:rPr lang="es-CO" smtClean="0"/>
              <a:t>18/11/2018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349878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701890" y="8077727"/>
            <a:ext cx="34155162" cy="13477862"/>
          </a:xfrm>
        </p:spPr>
        <p:txBody>
          <a:bodyPr anchor="b"/>
          <a:lstStyle>
            <a:lvl1pPr>
              <a:defRPr sz="2598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01890" y="21683095"/>
            <a:ext cx="34155162" cy="7087689"/>
          </a:xfrm>
        </p:spPr>
        <p:txBody>
          <a:bodyPr/>
          <a:lstStyle>
            <a:lvl1pPr marL="0" indent="0">
              <a:buNone/>
              <a:defRPr sz="10394">
                <a:solidFill>
                  <a:schemeClr val="tx1"/>
                </a:solidFill>
              </a:defRPr>
            </a:lvl1pPr>
            <a:lvl2pPr marL="1979996" indent="0">
              <a:buNone/>
              <a:defRPr sz="8661">
                <a:solidFill>
                  <a:schemeClr val="tx1">
                    <a:tint val="75000"/>
                  </a:schemeClr>
                </a:solidFill>
              </a:defRPr>
            </a:lvl2pPr>
            <a:lvl3pPr marL="3959992" indent="0">
              <a:buNone/>
              <a:defRPr sz="7795">
                <a:solidFill>
                  <a:schemeClr val="tx1">
                    <a:tint val="75000"/>
                  </a:schemeClr>
                </a:solidFill>
              </a:defRPr>
            </a:lvl3pPr>
            <a:lvl4pPr marL="5939988" indent="0">
              <a:buNone/>
              <a:defRPr sz="6929">
                <a:solidFill>
                  <a:schemeClr val="tx1">
                    <a:tint val="75000"/>
                  </a:schemeClr>
                </a:solidFill>
              </a:defRPr>
            </a:lvl4pPr>
            <a:lvl5pPr marL="7919984" indent="0">
              <a:buNone/>
              <a:defRPr sz="6929">
                <a:solidFill>
                  <a:schemeClr val="tx1">
                    <a:tint val="75000"/>
                  </a:schemeClr>
                </a:solidFill>
              </a:defRPr>
            </a:lvl5pPr>
            <a:lvl6pPr marL="9899980" indent="0">
              <a:buNone/>
              <a:defRPr sz="6929">
                <a:solidFill>
                  <a:schemeClr val="tx1">
                    <a:tint val="75000"/>
                  </a:schemeClr>
                </a:solidFill>
              </a:defRPr>
            </a:lvl6pPr>
            <a:lvl7pPr marL="11879976" indent="0">
              <a:buNone/>
              <a:defRPr sz="6929">
                <a:solidFill>
                  <a:schemeClr val="tx1">
                    <a:tint val="75000"/>
                  </a:schemeClr>
                </a:solidFill>
              </a:defRPr>
            </a:lvl7pPr>
            <a:lvl8pPr marL="13859972" indent="0">
              <a:buNone/>
              <a:defRPr sz="6929">
                <a:solidFill>
                  <a:schemeClr val="tx1">
                    <a:tint val="75000"/>
                  </a:schemeClr>
                </a:solidFill>
              </a:defRPr>
            </a:lvl8pPr>
            <a:lvl9pPr marL="15839968" indent="0">
              <a:buNone/>
              <a:defRPr sz="692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2410492-AF94-41C9-9EDE-66ED8C66434D}" type="datetimeFigureOut">
              <a:rPr lang="es-CO" smtClean="0"/>
              <a:t>18/11/2018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249410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722513" y="8625233"/>
            <a:ext cx="16830080" cy="2055805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0047595" y="8625233"/>
            <a:ext cx="16830080" cy="2055805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410492-AF94-41C9-9EDE-66ED8C66434D}" type="datetimeFigureOut">
              <a:rPr lang="es-CO" smtClean="0"/>
              <a:t>18/11/2018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223934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727671" y="1725054"/>
            <a:ext cx="34155162" cy="626267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27675" y="7942717"/>
            <a:ext cx="16752733" cy="3892603"/>
          </a:xfrm>
        </p:spPr>
        <p:txBody>
          <a:bodyPr anchor="b"/>
          <a:lstStyle>
            <a:lvl1pPr marL="0" indent="0">
              <a:buNone/>
              <a:defRPr sz="10394" b="1"/>
            </a:lvl1pPr>
            <a:lvl2pPr marL="1979996" indent="0">
              <a:buNone/>
              <a:defRPr sz="8661" b="1"/>
            </a:lvl2pPr>
            <a:lvl3pPr marL="3959992" indent="0">
              <a:buNone/>
              <a:defRPr sz="7795" b="1"/>
            </a:lvl3pPr>
            <a:lvl4pPr marL="5939988" indent="0">
              <a:buNone/>
              <a:defRPr sz="6929" b="1"/>
            </a:lvl4pPr>
            <a:lvl5pPr marL="7919984" indent="0">
              <a:buNone/>
              <a:defRPr sz="6929" b="1"/>
            </a:lvl5pPr>
            <a:lvl6pPr marL="9899980" indent="0">
              <a:buNone/>
              <a:defRPr sz="6929" b="1"/>
            </a:lvl6pPr>
            <a:lvl7pPr marL="11879976" indent="0">
              <a:buNone/>
              <a:defRPr sz="6929" b="1"/>
            </a:lvl7pPr>
            <a:lvl8pPr marL="13859972" indent="0">
              <a:buNone/>
              <a:defRPr sz="6929" b="1"/>
            </a:lvl8pPr>
            <a:lvl9pPr marL="15839968" indent="0">
              <a:buNone/>
              <a:defRPr sz="6929" b="1"/>
            </a:lvl9pPr>
          </a:lstStyle>
          <a:p>
            <a:pPr lvl="0"/>
            <a:r>
              <a:rPr lang="es-ES"/>
              <a:t>Editar los estilos de texto del patrón</a:t>
            </a:r>
          </a:p>
        </p:txBody>
      </p:sp>
      <p:sp>
        <p:nvSpPr>
          <p:cNvPr id="4" name="Content Placeholder 3"/>
          <p:cNvSpPr>
            <a:spLocks noGrp="1"/>
          </p:cNvSpPr>
          <p:nvPr>
            <p:ph sz="half" idx="2"/>
          </p:nvPr>
        </p:nvSpPr>
        <p:spPr>
          <a:xfrm>
            <a:off x="2727675" y="11835320"/>
            <a:ext cx="16752733" cy="174079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0047597" y="7942717"/>
            <a:ext cx="16835238" cy="3892603"/>
          </a:xfrm>
        </p:spPr>
        <p:txBody>
          <a:bodyPr anchor="b"/>
          <a:lstStyle>
            <a:lvl1pPr marL="0" indent="0">
              <a:buNone/>
              <a:defRPr sz="10394" b="1"/>
            </a:lvl1pPr>
            <a:lvl2pPr marL="1979996" indent="0">
              <a:buNone/>
              <a:defRPr sz="8661" b="1"/>
            </a:lvl2pPr>
            <a:lvl3pPr marL="3959992" indent="0">
              <a:buNone/>
              <a:defRPr sz="7795" b="1"/>
            </a:lvl3pPr>
            <a:lvl4pPr marL="5939988" indent="0">
              <a:buNone/>
              <a:defRPr sz="6929" b="1"/>
            </a:lvl4pPr>
            <a:lvl5pPr marL="7919984" indent="0">
              <a:buNone/>
              <a:defRPr sz="6929" b="1"/>
            </a:lvl5pPr>
            <a:lvl6pPr marL="9899980" indent="0">
              <a:buNone/>
              <a:defRPr sz="6929" b="1"/>
            </a:lvl6pPr>
            <a:lvl7pPr marL="11879976" indent="0">
              <a:buNone/>
              <a:defRPr sz="6929" b="1"/>
            </a:lvl7pPr>
            <a:lvl8pPr marL="13859972" indent="0">
              <a:buNone/>
              <a:defRPr sz="6929" b="1"/>
            </a:lvl8pPr>
            <a:lvl9pPr marL="15839968" indent="0">
              <a:buNone/>
              <a:defRPr sz="6929" b="1"/>
            </a:lvl9pPr>
          </a:lstStyle>
          <a:p>
            <a:pPr lvl="0"/>
            <a:r>
              <a:rPr lang="es-ES"/>
              <a:t>Editar los estilos de texto del patrón</a:t>
            </a:r>
          </a:p>
        </p:txBody>
      </p:sp>
      <p:sp>
        <p:nvSpPr>
          <p:cNvPr id="6" name="Content Placeholder 5"/>
          <p:cNvSpPr>
            <a:spLocks noGrp="1"/>
          </p:cNvSpPr>
          <p:nvPr>
            <p:ph sz="quarter" idx="4"/>
          </p:nvPr>
        </p:nvSpPr>
        <p:spPr>
          <a:xfrm>
            <a:off x="20047597" y="11835320"/>
            <a:ext cx="16835238" cy="174079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2410492-AF94-41C9-9EDE-66ED8C66434D}" type="datetimeFigureOut">
              <a:rPr lang="es-CO" smtClean="0"/>
              <a:t>18/11/2018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198862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410492-AF94-41C9-9EDE-66ED8C66434D}" type="datetimeFigureOut">
              <a:rPr lang="es-CO" smtClean="0"/>
              <a:t>18/11/2018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16220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10492-AF94-41C9-9EDE-66ED8C66434D}" type="datetimeFigureOut">
              <a:rPr lang="es-CO" smtClean="0"/>
              <a:t>18/11/2018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210980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727671" y="2160058"/>
            <a:ext cx="12772091" cy="7560204"/>
          </a:xfrm>
        </p:spPr>
        <p:txBody>
          <a:bodyPr anchor="b"/>
          <a:lstStyle>
            <a:lvl1pPr>
              <a:defRPr sz="1385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6835238" y="4665133"/>
            <a:ext cx="20047595" cy="23025622"/>
          </a:xfrm>
        </p:spPr>
        <p:txBody>
          <a:bodyPr/>
          <a:lstStyle>
            <a:lvl1pPr>
              <a:defRPr sz="13858"/>
            </a:lvl1pPr>
            <a:lvl2pPr>
              <a:defRPr sz="12126"/>
            </a:lvl2pPr>
            <a:lvl3pPr>
              <a:defRPr sz="10394"/>
            </a:lvl3pPr>
            <a:lvl4pPr>
              <a:defRPr sz="8661"/>
            </a:lvl4pPr>
            <a:lvl5pPr>
              <a:defRPr sz="8661"/>
            </a:lvl5pPr>
            <a:lvl6pPr>
              <a:defRPr sz="8661"/>
            </a:lvl6pPr>
            <a:lvl7pPr>
              <a:defRPr sz="8661"/>
            </a:lvl7pPr>
            <a:lvl8pPr>
              <a:defRPr sz="8661"/>
            </a:lvl8pPr>
            <a:lvl9pPr>
              <a:defRPr sz="8661"/>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727671" y="9720262"/>
            <a:ext cx="12772091" cy="18007989"/>
          </a:xfrm>
        </p:spPr>
        <p:txBody>
          <a:bodyPr/>
          <a:lstStyle>
            <a:lvl1pPr marL="0" indent="0">
              <a:buNone/>
              <a:defRPr sz="6929"/>
            </a:lvl1pPr>
            <a:lvl2pPr marL="1979996" indent="0">
              <a:buNone/>
              <a:defRPr sz="6063"/>
            </a:lvl2pPr>
            <a:lvl3pPr marL="3959992" indent="0">
              <a:buNone/>
              <a:defRPr sz="5197"/>
            </a:lvl3pPr>
            <a:lvl4pPr marL="5939988" indent="0">
              <a:buNone/>
              <a:defRPr sz="4331"/>
            </a:lvl4pPr>
            <a:lvl5pPr marL="7919984" indent="0">
              <a:buNone/>
              <a:defRPr sz="4331"/>
            </a:lvl5pPr>
            <a:lvl6pPr marL="9899980" indent="0">
              <a:buNone/>
              <a:defRPr sz="4331"/>
            </a:lvl6pPr>
            <a:lvl7pPr marL="11879976" indent="0">
              <a:buNone/>
              <a:defRPr sz="4331"/>
            </a:lvl7pPr>
            <a:lvl8pPr marL="13859972" indent="0">
              <a:buNone/>
              <a:defRPr sz="4331"/>
            </a:lvl8pPr>
            <a:lvl9pPr marL="15839968" indent="0">
              <a:buNone/>
              <a:defRPr sz="4331"/>
            </a:lvl9pPr>
          </a:lstStyle>
          <a:p>
            <a:pPr lvl="0"/>
            <a:r>
              <a:rPr lang="es-ES"/>
              <a:t>Editar los estilos de texto del patrón</a:t>
            </a:r>
          </a:p>
        </p:txBody>
      </p:sp>
      <p:sp>
        <p:nvSpPr>
          <p:cNvPr id="5" name="Date Placeholder 4"/>
          <p:cNvSpPr>
            <a:spLocks noGrp="1"/>
          </p:cNvSpPr>
          <p:nvPr>
            <p:ph type="dt" sz="half" idx="10"/>
          </p:nvPr>
        </p:nvSpPr>
        <p:spPr/>
        <p:txBody>
          <a:bodyPr/>
          <a:lstStyle/>
          <a:p>
            <a:fld id="{C2410492-AF94-41C9-9EDE-66ED8C66434D}" type="datetimeFigureOut">
              <a:rPr lang="es-CO" smtClean="0"/>
              <a:t>18/11/2018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165232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727671" y="2160058"/>
            <a:ext cx="12772091" cy="7560204"/>
          </a:xfrm>
        </p:spPr>
        <p:txBody>
          <a:bodyPr anchor="b"/>
          <a:lstStyle>
            <a:lvl1pPr>
              <a:defRPr sz="1385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6835238" y="4665133"/>
            <a:ext cx="20047595" cy="23025622"/>
          </a:xfrm>
        </p:spPr>
        <p:txBody>
          <a:bodyPr anchor="t"/>
          <a:lstStyle>
            <a:lvl1pPr marL="0" indent="0">
              <a:buNone/>
              <a:defRPr sz="13858"/>
            </a:lvl1pPr>
            <a:lvl2pPr marL="1979996" indent="0">
              <a:buNone/>
              <a:defRPr sz="12126"/>
            </a:lvl2pPr>
            <a:lvl3pPr marL="3959992" indent="0">
              <a:buNone/>
              <a:defRPr sz="10394"/>
            </a:lvl3pPr>
            <a:lvl4pPr marL="5939988" indent="0">
              <a:buNone/>
              <a:defRPr sz="8661"/>
            </a:lvl4pPr>
            <a:lvl5pPr marL="7919984" indent="0">
              <a:buNone/>
              <a:defRPr sz="8661"/>
            </a:lvl5pPr>
            <a:lvl6pPr marL="9899980" indent="0">
              <a:buNone/>
              <a:defRPr sz="8661"/>
            </a:lvl6pPr>
            <a:lvl7pPr marL="11879976" indent="0">
              <a:buNone/>
              <a:defRPr sz="8661"/>
            </a:lvl7pPr>
            <a:lvl8pPr marL="13859972" indent="0">
              <a:buNone/>
              <a:defRPr sz="8661"/>
            </a:lvl8pPr>
            <a:lvl9pPr marL="15839968" indent="0">
              <a:buNone/>
              <a:defRPr sz="866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727671" y="9720262"/>
            <a:ext cx="12772091" cy="18007989"/>
          </a:xfrm>
        </p:spPr>
        <p:txBody>
          <a:bodyPr/>
          <a:lstStyle>
            <a:lvl1pPr marL="0" indent="0">
              <a:buNone/>
              <a:defRPr sz="6929"/>
            </a:lvl1pPr>
            <a:lvl2pPr marL="1979996" indent="0">
              <a:buNone/>
              <a:defRPr sz="6063"/>
            </a:lvl2pPr>
            <a:lvl3pPr marL="3959992" indent="0">
              <a:buNone/>
              <a:defRPr sz="5197"/>
            </a:lvl3pPr>
            <a:lvl4pPr marL="5939988" indent="0">
              <a:buNone/>
              <a:defRPr sz="4331"/>
            </a:lvl4pPr>
            <a:lvl5pPr marL="7919984" indent="0">
              <a:buNone/>
              <a:defRPr sz="4331"/>
            </a:lvl5pPr>
            <a:lvl6pPr marL="9899980" indent="0">
              <a:buNone/>
              <a:defRPr sz="4331"/>
            </a:lvl6pPr>
            <a:lvl7pPr marL="11879976" indent="0">
              <a:buNone/>
              <a:defRPr sz="4331"/>
            </a:lvl7pPr>
            <a:lvl8pPr marL="13859972" indent="0">
              <a:buNone/>
              <a:defRPr sz="4331"/>
            </a:lvl8pPr>
            <a:lvl9pPr marL="15839968" indent="0">
              <a:buNone/>
              <a:defRPr sz="4331"/>
            </a:lvl9pPr>
          </a:lstStyle>
          <a:p>
            <a:pPr lvl="0"/>
            <a:r>
              <a:rPr lang="es-ES"/>
              <a:t>Editar los estilos de texto del patrón</a:t>
            </a:r>
          </a:p>
        </p:txBody>
      </p:sp>
      <p:sp>
        <p:nvSpPr>
          <p:cNvPr id="5" name="Date Placeholder 4"/>
          <p:cNvSpPr>
            <a:spLocks noGrp="1"/>
          </p:cNvSpPr>
          <p:nvPr>
            <p:ph type="dt" sz="half" idx="10"/>
          </p:nvPr>
        </p:nvSpPr>
        <p:spPr/>
        <p:txBody>
          <a:bodyPr/>
          <a:lstStyle/>
          <a:p>
            <a:fld id="{C2410492-AF94-41C9-9EDE-66ED8C66434D}" type="datetimeFigureOut">
              <a:rPr lang="es-CO" smtClean="0"/>
              <a:t>18/11/2018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F4369BE-81AE-424C-B73B-26BD4DF48BD4}" type="slidenum">
              <a:rPr lang="es-CO" smtClean="0"/>
              <a:t>‹Nº›</a:t>
            </a:fld>
            <a:endParaRPr lang="es-CO"/>
          </a:p>
        </p:txBody>
      </p:sp>
    </p:spTree>
    <p:extLst>
      <p:ext uri="{BB962C8B-B14F-4D97-AF65-F5344CB8AC3E}">
        <p14:creationId xmlns:p14="http://schemas.microsoft.com/office/powerpoint/2010/main" val="321525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2513" y="1725054"/>
            <a:ext cx="34155162" cy="626267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22513" y="8625233"/>
            <a:ext cx="34155162" cy="2055805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722513" y="30030818"/>
            <a:ext cx="8910042" cy="1725047"/>
          </a:xfrm>
          <a:prstGeom prst="rect">
            <a:avLst/>
          </a:prstGeom>
        </p:spPr>
        <p:txBody>
          <a:bodyPr vert="horz" lIns="91440" tIns="45720" rIns="91440" bIns="45720" rtlCol="0" anchor="ctr"/>
          <a:lstStyle>
            <a:lvl1pPr algn="l">
              <a:defRPr sz="5197">
                <a:solidFill>
                  <a:schemeClr val="tx1">
                    <a:tint val="75000"/>
                  </a:schemeClr>
                </a:solidFill>
              </a:defRPr>
            </a:lvl1pPr>
          </a:lstStyle>
          <a:p>
            <a:fld id="{C2410492-AF94-41C9-9EDE-66ED8C66434D}" type="datetimeFigureOut">
              <a:rPr lang="es-CO" smtClean="0"/>
              <a:t>18/11/2018</a:t>
            </a:fld>
            <a:endParaRPr lang="es-CO"/>
          </a:p>
        </p:txBody>
      </p:sp>
      <p:sp>
        <p:nvSpPr>
          <p:cNvPr id="5" name="Footer Placeholder 4"/>
          <p:cNvSpPr>
            <a:spLocks noGrp="1"/>
          </p:cNvSpPr>
          <p:nvPr>
            <p:ph type="ftr" sz="quarter" idx="3"/>
          </p:nvPr>
        </p:nvSpPr>
        <p:spPr>
          <a:xfrm>
            <a:off x="13117563" y="30030818"/>
            <a:ext cx="13365063" cy="1725047"/>
          </a:xfrm>
          <a:prstGeom prst="rect">
            <a:avLst/>
          </a:prstGeom>
        </p:spPr>
        <p:txBody>
          <a:bodyPr vert="horz" lIns="91440" tIns="45720" rIns="91440" bIns="45720" rtlCol="0" anchor="ctr"/>
          <a:lstStyle>
            <a:lvl1pPr algn="ctr">
              <a:defRPr sz="5197">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27967633" y="30030818"/>
            <a:ext cx="8910042" cy="1725047"/>
          </a:xfrm>
          <a:prstGeom prst="rect">
            <a:avLst/>
          </a:prstGeom>
        </p:spPr>
        <p:txBody>
          <a:bodyPr vert="horz" lIns="91440" tIns="45720" rIns="91440" bIns="45720" rtlCol="0" anchor="ctr"/>
          <a:lstStyle>
            <a:lvl1pPr algn="r">
              <a:defRPr sz="5197">
                <a:solidFill>
                  <a:schemeClr val="tx1">
                    <a:tint val="75000"/>
                  </a:schemeClr>
                </a:solidFill>
              </a:defRPr>
            </a:lvl1pPr>
          </a:lstStyle>
          <a:p>
            <a:fld id="{3F4369BE-81AE-424C-B73B-26BD4DF48BD4}" type="slidenum">
              <a:rPr lang="es-CO" smtClean="0"/>
              <a:t>‹Nº›</a:t>
            </a:fld>
            <a:endParaRPr lang="es-CO"/>
          </a:p>
        </p:txBody>
      </p:sp>
    </p:spTree>
    <p:extLst>
      <p:ext uri="{BB962C8B-B14F-4D97-AF65-F5344CB8AC3E}">
        <p14:creationId xmlns:p14="http://schemas.microsoft.com/office/powerpoint/2010/main" val="3456559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959992" rtl="0" eaLnBrk="1" latinLnBrk="0" hangingPunct="1">
        <a:lnSpc>
          <a:spcPct val="90000"/>
        </a:lnSpc>
        <a:spcBef>
          <a:spcPct val="0"/>
        </a:spcBef>
        <a:buNone/>
        <a:defRPr sz="19055" kern="1200">
          <a:solidFill>
            <a:schemeClr val="tx1"/>
          </a:solidFill>
          <a:latin typeface="+mj-lt"/>
          <a:ea typeface="+mj-ea"/>
          <a:cs typeface="+mj-cs"/>
        </a:defRPr>
      </a:lvl1pPr>
    </p:titleStyle>
    <p:bodyStyle>
      <a:lvl1pPr marL="989998" indent="-989998" algn="l" defTabSz="3959992" rtl="0" eaLnBrk="1" latinLnBrk="0" hangingPunct="1">
        <a:lnSpc>
          <a:spcPct val="90000"/>
        </a:lnSpc>
        <a:spcBef>
          <a:spcPts val="4331"/>
        </a:spcBef>
        <a:buFont typeface="Arial" panose="020B0604020202020204" pitchFamily="34" charset="0"/>
        <a:buChar char="•"/>
        <a:defRPr sz="12126" kern="1200">
          <a:solidFill>
            <a:schemeClr val="tx1"/>
          </a:solidFill>
          <a:latin typeface="+mn-lt"/>
          <a:ea typeface="+mn-ea"/>
          <a:cs typeface="+mn-cs"/>
        </a:defRPr>
      </a:lvl1pPr>
      <a:lvl2pPr marL="2969994" indent="-989998" algn="l" defTabSz="3959992" rtl="0" eaLnBrk="1" latinLnBrk="0" hangingPunct="1">
        <a:lnSpc>
          <a:spcPct val="90000"/>
        </a:lnSpc>
        <a:spcBef>
          <a:spcPts val="2165"/>
        </a:spcBef>
        <a:buFont typeface="Arial" panose="020B0604020202020204" pitchFamily="34" charset="0"/>
        <a:buChar char="•"/>
        <a:defRPr sz="10394" kern="1200">
          <a:solidFill>
            <a:schemeClr val="tx1"/>
          </a:solidFill>
          <a:latin typeface="+mn-lt"/>
          <a:ea typeface="+mn-ea"/>
          <a:cs typeface="+mn-cs"/>
        </a:defRPr>
      </a:lvl2pPr>
      <a:lvl3pPr marL="4949990" indent="-989998" algn="l" defTabSz="3959992" rtl="0" eaLnBrk="1" latinLnBrk="0" hangingPunct="1">
        <a:lnSpc>
          <a:spcPct val="90000"/>
        </a:lnSpc>
        <a:spcBef>
          <a:spcPts val="2165"/>
        </a:spcBef>
        <a:buFont typeface="Arial" panose="020B0604020202020204" pitchFamily="34" charset="0"/>
        <a:buChar char="•"/>
        <a:defRPr sz="8661" kern="1200">
          <a:solidFill>
            <a:schemeClr val="tx1"/>
          </a:solidFill>
          <a:latin typeface="+mn-lt"/>
          <a:ea typeface="+mn-ea"/>
          <a:cs typeface="+mn-cs"/>
        </a:defRPr>
      </a:lvl3pPr>
      <a:lvl4pPr marL="6929986"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4pPr>
      <a:lvl5pPr marL="8909982"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5pPr>
      <a:lvl6pPr marL="10889978"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6pPr>
      <a:lvl7pPr marL="12869974"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7pPr>
      <a:lvl8pPr marL="14849970"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8pPr>
      <a:lvl9pPr marL="16829966"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9pPr>
    </p:bodyStyle>
    <p:otherStyle>
      <a:defPPr>
        <a:defRPr lang="en-US"/>
      </a:defPPr>
      <a:lvl1pPr marL="0" algn="l" defTabSz="3959992" rtl="0" eaLnBrk="1" latinLnBrk="0" hangingPunct="1">
        <a:defRPr sz="7795" kern="1200">
          <a:solidFill>
            <a:schemeClr val="tx1"/>
          </a:solidFill>
          <a:latin typeface="+mn-lt"/>
          <a:ea typeface="+mn-ea"/>
          <a:cs typeface="+mn-cs"/>
        </a:defRPr>
      </a:lvl1pPr>
      <a:lvl2pPr marL="1979996" algn="l" defTabSz="3959992" rtl="0" eaLnBrk="1" latinLnBrk="0" hangingPunct="1">
        <a:defRPr sz="7795" kern="1200">
          <a:solidFill>
            <a:schemeClr val="tx1"/>
          </a:solidFill>
          <a:latin typeface="+mn-lt"/>
          <a:ea typeface="+mn-ea"/>
          <a:cs typeface="+mn-cs"/>
        </a:defRPr>
      </a:lvl2pPr>
      <a:lvl3pPr marL="3959992" algn="l" defTabSz="3959992" rtl="0" eaLnBrk="1" latinLnBrk="0" hangingPunct="1">
        <a:defRPr sz="7795" kern="1200">
          <a:solidFill>
            <a:schemeClr val="tx1"/>
          </a:solidFill>
          <a:latin typeface="+mn-lt"/>
          <a:ea typeface="+mn-ea"/>
          <a:cs typeface="+mn-cs"/>
        </a:defRPr>
      </a:lvl3pPr>
      <a:lvl4pPr marL="5939988" algn="l" defTabSz="3959992" rtl="0" eaLnBrk="1" latinLnBrk="0" hangingPunct="1">
        <a:defRPr sz="7795" kern="1200">
          <a:solidFill>
            <a:schemeClr val="tx1"/>
          </a:solidFill>
          <a:latin typeface="+mn-lt"/>
          <a:ea typeface="+mn-ea"/>
          <a:cs typeface="+mn-cs"/>
        </a:defRPr>
      </a:lvl4pPr>
      <a:lvl5pPr marL="7919984" algn="l" defTabSz="3959992" rtl="0" eaLnBrk="1" latinLnBrk="0" hangingPunct="1">
        <a:defRPr sz="7795" kern="1200">
          <a:solidFill>
            <a:schemeClr val="tx1"/>
          </a:solidFill>
          <a:latin typeface="+mn-lt"/>
          <a:ea typeface="+mn-ea"/>
          <a:cs typeface="+mn-cs"/>
        </a:defRPr>
      </a:lvl5pPr>
      <a:lvl6pPr marL="9899980" algn="l" defTabSz="3959992" rtl="0" eaLnBrk="1" latinLnBrk="0" hangingPunct="1">
        <a:defRPr sz="7795" kern="1200">
          <a:solidFill>
            <a:schemeClr val="tx1"/>
          </a:solidFill>
          <a:latin typeface="+mn-lt"/>
          <a:ea typeface="+mn-ea"/>
          <a:cs typeface="+mn-cs"/>
        </a:defRPr>
      </a:lvl6pPr>
      <a:lvl7pPr marL="11879976" algn="l" defTabSz="3959992" rtl="0" eaLnBrk="1" latinLnBrk="0" hangingPunct="1">
        <a:defRPr sz="7795" kern="1200">
          <a:solidFill>
            <a:schemeClr val="tx1"/>
          </a:solidFill>
          <a:latin typeface="+mn-lt"/>
          <a:ea typeface="+mn-ea"/>
          <a:cs typeface="+mn-cs"/>
        </a:defRPr>
      </a:lvl7pPr>
      <a:lvl8pPr marL="13859972" algn="l" defTabSz="3959992" rtl="0" eaLnBrk="1" latinLnBrk="0" hangingPunct="1">
        <a:defRPr sz="7795" kern="1200">
          <a:solidFill>
            <a:schemeClr val="tx1"/>
          </a:solidFill>
          <a:latin typeface="+mn-lt"/>
          <a:ea typeface="+mn-ea"/>
          <a:cs typeface="+mn-cs"/>
        </a:defRPr>
      </a:lvl8pPr>
      <a:lvl9pPr marL="15839968" algn="l" defTabSz="3959992" rtl="0" eaLnBrk="1" latinLnBrk="0" hangingPunct="1">
        <a:defRPr sz="7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ángulo 136">
            <a:extLst>
              <a:ext uri="{FF2B5EF4-FFF2-40B4-BE49-F238E27FC236}">
                <a16:creationId xmlns:a16="http://schemas.microsoft.com/office/drawing/2014/main" id="{E2333CA6-030F-48C7-A954-14A390290255}"/>
              </a:ext>
            </a:extLst>
          </p:cNvPr>
          <p:cNvSpPr/>
          <p:nvPr/>
        </p:nvSpPr>
        <p:spPr>
          <a:xfrm>
            <a:off x="13640772" y="3447188"/>
            <a:ext cx="12141313" cy="20477791"/>
          </a:xfrm>
          <a:prstGeom prst="rect">
            <a:avLst/>
          </a:prstGeom>
          <a:solidFill>
            <a:srgbClr val="FBFAF8"/>
          </a:solidFill>
          <a:ln w="76200">
            <a:solidFill>
              <a:srgbClr val="254E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1" name="Rectángulo 60">
            <a:extLst>
              <a:ext uri="{FF2B5EF4-FFF2-40B4-BE49-F238E27FC236}">
                <a16:creationId xmlns:a16="http://schemas.microsoft.com/office/drawing/2014/main" id="{CAC6ADE2-CF18-4136-9703-86E00596C96B}"/>
              </a:ext>
            </a:extLst>
          </p:cNvPr>
          <p:cNvSpPr/>
          <p:nvPr/>
        </p:nvSpPr>
        <p:spPr>
          <a:xfrm>
            <a:off x="13611590" y="24151465"/>
            <a:ext cx="25560991" cy="4801729"/>
          </a:xfrm>
          <a:prstGeom prst="rect">
            <a:avLst/>
          </a:prstGeom>
          <a:solidFill>
            <a:srgbClr val="EDEDED"/>
          </a:solidFill>
          <a:ln w="76200">
            <a:solidFill>
              <a:srgbClr val="254E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2" name="Rectángulo 81">
            <a:extLst>
              <a:ext uri="{FF2B5EF4-FFF2-40B4-BE49-F238E27FC236}">
                <a16:creationId xmlns:a16="http://schemas.microsoft.com/office/drawing/2014/main" id="{E95DF562-6645-44AE-AA32-C58A709D1878}"/>
              </a:ext>
            </a:extLst>
          </p:cNvPr>
          <p:cNvSpPr/>
          <p:nvPr/>
        </p:nvSpPr>
        <p:spPr>
          <a:xfrm>
            <a:off x="13611591" y="29214108"/>
            <a:ext cx="25560991" cy="1430015"/>
          </a:xfrm>
          <a:prstGeom prst="rect">
            <a:avLst/>
          </a:prstGeom>
          <a:solidFill>
            <a:srgbClr val="EDEDED"/>
          </a:solidFill>
          <a:ln w="76200">
            <a:solidFill>
              <a:srgbClr val="254E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4" name="Imagen 33">
            <a:extLst>
              <a:ext uri="{FF2B5EF4-FFF2-40B4-BE49-F238E27FC236}">
                <a16:creationId xmlns:a16="http://schemas.microsoft.com/office/drawing/2014/main" id="{C61B9F18-1CAC-43FA-858F-649CC61213A6}"/>
              </a:ext>
            </a:extLst>
          </p:cNvPr>
          <p:cNvPicPr>
            <a:picLocks noChangeAspect="1"/>
          </p:cNvPicPr>
          <p:nvPr/>
        </p:nvPicPr>
        <p:blipFill>
          <a:blip r:embed="rId3"/>
          <a:stretch>
            <a:fillRect/>
          </a:stretch>
        </p:blipFill>
        <p:spPr>
          <a:xfrm>
            <a:off x="35032476" y="565256"/>
            <a:ext cx="4059831" cy="2812693"/>
          </a:xfrm>
          <a:prstGeom prst="rect">
            <a:avLst/>
          </a:prstGeom>
        </p:spPr>
      </p:pic>
      <p:pic>
        <p:nvPicPr>
          <p:cNvPr id="58" name="Imagen 57">
            <a:extLst>
              <a:ext uri="{FF2B5EF4-FFF2-40B4-BE49-F238E27FC236}">
                <a16:creationId xmlns:a16="http://schemas.microsoft.com/office/drawing/2014/main" id="{FDC75A38-3F21-4D60-BF0E-BB632D85B5E0}"/>
              </a:ext>
            </a:extLst>
          </p:cNvPr>
          <p:cNvPicPr>
            <a:picLocks noChangeAspect="1"/>
          </p:cNvPicPr>
          <p:nvPr/>
        </p:nvPicPr>
        <p:blipFill>
          <a:blip r:embed="rId4"/>
          <a:stretch>
            <a:fillRect/>
          </a:stretch>
        </p:blipFill>
        <p:spPr>
          <a:xfrm>
            <a:off x="10998131" y="30943444"/>
            <a:ext cx="16659225" cy="1238250"/>
          </a:xfrm>
          <a:prstGeom prst="rect">
            <a:avLst/>
          </a:prstGeom>
        </p:spPr>
      </p:pic>
      <p:sp>
        <p:nvSpPr>
          <p:cNvPr id="172" name="Rectángulo 171">
            <a:extLst>
              <a:ext uri="{FF2B5EF4-FFF2-40B4-BE49-F238E27FC236}">
                <a16:creationId xmlns:a16="http://schemas.microsoft.com/office/drawing/2014/main" id="{DAB76789-89B2-4829-8769-A451787CFEEE}"/>
              </a:ext>
            </a:extLst>
          </p:cNvPr>
          <p:cNvSpPr/>
          <p:nvPr/>
        </p:nvSpPr>
        <p:spPr>
          <a:xfrm>
            <a:off x="299269" y="3447188"/>
            <a:ext cx="13063984" cy="27196935"/>
          </a:xfrm>
          <a:prstGeom prst="rect">
            <a:avLst/>
          </a:prstGeom>
          <a:solidFill>
            <a:srgbClr val="FBFAF8"/>
          </a:solidFill>
          <a:ln w="76200">
            <a:solidFill>
              <a:srgbClr val="254E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6" name="Rectángulo 75">
            <a:extLst>
              <a:ext uri="{FF2B5EF4-FFF2-40B4-BE49-F238E27FC236}">
                <a16:creationId xmlns:a16="http://schemas.microsoft.com/office/drawing/2014/main" id="{69826A8A-08B8-4A5A-8893-69B5F8CF540E}"/>
              </a:ext>
            </a:extLst>
          </p:cNvPr>
          <p:cNvSpPr/>
          <p:nvPr/>
        </p:nvSpPr>
        <p:spPr>
          <a:xfrm>
            <a:off x="26140045" y="3447681"/>
            <a:ext cx="13032538" cy="20455526"/>
          </a:xfrm>
          <a:prstGeom prst="rect">
            <a:avLst/>
          </a:prstGeom>
          <a:solidFill>
            <a:srgbClr val="FBFAF8"/>
          </a:solidFill>
          <a:ln w="76200">
            <a:solidFill>
              <a:srgbClr val="254E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a:extLst>
              <a:ext uri="{FF2B5EF4-FFF2-40B4-BE49-F238E27FC236}">
                <a16:creationId xmlns:a16="http://schemas.microsoft.com/office/drawing/2014/main" id="{3EB273F1-1761-4B3F-82FE-0E648F02E3C4}"/>
              </a:ext>
            </a:extLst>
          </p:cNvPr>
          <p:cNvSpPr txBox="1"/>
          <p:nvPr/>
        </p:nvSpPr>
        <p:spPr>
          <a:xfrm>
            <a:off x="914153" y="504029"/>
            <a:ext cx="34038049" cy="3016210"/>
          </a:xfrm>
          <a:prstGeom prst="rect">
            <a:avLst/>
          </a:prstGeom>
          <a:noFill/>
        </p:spPr>
        <p:txBody>
          <a:bodyPr wrap="square" rtlCol="0">
            <a:spAutoFit/>
          </a:bodyPr>
          <a:lstStyle/>
          <a:p>
            <a:r>
              <a:rPr lang="en-US" sz="7200" b="1" dirty="0">
                <a:solidFill>
                  <a:srgbClr val="000000"/>
                </a:solidFill>
                <a:latin typeface="Arial Narrow" panose="020B0606020202030204" pitchFamily="34" charset="0"/>
              </a:rPr>
              <a:t>Approximation to the characterization of the spatiotemporal variability of clouds and aerosols </a:t>
            </a:r>
            <a:r>
              <a:rPr lang="en-US" sz="5400" dirty="0">
                <a:solidFill>
                  <a:srgbClr val="000000"/>
                </a:solidFill>
                <a:latin typeface="Arial Narrow" panose="020B0606020202030204" pitchFamily="34" charset="0"/>
              </a:rPr>
              <a:t>in the </a:t>
            </a:r>
            <a:r>
              <a:rPr lang="en-US" sz="5400" dirty="0" err="1">
                <a:solidFill>
                  <a:srgbClr val="000000"/>
                </a:solidFill>
                <a:latin typeface="Arial Narrow" panose="020B0606020202030204" pitchFamily="34" charset="0"/>
              </a:rPr>
              <a:t>Aburrá</a:t>
            </a:r>
            <a:r>
              <a:rPr lang="en-US" sz="5400" dirty="0">
                <a:solidFill>
                  <a:srgbClr val="000000"/>
                </a:solidFill>
                <a:latin typeface="Arial Narrow" panose="020B0606020202030204" pitchFamily="34" charset="0"/>
              </a:rPr>
              <a:t> Valley from satellite and ground-based remote sensing</a:t>
            </a:r>
          </a:p>
          <a:p>
            <a:endParaRPr lang="en-US" b="1" i="1" dirty="0">
              <a:solidFill>
                <a:srgbClr val="254E54"/>
              </a:solidFill>
              <a:latin typeface="Arial Narrow" panose="020B0606020202030204" pitchFamily="34" charset="0"/>
            </a:endParaRPr>
          </a:p>
          <a:p>
            <a:r>
              <a:rPr lang="es-CO" sz="4000" b="1" i="1" dirty="0">
                <a:solidFill>
                  <a:srgbClr val="254E54"/>
                </a:solidFill>
                <a:latin typeface="Arial Narrow" panose="020B0606020202030204" pitchFamily="34" charset="0"/>
              </a:rPr>
              <a:t>Santiago Jaramillo, Julián Hernández, Laura Herrera, Carlos D. Hoyos </a:t>
            </a:r>
            <a:r>
              <a:rPr lang="es-CO" sz="4000" i="1" dirty="0">
                <a:solidFill>
                  <a:srgbClr val="254E54"/>
                </a:solidFill>
                <a:latin typeface="Arial Narrow" panose="020B0606020202030204" pitchFamily="34" charset="0"/>
              </a:rPr>
              <a:t>				</a:t>
            </a:r>
            <a:r>
              <a:rPr lang="es-ES" sz="4000" dirty="0">
                <a:solidFill>
                  <a:srgbClr val="254E54"/>
                </a:solidFill>
                <a:latin typeface="Arial Narrow" panose="020B0606020202030204" pitchFamily="34" charset="0"/>
              </a:rPr>
              <a:t>Sistema de Alerta Temprana de Medellín y Valle de Aburrá (SIATA</a:t>
            </a:r>
            <a:r>
              <a:rPr lang="es-ES" sz="4000" dirty="0">
                <a:solidFill>
                  <a:srgbClr val="254E54"/>
                </a:solidFill>
              </a:rPr>
              <a:t>)</a:t>
            </a:r>
            <a:endParaRPr lang="es-CO" sz="4000" i="1" dirty="0">
              <a:solidFill>
                <a:srgbClr val="254E54"/>
              </a:solidFill>
            </a:endParaRPr>
          </a:p>
        </p:txBody>
      </p:sp>
      <p:sp>
        <p:nvSpPr>
          <p:cNvPr id="8" name="CuadroTexto 7">
            <a:extLst>
              <a:ext uri="{FF2B5EF4-FFF2-40B4-BE49-F238E27FC236}">
                <a16:creationId xmlns:a16="http://schemas.microsoft.com/office/drawing/2014/main" id="{90D9EE31-1C7B-4B38-A59E-6B9F3143BF22}"/>
              </a:ext>
            </a:extLst>
          </p:cNvPr>
          <p:cNvSpPr txBox="1"/>
          <p:nvPr/>
        </p:nvSpPr>
        <p:spPr>
          <a:xfrm>
            <a:off x="571204" y="3873333"/>
            <a:ext cx="5400000" cy="707886"/>
          </a:xfrm>
          <a:prstGeom prst="rect">
            <a:avLst/>
          </a:prstGeom>
          <a:solidFill>
            <a:srgbClr val="254E54"/>
          </a:solidFill>
        </p:spPr>
        <p:style>
          <a:lnRef idx="3">
            <a:schemeClr val="lt1"/>
          </a:lnRef>
          <a:fillRef idx="1">
            <a:schemeClr val="accent1"/>
          </a:fillRef>
          <a:effectRef idx="1">
            <a:schemeClr val="accent1"/>
          </a:effectRef>
          <a:fontRef idx="minor">
            <a:schemeClr val="lt1"/>
          </a:fontRef>
        </p:style>
        <p:txBody>
          <a:bodyPr wrap="square" lIns="630000" rIns="270000" rtlCol="0">
            <a:spAutoFit/>
          </a:bodyPr>
          <a:lstStyle>
            <a:defPPr>
              <a:defRPr lang="en-US"/>
            </a:defPPr>
            <a:lvl1pPr algn="ctr">
              <a:defRPr sz="4000" b="1"/>
            </a:lvl1pPr>
          </a:lstStyle>
          <a:p>
            <a:pPr algn="just"/>
            <a:r>
              <a:rPr lang="en-US">
                <a:latin typeface="Arial Narrow" panose="020B0606020202030204" pitchFamily="34" charset="0"/>
              </a:rPr>
              <a:t>Introduction</a:t>
            </a:r>
          </a:p>
        </p:txBody>
      </p:sp>
      <p:sp>
        <p:nvSpPr>
          <p:cNvPr id="47" name="CuadroTexto 46">
            <a:extLst>
              <a:ext uri="{FF2B5EF4-FFF2-40B4-BE49-F238E27FC236}">
                <a16:creationId xmlns:a16="http://schemas.microsoft.com/office/drawing/2014/main" id="{507240E3-BC46-40CA-88B0-DF0E10BAF22A}"/>
              </a:ext>
            </a:extLst>
          </p:cNvPr>
          <p:cNvSpPr txBox="1"/>
          <p:nvPr/>
        </p:nvSpPr>
        <p:spPr>
          <a:xfrm>
            <a:off x="582978" y="15984569"/>
            <a:ext cx="5400000" cy="707886"/>
          </a:xfrm>
          <a:prstGeom prst="rect">
            <a:avLst/>
          </a:prstGeom>
          <a:solidFill>
            <a:srgbClr val="254E54"/>
          </a:solidFill>
        </p:spPr>
        <p:style>
          <a:lnRef idx="3">
            <a:schemeClr val="lt1"/>
          </a:lnRef>
          <a:fillRef idx="1">
            <a:schemeClr val="accent1"/>
          </a:fillRef>
          <a:effectRef idx="1">
            <a:schemeClr val="accent1"/>
          </a:effectRef>
          <a:fontRef idx="minor">
            <a:schemeClr val="lt1"/>
          </a:fontRef>
        </p:style>
        <p:txBody>
          <a:bodyPr wrap="square" lIns="630000" rIns="270000" rtlCol="0">
            <a:spAutoFit/>
          </a:bodyPr>
          <a:lstStyle>
            <a:defPPr>
              <a:defRPr lang="en-US"/>
            </a:defPPr>
            <a:lvl1pPr algn="ctr">
              <a:defRPr sz="4000" b="1">
                <a:latin typeface="Arial Narrow" panose="020B0606020202030204" pitchFamily="34" charset="0"/>
              </a:defRPr>
            </a:lvl1pPr>
          </a:lstStyle>
          <a:p>
            <a:pPr algn="just"/>
            <a:r>
              <a:rPr lang="en-US" dirty="0"/>
              <a:t>Data</a:t>
            </a:r>
          </a:p>
        </p:txBody>
      </p:sp>
      <p:sp>
        <p:nvSpPr>
          <p:cNvPr id="51" name="CuadroTexto 50">
            <a:extLst>
              <a:ext uri="{FF2B5EF4-FFF2-40B4-BE49-F238E27FC236}">
                <a16:creationId xmlns:a16="http://schemas.microsoft.com/office/drawing/2014/main" id="{C34C8D1F-50A0-4691-BED5-9A10E8763BF7}"/>
              </a:ext>
            </a:extLst>
          </p:cNvPr>
          <p:cNvSpPr txBox="1"/>
          <p:nvPr/>
        </p:nvSpPr>
        <p:spPr>
          <a:xfrm>
            <a:off x="13915099" y="3852107"/>
            <a:ext cx="5400000" cy="707886"/>
          </a:xfrm>
          <a:prstGeom prst="rect">
            <a:avLst/>
          </a:prstGeom>
          <a:solidFill>
            <a:srgbClr val="254E54"/>
          </a:solidFill>
        </p:spPr>
        <p:style>
          <a:lnRef idx="3">
            <a:schemeClr val="lt1"/>
          </a:lnRef>
          <a:fillRef idx="1">
            <a:schemeClr val="accent1"/>
          </a:fillRef>
          <a:effectRef idx="1">
            <a:schemeClr val="accent1"/>
          </a:effectRef>
          <a:fontRef idx="minor">
            <a:schemeClr val="lt1"/>
          </a:fontRef>
        </p:style>
        <p:txBody>
          <a:bodyPr wrap="square" lIns="630000" rIns="270000" rtlCol="0">
            <a:spAutoFit/>
          </a:bodyPr>
          <a:lstStyle>
            <a:defPPr>
              <a:defRPr lang="en-US"/>
            </a:defPPr>
            <a:lvl1pPr algn="ctr">
              <a:defRPr sz="4000" b="1"/>
            </a:lvl1pPr>
          </a:lstStyle>
          <a:p>
            <a:pPr algn="just"/>
            <a:r>
              <a:rPr lang="en-US" dirty="0"/>
              <a:t> </a:t>
            </a:r>
            <a:r>
              <a:rPr lang="en-US" dirty="0">
                <a:latin typeface="Arial Narrow" panose="020B0606020202030204" pitchFamily="34" charset="0"/>
              </a:rPr>
              <a:t>Methodology</a:t>
            </a:r>
          </a:p>
        </p:txBody>
      </p:sp>
      <p:sp>
        <p:nvSpPr>
          <p:cNvPr id="52" name="CuadroTexto 51">
            <a:extLst>
              <a:ext uri="{FF2B5EF4-FFF2-40B4-BE49-F238E27FC236}">
                <a16:creationId xmlns:a16="http://schemas.microsoft.com/office/drawing/2014/main" id="{E31CD4EC-57B3-4BBB-9FB6-49E2A441F5FF}"/>
              </a:ext>
            </a:extLst>
          </p:cNvPr>
          <p:cNvSpPr txBox="1"/>
          <p:nvPr/>
        </p:nvSpPr>
        <p:spPr>
          <a:xfrm>
            <a:off x="14188991" y="5473827"/>
            <a:ext cx="11128423" cy="1292662"/>
          </a:xfrm>
          <a:prstGeom prst="rect">
            <a:avLst/>
          </a:prstGeom>
          <a:noFill/>
        </p:spPr>
        <p:txBody>
          <a:bodyPr wrap="square" rtlCol="0">
            <a:spAutoFit/>
          </a:bodyPr>
          <a:lstStyle/>
          <a:p>
            <a:pPr algn="just"/>
            <a:r>
              <a:rPr lang="en-US" sz="2600" dirty="0"/>
              <a:t>Lidar signal was processed from initial raw data to range corrected signal (RCS). As photon-counting records do not have good quality in first hundreds of meters due to signal saturation,  analogue records were used. </a:t>
            </a:r>
            <a:endParaRPr lang="es-CO" dirty="0"/>
          </a:p>
        </p:txBody>
      </p:sp>
      <p:sp>
        <p:nvSpPr>
          <p:cNvPr id="37" name="CuadroTexto 36">
            <a:extLst>
              <a:ext uri="{FF2B5EF4-FFF2-40B4-BE49-F238E27FC236}">
                <a16:creationId xmlns:a16="http://schemas.microsoft.com/office/drawing/2014/main" id="{333A49C6-41E3-4561-BD3E-52DD9C56FEA2}"/>
              </a:ext>
            </a:extLst>
          </p:cNvPr>
          <p:cNvSpPr txBox="1"/>
          <p:nvPr/>
        </p:nvSpPr>
        <p:spPr>
          <a:xfrm>
            <a:off x="26347652" y="25330065"/>
            <a:ext cx="12433858" cy="3293209"/>
          </a:xfrm>
          <a:prstGeom prst="rect">
            <a:avLst/>
          </a:prstGeom>
          <a:noFill/>
        </p:spPr>
        <p:txBody>
          <a:bodyPr wrap="square" numCol="1" rtlCol="0">
            <a:spAutoFit/>
          </a:bodyPr>
          <a:lstStyle/>
          <a:p>
            <a:pPr algn="just"/>
            <a:r>
              <a:rPr lang="en-US" sz="2600" dirty="0"/>
              <a:t>Both types of ground based remote sensors used (a 355 nm Lidar and three 910 nm ceilometers) identify similar spatiotemporal variability of the atmospheric vertical  structure (clouds and aerosols) despite their different locations and laser wavelengths.</a:t>
            </a:r>
          </a:p>
          <a:p>
            <a:pPr algn="just"/>
            <a:r>
              <a:rPr lang="en-US" sz="2600" dirty="0"/>
              <a:t> </a:t>
            </a:r>
          </a:p>
          <a:p>
            <a:pPr algn="just"/>
            <a:r>
              <a:rPr lang="en-US" sz="2600" dirty="0"/>
              <a:t>Although current data may not be yet statistic significative, Lidar signals (RCS and LDV) allow to characterize the atmospheric structures under different conditions, leading to a deeper understanding of their behavior and their effects on turbulent fluxes and radiation near the surface.</a:t>
            </a:r>
          </a:p>
        </p:txBody>
      </p:sp>
      <p:sp>
        <p:nvSpPr>
          <p:cNvPr id="92" name="CuadroTexto 91">
            <a:extLst>
              <a:ext uri="{FF2B5EF4-FFF2-40B4-BE49-F238E27FC236}">
                <a16:creationId xmlns:a16="http://schemas.microsoft.com/office/drawing/2014/main" id="{43A7C5E5-28C1-48AB-A4AF-2895A572A049}"/>
              </a:ext>
            </a:extLst>
          </p:cNvPr>
          <p:cNvSpPr txBox="1"/>
          <p:nvPr/>
        </p:nvSpPr>
        <p:spPr>
          <a:xfrm>
            <a:off x="26370125" y="3849813"/>
            <a:ext cx="5400000" cy="707886"/>
          </a:xfrm>
          <a:prstGeom prst="rect">
            <a:avLst/>
          </a:prstGeom>
          <a:solidFill>
            <a:srgbClr val="254E54"/>
          </a:solidFill>
        </p:spPr>
        <p:style>
          <a:lnRef idx="3">
            <a:schemeClr val="lt1"/>
          </a:lnRef>
          <a:fillRef idx="1">
            <a:schemeClr val="accent1"/>
          </a:fillRef>
          <a:effectRef idx="1">
            <a:schemeClr val="accent1"/>
          </a:effectRef>
          <a:fontRef idx="minor">
            <a:schemeClr val="lt1"/>
          </a:fontRef>
        </p:style>
        <p:txBody>
          <a:bodyPr wrap="square" lIns="630000" rIns="270000" rtlCol="0">
            <a:spAutoFit/>
          </a:bodyPr>
          <a:lstStyle>
            <a:defPPr>
              <a:defRPr lang="en-US"/>
            </a:defPPr>
            <a:lvl1pPr algn="ctr">
              <a:defRPr sz="4000" b="1"/>
            </a:lvl1pPr>
          </a:lstStyle>
          <a:p>
            <a:pPr algn="just"/>
            <a:r>
              <a:rPr lang="en-US" dirty="0">
                <a:latin typeface="Arial Narrow" panose="020B0606020202030204" pitchFamily="34" charset="0"/>
              </a:rPr>
              <a:t>Results</a:t>
            </a:r>
          </a:p>
        </p:txBody>
      </p:sp>
      <p:sp>
        <p:nvSpPr>
          <p:cNvPr id="49" name="CuadroTexto 48">
            <a:extLst>
              <a:ext uri="{FF2B5EF4-FFF2-40B4-BE49-F238E27FC236}">
                <a16:creationId xmlns:a16="http://schemas.microsoft.com/office/drawing/2014/main" id="{2CEF38D7-448D-4386-9B14-A5D18B2BADC3}"/>
              </a:ext>
            </a:extLst>
          </p:cNvPr>
          <p:cNvSpPr txBox="1"/>
          <p:nvPr/>
        </p:nvSpPr>
        <p:spPr>
          <a:xfrm>
            <a:off x="769427" y="21784177"/>
            <a:ext cx="5571875" cy="830997"/>
          </a:xfrm>
          <a:prstGeom prst="rect">
            <a:avLst/>
          </a:prstGeom>
          <a:noFill/>
        </p:spPr>
        <p:txBody>
          <a:bodyPr wrap="square" rtlCol="0">
            <a:spAutoFit/>
          </a:bodyPr>
          <a:lstStyle/>
          <a:p>
            <a:r>
              <a:rPr lang="en-US" sz="2400" b="1" i="1" dirty="0"/>
              <a:t>Fig 3.  Depolarization Lidar located at the bottom of the valley</a:t>
            </a:r>
          </a:p>
        </p:txBody>
      </p:sp>
      <p:sp>
        <p:nvSpPr>
          <p:cNvPr id="136" name="CuadroTexto 135">
            <a:extLst>
              <a:ext uri="{FF2B5EF4-FFF2-40B4-BE49-F238E27FC236}">
                <a16:creationId xmlns:a16="http://schemas.microsoft.com/office/drawing/2014/main" id="{DE0FD194-31B2-4703-AE2B-149E09A46743}"/>
              </a:ext>
            </a:extLst>
          </p:cNvPr>
          <p:cNvSpPr txBox="1"/>
          <p:nvPr/>
        </p:nvSpPr>
        <p:spPr>
          <a:xfrm>
            <a:off x="26640201" y="24495658"/>
            <a:ext cx="5400000" cy="707886"/>
          </a:xfrm>
          <a:prstGeom prst="rect">
            <a:avLst/>
          </a:prstGeom>
          <a:solidFill>
            <a:srgbClr val="254E54"/>
          </a:solidFill>
        </p:spPr>
        <p:style>
          <a:lnRef idx="3">
            <a:schemeClr val="lt1"/>
          </a:lnRef>
          <a:fillRef idx="1">
            <a:schemeClr val="accent1"/>
          </a:fillRef>
          <a:effectRef idx="1">
            <a:schemeClr val="accent1"/>
          </a:effectRef>
          <a:fontRef idx="minor">
            <a:schemeClr val="lt1"/>
          </a:fontRef>
        </p:style>
        <p:txBody>
          <a:bodyPr wrap="square" lIns="630000" rIns="270000" rtlCol="0">
            <a:spAutoFit/>
          </a:bodyPr>
          <a:lstStyle>
            <a:defPPr>
              <a:defRPr lang="en-US"/>
            </a:defPPr>
            <a:lvl1pPr algn="ctr">
              <a:defRPr sz="4000" b="1"/>
            </a:lvl1pPr>
          </a:lstStyle>
          <a:p>
            <a:pPr algn="just"/>
            <a:r>
              <a:rPr lang="en-US" dirty="0"/>
              <a:t>Conclusions</a:t>
            </a:r>
          </a:p>
        </p:txBody>
      </p:sp>
      <p:sp>
        <p:nvSpPr>
          <p:cNvPr id="164" name="CuadroTexto 163">
            <a:extLst>
              <a:ext uri="{FF2B5EF4-FFF2-40B4-BE49-F238E27FC236}">
                <a16:creationId xmlns:a16="http://schemas.microsoft.com/office/drawing/2014/main" id="{9CC65E9B-F58D-491D-AB3B-C9FF0F2ABB76}"/>
              </a:ext>
            </a:extLst>
          </p:cNvPr>
          <p:cNvSpPr txBox="1"/>
          <p:nvPr/>
        </p:nvSpPr>
        <p:spPr>
          <a:xfrm>
            <a:off x="20269845" y="29469407"/>
            <a:ext cx="18574833" cy="846473"/>
          </a:xfrm>
          <a:prstGeom prst="rect">
            <a:avLst/>
          </a:prstGeom>
          <a:noFill/>
        </p:spPr>
        <p:txBody>
          <a:bodyPr wrap="square" rtlCol="0">
            <a:spAutoFit/>
          </a:bodyPr>
          <a:lstStyle/>
          <a:p>
            <a:pPr algn="just"/>
            <a:r>
              <a:rPr lang="en-US" sz="2400" dirty="0"/>
              <a:t>This work was supported by </a:t>
            </a:r>
            <a:r>
              <a:rPr lang="en-US" sz="2400" dirty="0" err="1"/>
              <a:t>Área</a:t>
            </a:r>
            <a:r>
              <a:rPr lang="en-US" sz="2400" dirty="0"/>
              <a:t> </a:t>
            </a:r>
            <a:r>
              <a:rPr lang="en-US" sz="2400" dirty="0" err="1"/>
              <a:t>Metropolitana</a:t>
            </a:r>
            <a:r>
              <a:rPr lang="en-US" sz="2400" dirty="0"/>
              <a:t> de Medellín y de Valle de </a:t>
            </a:r>
            <a:r>
              <a:rPr lang="en-US" sz="2400" dirty="0" err="1"/>
              <a:t>Aburrá</a:t>
            </a:r>
            <a:r>
              <a:rPr lang="en-US" sz="2400" dirty="0"/>
              <a:t>, Municipio de Medellín, Grupo EPM, and ISAGEN under the contract CD511 of 2017.</a:t>
            </a:r>
          </a:p>
        </p:txBody>
      </p:sp>
      <p:sp>
        <p:nvSpPr>
          <p:cNvPr id="165" name="CuadroTexto 164">
            <a:extLst>
              <a:ext uri="{FF2B5EF4-FFF2-40B4-BE49-F238E27FC236}">
                <a16:creationId xmlns:a16="http://schemas.microsoft.com/office/drawing/2014/main" id="{CA9B3879-8A63-46FE-8749-661451E2290D}"/>
              </a:ext>
            </a:extLst>
          </p:cNvPr>
          <p:cNvSpPr txBox="1"/>
          <p:nvPr/>
        </p:nvSpPr>
        <p:spPr>
          <a:xfrm>
            <a:off x="14400094" y="29518776"/>
            <a:ext cx="5400000" cy="707886"/>
          </a:xfrm>
          <a:prstGeom prst="rect">
            <a:avLst/>
          </a:prstGeom>
          <a:solidFill>
            <a:srgbClr val="254E54"/>
          </a:solidFill>
        </p:spPr>
        <p:style>
          <a:lnRef idx="3">
            <a:schemeClr val="lt1"/>
          </a:lnRef>
          <a:fillRef idx="1">
            <a:schemeClr val="accent1"/>
          </a:fillRef>
          <a:effectRef idx="1">
            <a:schemeClr val="accent1"/>
          </a:effectRef>
          <a:fontRef idx="minor">
            <a:schemeClr val="lt1"/>
          </a:fontRef>
        </p:style>
        <p:txBody>
          <a:bodyPr wrap="square" lIns="630000" rIns="270000" rtlCol="0">
            <a:spAutoFit/>
          </a:bodyPr>
          <a:lstStyle>
            <a:defPPr>
              <a:defRPr lang="en-US"/>
            </a:defPPr>
            <a:lvl1pPr algn="ctr">
              <a:defRPr sz="4000" b="1"/>
            </a:lvl1pPr>
          </a:lstStyle>
          <a:p>
            <a:pPr algn="just"/>
            <a:r>
              <a:rPr lang="en-US" dirty="0">
                <a:latin typeface="Arial Narrow" panose="020B0606020202030204" pitchFamily="34" charset="0"/>
              </a:rPr>
              <a:t>Acknowledgments</a:t>
            </a:r>
          </a:p>
        </p:txBody>
      </p:sp>
      <p:pic>
        <p:nvPicPr>
          <p:cNvPr id="1028" name="Picture 4" descr="https://lh5.googleusercontent.com/fwKEe_ZjvVfKPWQqNlDYNqWRi3Xz0aHvTbMqfOndi0k17_G2VQViSMyr5ynT6MFjB6hOlj5PuUqb7uLFMi1qRM8sK7FqSN3SAew6vfAGX_tCIEoTyAhO9J08tgDF7Xxra4TFRPmRezQ">
            <a:extLst>
              <a:ext uri="{FF2B5EF4-FFF2-40B4-BE49-F238E27FC236}">
                <a16:creationId xmlns:a16="http://schemas.microsoft.com/office/drawing/2014/main" id="{364AD5FC-C052-4F16-A5B7-55BD64B032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47652" y="7846874"/>
            <a:ext cx="5594660" cy="2946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QfLA0cFVkUZbyBtnn7rQ3BkWSoF0GtNBRSvZv2Xqba77fPcyvjZgqviyP-lo9425JJz9PiZMndmmYB2a_XnvGH893sw1xHz5V5_IGjpWKiZ6EMJiBEKOjDBzTHNN71ZEY5UNvEYpEqw">
            <a:extLst>
              <a:ext uri="{FF2B5EF4-FFF2-40B4-BE49-F238E27FC236}">
                <a16:creationId xmlns:a16="http://schemas.microsoft.com/office/drawing/2014/main" id="{ABD5026F-1ABF-458B-92FF-DFC0FA3375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9944" y="4875082"/>
            <a:ext cx="5582368" cy="29378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0JLem14MK7tvtXdAzCy5rkxp2pXw1k44v04QI6WTD9V7Za2bfYC_Q_9fhDifQ7DbsJDFotZAfCNDk9kCit6zBNon1-ABzOUlqmWnkLqaDot08QN0qQwtlyJ4VTomuBMFzvNvxSC8fjM">
            <a:extLst>
              <a:ext uri="{FF2B5EF4-FFF2-40B4-BE49-F238E27FC236}">
                <a16:creationId xmlns:a16="http://schemas.microsoft.com/office/drawing/2014/main" id="{9C9997B4-44A0-46A1-812C-C885B33022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9436" y="10835525"/>
            <a:ext cx="5602876" cy="297752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0F14A45E-35C1-42C3-A154-570B389EDACA}"/>
              </a:ext>
            </a:extLst>
          </p:cNvPr>
          <p:cNvCxnSpPr>
            <a:cxnSpLocks/>
          </p:cNvCxnSpPr>
          <p:nvPr/>
        </p:nvCxnSpPr>
        <p:spPr>
          <a:xfrm>
            <a:off x="5799351" y="16338512"/>
            <a:ext cx="6355638" cy="0"/>
          </a:xfrm>
          <a:prstGeom prst="line">
            <a:avLst/>
          </a:prstGeom>
          <a:ln w="76200">
            <a:solidFill>
              <a:srgbClr val="254E54"/>
            </a:solidFill>
          </a:ln>
        </p:spPr>
        <p:style>
          <a:lnRef idx="1">
            <a:schemeClr val="accent1"/>
          </a:lnRef>
          <a:fillRef idx="0">
            <a:schemeClr val="accent1"/>
          </a:fillRef>
          <a:effectRef idx="0">
            <a:schemeClr val="accent1"/>
          </a:effectRef>
          <a:fontRef idx="minor">
            <a:schemeClr val="tx1"/>
          </a:fontRef>
        </p:style>
      </p:cxnSp>
      <p:sp>
        <p:nvSpPr>
          <p:cNvPr id="73" name="CuadroTexto 72">
            <a:extLst>
              <a:ext uri="{FF2B5EF4-FFF2-40B4-BE49-F238E27FC236}">
                <a16:creationId xmlns:a16="http://schemas.microsoft.com/office/drawing/2014/main" id="{1F5A02A1-EB2B-47CA-827C-C4F4E8FC7000}"/>
              </a:ext>
            </a:extLst>
          </p:cNvPr>
          <p:cNvSpPr txBox="1"/>
          <p:nvPr/>
        </p:nvSpPr>
        <p:spPr>
          <a:xfrm>
            <a:off x="6491485" y="5039116"/>
            <a:ext cx="6581026" cy="7478970"/>
          </a:xfrm>
          <a:prstGeom prst="rect">
            <a:avLst/>
          </a:prstGeom>
          <a:solidFill>
            <a:srgbClr val="FBFAF8"/>
          </a:solidFill>
        </p:spPr>
        <p:txBody>
          <a:bodyPr wrap="square" rtlCol="0">
            <a:spAutoFit/>
          </a:bodyPr>
          <a:lstStyle/>
          <a:p>
            <a:pPr marL="342900" indent="-342900" algn="just">
              <a:buFont typeface="Arial" panose="020B0604020202020204" pitchFamily="34" charset="0"/>
              <a:buChar char="•"/>
            </a:pPr>
            <a:r>
              <a:rPr lang="en-US" sz="2400" dirty="0" err="1"/>
              <a:t>Aburrá</a:t>
            </a:r>
            <a:r>
              <a:rPr lang="en-US" sz="2400" dirty="0"/>
              <a:t> Valley is a narrow tropical ~1000m-deep valley located in the Colombian Andes.</a:t>
            </a:r>
          </a:p>
          <a:p>
            <a:pPr algn="just"/>
            <a:endParaRPr lang="en-US" sz="2400" dirty="0"/>
          </a:p>
          <a:p>
            <a:pPr marL="342900" indent="-342900" algn="just">
              <a:buFont typeface="Arial" panose="020B0604020202020204" pitchFamily="34" charset="0"/>
              <a:buChar char="•"/>
            </a:pPr>
            <a:r>
              <a:rPr lang="en-US" sz="2400" dirty="0"/>
              <a:t>In recent years this region has experienced critical air quality episodes, with daily concentrations reaching historical maximum over 100 </a:t>
            </a:r>
            <a:r>
              <a:rPr lang="en-US" sz="2400" dirty="0" err="1"/>
              <a:t>μg</a:t>
            </a:r>
            <a:r>
              <a:rPr lang="en-US" sz="2400" dirty="0"/>
              <a:t>/m</a:t>
            </a:r>
            <a:r>
              <a:rPr lang="en-US" sz="2400" baseline="30000" dirty="0"/>
              <a:t>3</a:t>
            </a:r>
            <a:r>
              <a:rPr lang="en-US" sz="2400" dirty="0"/>
              <a:t>. </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Meteorological and climate variability modulates the occurrence of these episodes.</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The presence of low-level clouds and the structure of the Atmospheric Boundary Layer (ABL) are critical factors for understanding the behavior of aerosols. </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Scanning LIDARS are versatile tools to assess ABL dynamics in an urban environment, allowing aerosol characterization and spatiotemporal evaluation.</a:t>
            </a:r>
          </a:p>
        </p:txBody>
      </p:sp>
      <p:pic>
        <p:nvPicPr>
          <p:cNvPr id="15" name="Imagen 14">
            <a:extLst>
              <a:ext uri="{FF2B5EF4-FFF2-40B4-BE49-F238E27FC236}">
                <a16:creationId xmlns:a16="http://schemas.microsoft.com/office/drawing/2014/main" id="{F139A7C0-8BE5-493B-9B40-9527450239E0}"/>
              </a:ext>
            </a:extLst>
          </p:cNvPr>
          <p:cNvPicPr>
            <a:picLocks noChangeAspect="1"/>
          </p:cNvPicPr>
          <p:nvPr/>
        </p:nvPicPr>
        <p:blipFill>
          <a:blip r:embed="rId8"/>
          <a:stretch>
            <a:fillRect/>
          </a:stretch>
        </p:blipFill>
        <p:spPr>
          <a:xfrm>
            <a:off x="6341302" y="12748909"/>
            <a:ext cx="4483113" cy="2792760"/>
          </a:xfrm>
          <a:prstGeom prst="rect">
            <a:avLst/>
          </a:prstGeom>
        </p:spPr>
      </p:pic>
      <p:sp>
        <p:nvSpPr>
          <p:cNvPr id="77" name="CuadroTexto 76">
            <a:extLst>
              <a:ext uri="{FF2B5EF4-FFF2-40B4-BE49-F238E27FC236}">
                <a16:creationId xmlns:a16="http://schemas.microsoft.com/office/drawing/2014/main" id="{7DA8E223-9AD0-4479-8515-5E247ECAF36D}"/>
              </a:ext>
            </a:extLst>
          </p:cNvPr>
          <p:cNvSpPr txBox="1"/>
          <p:nvPr/>
        </p:nvSpPr>
        <p:spPr>
          <a:xfrm>
            <a:off x="1132618" y="10355844"/>
            <a:ext cx="4630850" cy="4154984"/>
          </a:xfrm>
          <a:prstGeom prst="rect">
            <a:avLst/>
          </a:prstGeom>
          <a:noFill/>
        </p:spPr>
        <p:txBody>
          <a:bodyPr wrap="square" rtlCol="0">
            <a:spAutoFit/>
          </a:bodyPr>
          <a:lstStyle/>
          <a:p>
            <a:pPr algn="just"/>
            <a:r>
              <a:rPr lang="en-US" sz="2400" b="1" i="1" dirty="0"/>
              <a:t>Fig 1. Geographic localization and topography of the </a:t>
            </a:r>
            <a:r>
              <a:rPr lang="en-US" sz="2400" b="1" i="1" dirty="0" err="1"/>
              <a:t>Aburrá</a:t>
            </a:r>
            <a:r>
              <a:rPr lang="en-US" sz="2400" b="1" i="1" dirty="0"/>
              <a:t> Valley. Circle values show PM2.5 daily concentration (µg/m</a:t>
            </a:r>
            <a:r>
              <a:rPr lang="en-US" sz="2400" b="1" i="1" baseline="30000" dirty="0"/>
              <a:t>3</a:t>
            </a:r>
            <a:r>
              <a:rPr lang="en-US" sz="2400" b="1" i="1" dirty="0"/>
              <a:t>) for March 6</a:t>
            </a:r>
            <a:r>
              <a:rPr lang="en-US" sz="2400" b="1" i="1" baseline="30000" dirty="0"/>
              <a:t>th</a:t>
            </a:r>
            <a:r>
              <a:rPr lang="en-US" sz="2400" b="1" i="1" dirty="0"/>
              <a:t> 2018 critic episode. </a:t>
            </a:r>
          </a:p>
          <a:p>
            <a:pPr algn="just"/>
            <a:r>
              <a:rPr lang="en-US" sz="2400" b="1" i="1" dirty="0"/>
              <a:t>Measurements reached values over 55 µg/ m</a:t>
            </a:r>
            <a:r>
              <a:rPr lang="en-US" sz="2400" b="1" i="1" baseline="30000" dirty="0"/>
              <a:t>3 </a:t>
            </a:r>
            <a:r>
              <a:rPr lang="en-US" sz="2400" b="1" i="1" dirty="0"/>
              <a:t> in most stations. Circle colors indicates Air Quality Index (red: unhealthy, orange: unhealthy for sensitive groups, yellow: moderate).</a:t>
            </a:r>
          </a:p>
        </p:txBody>
      </p:sp>
      <p:sp>
        <p:nvSpPr>
          <p:cNvPr id="81" name="CuadroTexto 80">
            <a:extLst>
              <a:ext uri="{FF2B5EF4-FFF2-40B4-BE49-F238E27FC236}">
                <a16:creationId xmlns:a16="http://schemas.microsoft.com/office/drawing/2014/main" id="{D9648C9C-D41E-494F-A628-C269A5881798}"/>
              </a:ext>
            </a:extLst>
          </p:cNvPr>
          <p:cNvSpPr txBox="1"/>
          <p:nvPr/>
        </p:nvSpPr>
        <p:spPr>
          <a:xfrm>
            <a:off x="10828926" y="12724553"/>
            <a:ext cx="2243585" cy="2677656"/>
          </a:xfrm>
          <a:prstGeom prst="rect">
            <a:avLst/>
          </a:prstGeom>
          <a:noFill/>
        </p:spPr>
        <p:txBody>
          <a:bodyPr wrap="square" rtlCol="0">
            <a:spAutoFit/>
          </a:bodyPr>
          <a:lstStyle/>
          <a:p>
            <a:pPr algn="just"/>
            <a:r>
              <a:rPr lang="en-US" sz="2400" b="1" i="1" dirty="0"/>
              <a:t>Fig 2. Visible stratification of the atmosphere inside the valley under stable thermodynamic  conditions.</a:t>
            </a:r>
          </a:p>
        </p:txBody>
      </p:sp>
      <p:sp>
        <p:nvSpPr>
          <p:cNvPr id="83" name="CuadroTexto 82">
            <a:extLst>
              <a:ext uri="{FF2B5EF4-FFF2-40B4-BE49-F238E27FC236}">
                <a16:creationId xmlns:a16="http://schemas.microsoft.com/office/drawing/2014/main" id="{BE3BA486-760F-4A46-92F9-E9AF2EE2974A}"/>
              </a:ext>
            </a:extLst>
          </p:cNvPr>
          <p:cNvSpPr txBox="1"/>
          <p:nvPr/>
        </p:nvSpPr>
        <p:spPr>
          <a:xfrm>
            <a:off x="13996996" y="25533838"/>
            <a:ext cx="11655119" cy="2339102"/>
          </a:xfrm>
          <a:prstGeom prst="rect">
            <a:avLst/>
          </a:prstGeom>
          <a:noFill/>
        </p:spPr>
        <p:txBody>
          <a:bodyPr wrap="square" numCol="1" rtlCol="0">
            <a:spAutoFit/>
          </a:bodyPr>
          <a:lstStyle/>
          <a:p>
            <a:pPr algn="just"/>
            <a:r>
              <a:rPr lang="en-US" sz="2600" dirty="0"/>
              <a:t>To  complement the analysis of the vertical structure of the atmosphere we are on way to use CALIOP attenuated backscatter and depolarization profiles, and  GOES16 spectral bands data.</a:t>
            </a:r>
          </a:p>
          <a:p>
            <a:pPr algn="just"/>
            <a:endParaRPr lang="en-US" sz="1600" dirty="0"/>
          </a:p>
          <a:p>
            <a:pPr algn="just"/>
            <a:r>
              <a:rPr lang="en-US" sz="2600" dirty="0"/>
              <a:t>Additionally, we are working to find how LDV variability is related to aerosols size, form and concentration and their possible effects on surface incoming radiation.</a:t>
            </a:r>
          </a:p>
        </p:txBody>
      </p:sp>
      <p:sp>
        <p:nvSpPr>
          <p:cNvPr id="84" name="CuadroTexto 83">
            <a:extLst>
              <a:ext uri="{FF2B5EF4-FFF2-40B4-BE49-F238E27FC236}">
                <a16:creationId xmlns:a16="http://schemas.microsoft.com/office/drawing/2014/main" id="{A13A1668-CA79-4F02-9888-6EB9214A3826}"/>
              </a:ext>
            </a:extLst>
          </p:cNvPr>
          <p:cNvSpPr txBox="1"/>
          <p:nvPr/>
        </p:nvSpPr>
        <p:spPr>
          <a:xfrm>
            <a:off x="14177723" y="24524470"/>
            <a:ext cx="5400000" cy="707886"/>
          </a:xfrm>
          <a:prstGeom prst="rect">
            <a:avLst/>
          </a:prstGeom>
          <a:solidFill>
            <a:srgbClr val="254E54"/>
          </a:solidFill>
        </p:spPr>
        <p:style>
          <a:lnRef idx="3">
            <a:schemeClr val="lt1"/>
          </a:lnRef>
          <a:fillRef idx="1">
            <a:schemeClr val="accent1"/>
          </a:fillRef>
          <a:effectRef idx="1">
            <a:schemeClr val="accent1"/>
          </a:effectRef>
          <a:fontRef idx="minor">
            <a:schemeClr val="lt1"/>
          </a:fontRef>
        </p:style>
        <p:txBody>
          <a:bodyPr wrap="square" lIns="630000" rIns="270000" rtlCol="0">
            <a:spAutoFit/>
          </a:bodyPr>
          <a:lstStyle>
            <a:defPPr>
              <a:defRPr lang="en-US"/>
            </a:defPPr>
            <a:lvl1pPr algn="ctr">
              <a:defRPr sz="4000" b="1"/>
            </a:lvl1pPr>
          </a:lstStyle>
          <a:p>
            <a:pPr algn="just"/>
            <a:r>
              <a:rPr lang="en-US" dirty="0"/>
              <a:t>Current working in…</a:t>
            </a:r>
          </a:p>
        </p:txBody>
      </p:sp>
      <p:sp>
        <p:nvSpPr>
          <p:cNvPr id="85" name="CuadroTexto 84">
            <a:extLst>
              <a:ext uri="{FF2B5EF4-FFF2-40B4-BE49-F238E27FC236}">
                <a16:creationId xmlns:a16="http://schemas.microsoft.com/office/drawing/2014/main" id="{33C5BE8C-3DDA-440B-A205-D13DD0A9AD84}"/>
              </a:ext>
            </a:extLst>
          </p:cNvPr>
          <p:cNvSpPr txBox="1"/>
          <p:nvPr/>
        </p:nvSpPr>
        <p:spPr>
          <a:xfrm>
            <a:off x="26580344" y="13998667"/>
            <a:ext cx="5218816" cy="3046988"/>
          </a:xfrm>
          <a:prstGeom prst="rect">
            <a:avLst/>
          </a:prstGeom>
          <a:noFill/>
        </p:spPr>
        <p:txBody>
          <a:bodyPr wrap="square" rtlCol="0">
            <a:spAutoFit/>
          </a:bodyPr>
          <a:lstStyle/>
          <a:p>
            <a:pPr algn="just"/>
            <a:r>
              <a:rPr lang="en-US" sz="2400" b="1" i="1" dirty="0"/>
              <a:t>Fig 6. Atmospheric vertical profiles time evolution between August 28</a:t>
            </a:r>
            <a:r>
              <a:rPr lang="en-US" sz="2400" b="1" i="1" baseline="30000" dirty="0"/>
              <a:t>th</a:t>
            </a:r>
            <a:r>
              <a:rPr lang="en-US" sz="2400" b="1" i="1" dirty="0"/>
              <a:t> – 29</a:t>
            </a:r>
            <a:r>
              <a:rPr lang="en-US" sz="2400" b="1" i="1" baseline="30000" dirty="0"/>
              <a:t>th</a:t>
            </a:r>
            <a:r>
              <a:rPr lang="en-US" sz="2400" b="1" i="1" dirty="0"/>
              <a:t> expressed in a)  Attenuated Backscatter   Intensity measured by a Ceilometer, b) Range Corrected Signal measured by the LIDAR and c) Linear Volume Depolarization Ratio measured by the LIDAR. </a:t>
            </a:r>
          </a:p>
        </p:txBody>
      </p:sp>
      <p:grpSp>
        <p:nvGrpSpPr>
          <p:cNvPr id="36" name="Grupo 35">
            <a:extLst>
              <a:ext uri="{FF2B5EF4-FFF2-40B4-BE49-F238E27FC236}">
                <a16:creationId xmlns:a16="http://schemas.microsoft.com/office/drawing/2014/main" id="{1F397C5C-846F-483E-A398-C948BCE4B5F5}"/>
              </a:ext>
            </a:extLst>
          </p:cNvPr>
          <p:cNvGrpSpPr/>
          <p:nvPr/>
        </p:nvGrpSpPr>
        <p:grpSpPr>
          <a:xfrm>
            <a:off x="688864" y="23307457"/>
            <a:ext cx="5652438" cy="4759003"/>
            <a:chOff x="615940" y="22757405"/>
            <a:chExt cx="5652438" cy="4759003"/>
          </a:xfrm>
        </p:grpSpPr>
        <p:grpSp>
          <p:nvGrpSpPr>
            <p:cNvPr id="31" name="Grupo 30">
              <a:extLst>
                <a:ext uri="{FF2B5EF4-FFF2-40B4-BE49-F238E27FC236}">
                  <a16:creationId xmlns:a16="http://schemas.microsoft.com/office/drawing/2014/main" id="{02E24A33-2915-4215-8CD2-D93AD11C13A2}"/>
                </a:ext>
              </a:extLst>
            </p:cNvPr>
            <p:cNvGrpSpPr/>
            <p:nvPr/>
          </p:nvGrpSpPr>
          <p:grpSpPr>
            <a:xfrm>
              <a:off x="615940" y="22757405"/>
              <a:ext cx="5652438" cy="4759003"/>
              <a:chOff x="615940" y="23179433"/>
              <a:chExt cx="5652438" cy="4759003"/>
            </a:xfrm>
          </p:grpSpPr>
          <p:grpSp>
            <p:nvGrpSpPr>
              <p:cNvPr id="23" name="Grupo 22">
                <a:extLst>
                  <a:ext uri="{FF2B5EF4-FFF2-40B4-BE49-F238E27FC236}">
                    <a16:creationId xmlns:a16="http://schemas.microsoft.com/office/drawing/2014/main" id="{DC2C0255-A5BB-46F9-9038-0AFD31B40ECA}"/>
                  </a:ext>
                </a:extLst>
              </p:cNvPr>
              <p:cNvGrpSpPr/>
              <p:nvPr/>
            </p:nvGrpSpPr>
            <p:grpSpPr>
              <a:xfrm>
                <a:off x="615940" y="23179433"/>
                <a:ext cx="5652438" cy="4759003"/>
                <a:chOff x="1132929" y="8770796"/>
                <a:chExt cx="25188917" cy="21915634"/>
              </a:xfrm>
            </p:grpSpPr>
            <p:pic>
              <p:nvPicPr>
                <p:cNvPr id="18" name="Imagen 17">
                  <a:extLst>
                    <a:ext uri="{FF2B5EF4-FFF2-40B4-BE49-F238E27FC236}">
                      <a16:creationId xmlns:a16="http://schemas.microsoft.com/office/drawing/2014/main" id="{F5D81997-6217-4CA3-8BF0-5251325CE6D1}"/>
                    </a:ext>
                  </a:extLst>
                </p:cNvPr>
                <p:cNvPicPr>
                  <a:picLocks noChangeAspect="1"/>
                </p:cNvPicPr>
                <p:nvPr/>
              </p:nvPicPr>
              <p:blipFill>
                <a:blip r:embed="rId9"/>
                <a:stretch>
                  <a:fillRect/>
                </a:stretch>
              </p:blipFill>
              <p:spPr>
                <a:xfrm>
                  <a:off x="1132929" y="8770796"/>
                  <a:ext cx="25188917" cy="21915634"/>
                </a:xfrm>
                <a:prstGeom prst="rect">
                  <a:avLst/>
                </a:prstGeom>
              </p:spPr>
            </p:pic>
            <p:sp>
              <p:nvSpPr>
                <p:cNvPr id="20" name="Elipse 19">
                  <a:extLst>
                    <a:ext uri="{FF2B5EF4-FFF2-40B4-BE49-F238E27FC236}">
                      <a16:creationId xmlns:a16="http://schemas.microsoft.com/office/drawing/2014/main" id="{6BEB699F-9CED-45FC-967A-6EB529E035FE}"/>
                    </a:ext>
                  </a:extLst>
                </p:cNvPr>
                <p:cNvSpPr/>
                <p:nvPr/>
              </p:nvSpPr>
              <p:spPr>
                <a:xfrm>
                  <a:off x="10487127" y="21151272"/>
                  <a:ext cx="760749" cy="741046"/>
                </a:xfrm>
                <a:prstGeom prst="ellipse">
                  <a:avLst/>
                </a:prstGeom>
                <a:solidFill>
                  <a:schemeClr val="accent2">
                    <a:lumMod val="20000"/>
                    <a:lumOff val="80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BE8E0FF4-4979-4CB2-B088-AD7EB5CFEDBD}"/>
                    </a:ext>
                  </a:extLst>
                </p:cNvPr>
                <p:cNvSpPr/>
                <p:nvPr/>
              </p:nvSpPr>
              <p:spPr>
                <a:xfrm>
                  <a:off x="10752584" y="21426673"/>
                  <a:ext cx="225150" cy="212624"/>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24" name="Imagen 23">
                <a:extLst>
                  <a:ext uri="{FF2B5EF4-FFF2-40B4-BE49-F238E27FC236}">
                    <a16:creationId xmlns:a16="http://schemas.microsoft.com/office/drawing/2014/main" id="{A5B2C6CE-1183-406E-ACB8-89C0A3D40281}"/>
                  </a:ext>
                </a:extLst>
              </p:cNvPr>
              <p:cNvPicPr>
                <a:picLocks noChangeAspect="1"/>
              </p:cNvPicPr>
              <p:nvPr/>
            </p:nvPicPr>
            <p:blipFill rotWithShape="1">
              <a:blip r:embed="rId10">
                <a:duotone>
                  <a:prstClr val="black"/>
                  <a:schemeClr val="accent4">
                    <a:tint val="45000"/>
                    <a:satMod val="400000"/>
                  </a:schemeClr>
                </a:duotone>
              </a:blip>
              <a:srcRect l="19814" t="10918" r="16401" b="13575"/>
              <a:stretch/>
            </p:blipFill>
            <p:spPr>
              <a:xfrm>
                <a:off x="2708009" y="25850754"/>
                <a:ext cx="191720" cy="198044"/>
              </a:xfrm>
              <a:prstGeom prst="flowChartConnector">
                <a:avLst/>
              </a:prstGeom>
            </p:spPr>
          </p:pic>
        </p:grpSp>
        <p:grpSp>
          <p:nvGrpSpPr>
            <p:cNvPr id="33" name="Grupo 32">
              <a:extLst>
                <a:ext uri="{FF2B5EF4-FFF2-40B4-BE49-F238E27FC236}">
                  <a16:creationId xmlns:a16="http://schemas.microsoft.com/office/drawing/2014/main" id="{975AF0E8-A79C-41D7-969F-AC1DF16DC83C}"/>
                </a:ext>
              </a:extLst>
            </p:cNvPr>
            <p:cNvGrpSpPr/>
            <p:nvPr/>
          </p:nvGrpSpPr>
          <p:grpSpPr>
            <a:xfrm>
              <a:off x="3774066" y="26404377"/>
              <a:ext cx="2256535" cy="877163"/>
              <a:chOff x="3745158" y="25348105"/>
              <a:chExt cx="2256535" cy="877163"/>
            </a:xfrm>
          </p:grpSpPr>
          <p:sp>
            <p:nvSpPr>
              <p:cNvPr id="28" name="CuadroTexto 27">
                <a:extLst>
                  <a:ext uri="{FF2B5EF4-FFF2-40B4-BE49-F238E27FC236}">
                    <a16:creationId xmlns:a16="http://schemas.microsoft.com/office/drawing/2014/main" id="{48733F26-256E-47F5-9AE7-749104E22C5E}"/>
                  </a:ext>
                </a:extLst>
              </p:cNvPr>
              <p:cNvSpPr txBox="1"/>
              <p:nvPr/>
            </p:nvSpPr>
            <p:spPr>
              <a:xfrm>
                <a:off x="3745158" y="25348105"/>
                <a:ext cx="2256535" cy="877163"/>
              </a:xfrm>
              <a:prstGeom prst="rect">
                <a:avLst/>
              </a:prstGeom>
              <a:solidFill>
                <a:schemeClr val="bg1"/>
              </a:solidFill>
              <a:ln w="19050">
                <a:solidFill>
                  <a:schemeClr val="accent6">
                    <a:lumMod val="50000"/>
                  </a:schemeClr>
                </a:solidFill>
              </a:ln>
            </p:spPr>
            <p:txBody>
              <a:bodyPr wrap="square" rtlCol="0">
                <a:spAutoFit/>
              </a:bodyPr>
              <a:lstStyle/>
              <a:p>
                <a:pPr lvl="1"/>
                <a:endParaRPr lang="en-US" sz="300">
                  <a:latin typeface="Cambria Math" panose="02040503050406030204" pitchFamily="18" charset="0"/>
                  <a:ea typeface="Cambria Math" panose="02040503050406030204" pitchFamily="18" charset="0"/>
                  <a:cs typeface="Aldhabi" panose="020B0604020202020204" pitchFamily="2" charset="-78"/>
                </a:endParaRPr>
              </a:p>
              <a:p>
                <a:pPr lvl="1"/>
                <a:r>
                  <a:rPr lang="en-US" sz="1200">
                    <a:latin typeface="Cambria Math" panose="02040503050406030204" pitchFamily="18" charset="0"/>
                    <a:ea typeface="Cambria Math" panose="02040503050406030204" pitchFamily="18" charset="0"/>
                    <a:cs typeface="Aldhabi" panose="020B0604020202020204" pitchFamily="2" charset="-78"/>
                  </a:rPr>
                  <a:t>355 nm scanning LIDAR</a:t>
                </a:r>
              </a:p>
              <a:p>
                <a:pPr lvl="1"/>
                <a:endParaRPr lang="en-US" sz="1200">
                  <a:latin typeface="Cambria Math" panose="02040503050406030204" pitchFamily="18" charset="0"/>
                  <a:ea typeface="Cambria Math" panose="02040503050406030204" pitchFamily="18" charset="0"/>
                  <a:cs typeface="Aldhabi" panose="020B0604020202020204" pitchFamily="2" charset="-78"/>
                </a:endParaRPr>
              </a:p>
              <a:p>
                <a:pPr lvl="1"/>
                <a:r>
                  <a:rPr lang="en-US" sz="1200">
                    <a:latin typeface="Cambria Math" panose="02040503050406030204" pitchFamily="18" charset="0"/>
                    <a:ea typeface="Cambria Math" panose="02040503050406030204" pitchFamily="18" charset="0"/>
                    <a:cs typeface="Aldhabi" panose="020B0604020202020204" pitchFamily="2" charset="-78"/>
                  </a:rPr>
                  <a:t> LIDAR Ceilometers and pyranometers</a:t>
                </a:r>
              </a:p>
            </p:txBody>
          </p:sp>
          <p:pic>
            <p:nvPicPr>
              <p:cNvPr id="93" name="Imagen 92">
                <a:extLst>
                  <a:ext uri="{FF2B5EF4-FFF2-40B4-BE49-F238E27FC236}">
                    <a16:creationId xmlns:a16="http://schemas.microsoft.com/office/drawing/2014/main" id="{954D9309-12BD-4BE0-B1D4-220A107D0CFD}"/>
                  </a:ext>
                </a:extLst>
              </p:cNvPr>
              <p:cNvPicPr>
                <a:picLocks noChangeAspect="1"/>
              </p:cNvPicPr>
              <p:nvPr/>
            </p:nvPicPr>
            <p:blipFill rotWithShape="1">
              <a:blip r:embed="rId10">
                <a:duotone>
                  <a:prstClr val="black"/>
                  <a:schemeClr val="accent4">
                    <a:tint val="45000"/>
                    <a:satMod val="400000"/>
                  </a:schemeClr>
                </a:duotone>
              </a:blip>
              <a:srcRect l="19814" t="10918" r="16401" b="13575"/>
              <a:stretch/>
            </p:blipFill>
            <p:spPr>
              <a:xfrm>
                <a:off x="3936053" y="25464062"/>
                <a:ext cx="181312" cy="183014"/>
              </a:xfrm>
              <a:prstGeom prst="flowChartConnector">
                <a:avLst/>
              </a:prstGeom>
            </p:spPr>
          </p:pic>
          <p:pic>
            <p:nvPicPr>
              <p:cNvPr id="30" name="Imagen 29">
                <a:extLst>
                  <a:ext uri="{FF2B5EF4-FFF2-40B4-BE49-F238E27FC236}">
                    <a16:creationId xmlns:a16="http://schemas.microsoft.com/office/drawing/2014/main" id="{4CF93627-276B-4F10-826F-E64172AC3E79}"/>
                  </a:ext>
                </a:extLst>
              </p:cNvPr>
              <p:cNvPicPr>
                <a:picLocks noChangeAspect="1"/>
              </p:cNvPicPr>
              <p:nvPr/>
            </p:nvPicPr>
            <p:blipFill rotWithShape="1">
              <a:blip r:embed="rId11"/>
              <a:srcRect l="15481" t="7368" r="13663" b="11703"/>
              <a:stretch/>
            </p:blipFill>
            <p:spPr>
              <a:xfrm>
                <a:off x="3929306" y="25867862"/>
                <a:ext cx="176262" cy="183014"/>
              </a:xfrm>
              <a:prstGeom prst="ellipse">
                <a:avLst/>
              </a:prstGeom>
            </p:spPr>
          </p:pic>
        </p:grpSp>
      </p:grpSp>
      <mc:AlternateContent xmlns:mc="http://schemas.openxmlformats.org/markup-compatibility/2006">
        <mc:Choice xmlns:a14="http://schemas.microsoft.com/office/drawing/2010/main" Requires="a14">
          <p:sp>
            <p:nvSpPr>
              <p:cNvPr id="35" name="CuadroTexto 34">
                <a:extLst>
                  <a:ext uri="{FF2B5EF4-FFF2-40B4-BE49-F238E27FC236}">
                    <a16:creationId xmlns:a16="http://schemas.microsoft.com/office/drawing/2014/main" id="{E125CB97-8E73-4C51-ADB9-778537A5124A}"/>
                  </a:ext>
                </a:extLst>
              </p:cNvPr>
              <p:cNvSpPr txBox="1"/>
              <p:nvPr/>
            </p:nvSpPr>
            <p:spPr>
              <a:xfrm>
                <a:off x="14944271" y="8494343"/>
                <a:ext cx="4528536"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CO" sz="2400" b="0" i="1" smtClean="0">
                          <a:latin typeface="Cambria Math" panose="02040503050406030204" pitchFamily="18" charset="0"/>
                        </a:rPr>
                        <m:t>𝑅𝐶𝑆</m:t>
                      </m:r>
                      <m:d>
                        <m:dPr>
                          <m:ctrlPr>
                            <a:rPr lang="es-CO" sz="2400" b="0" i="1" smtClean="0">
                              <a:latin typeface="Cambria Math" panose="02040503050406030204" pitchFamily="18" charset="0"/>
                            </a:rPr>
                          </m:ctrlPr>
                        </m:dPr>
                        <m:e>
                          <m:r>
                            <a:rPr lang="es-CO" sz="2400" b="0" i="1" smtClean="0">
                              <a:latin typeface="Cambria Math" panose="02040503050406030204" pitchFamily="18" charset="0"/>
                            </a:rPr>
                            <m:t>𝑟</m:t>
                          </m:r>
                        </m:e>
                      </m:d>
                      <m:r>
                        <a:rPr lang="es-CO" sz="2400" b="0" i="1" smtClean="0">
                          <a:latin typeface="Cambria Math" panose="02040503050406030204" pitchFamily="18" charset="0"/>
                        </a:rPr>
                        <m:t>=</m:t>
                      </m:r>
                      <m:d>
                        <m:dPr>
                          <m:ctrlPr>
                            <a:rPr lang="es-CO" sz="2400" b="0" i="1" smtClean="0">
                              <a:latin typeface="Cambria Math" panose="02040503050406030204" pitchFamily="18" charset="0"/>
                            </a:rPr>
                          </m:ctrlPr>
                        </m:dPr>
                        <m:e>
                          <m:r>
                            <a:rPr lang="es-CO" sz="2400" i="1">
                              <a:latin typeface="Cambria Math" panose="02040503050406030204" pitchFamily="18" charset="0"/>
                            </a:rPr>
                            <m:t>𝑃</m:t>
                          </m:r>
                          <m:d>
                            <m:dPr>
                              <m:ctrlPr>
                                <a:rPr lang="es-CO" sz="2400" i="1">
                                  <a:latin typeface="Cambria Math" panose="02040503050406030204" pitchFamily="18" charset="0"/>
                                </a:rPr>
                              </m:ctrlPr>
                            </m:dPr>
                            <m:e>
                              <m:r>
                                <a:rPr lang="es-CO" sz="2400" i="1">
                                  <a:latin typeface="Cambria Math" panose="02040503050406030204" pitchFamily="18" charset="0"/>
                                </a:rPr>
                                <m:t>𝑟</m:t>
                              </m:r>
                            </m:e>
                          </m:d>
                          <m:r>
                            <a:rPr lang="es-CO" sz="2400" i="1">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𝑃</m:t>
                              </m:r>
                            </m:e>
                            <m:sub>
                              <m:r>
                                <a:rPr lang="es-CO" sz="2400" i="1">
                                  <a:latin typeface="Cambria Math" panose="02040503050406030204" pitchFamily="18" charset="0"/>
                                </a:rPr>
                                <m:t>𝐵𝐾𝐺𝐷</m:t>
                              </m:r>
                            </m:sub>
                          </m:sSub>
                        </m:e>
                      </m:d>
                      <m:sSup>
                        <m:sSupPr>
                          <m:ctrlPr>
                            <a:rPr lang="es-CO" sz="2400" b="0" i="1" smtClean="0">
                              <a:latin typeface="Cambria Math" panose="02040503050406030204" pitchFamily="18" charset="0"/>
                            </a:rPr>
                          </m:ctrlPr>
                        </m:sSupPr>
                        <m:e>
                          <m:r>
                            <a:rPr lang="es-CO" sz="2400" b="0" i="1" smtClean="0">
                              <a:latin typeface="Cambria Math" panose="02040503050406030204" pitchFamily="18" charset="0"/>
                            </a:rPr>
                            <m:t>𝑟</m:t>
                          </m:r>
                        </m:e>
                        <m:sup>
                          <m:r>
                            <a:rPr lang="es-CO" sz="2400" b="0" i="1" smtClean="0">
                              <a:latin typeface="Cambria Math" panose="02040503050406030204" pitchFamily="18" charset="0"/>
                            </a:rPr>
                            <m:t>2</m:t>
                          </m:r>
                        </m:sup>
                      </m:sSup>
                    </m:oMath>
                  </m:oMathPara>
                </a14:m>
                <a:endParaRPr lang="es-CO" sz="2400" dirty="0"/>
              </a:p>
            </p:txBody>
          </p:sp>
        </mc:Choice>
        <mc:Fallback>
          <p:sp>
            <p:nvSpPr>
              <p:cNvPr id="35" name="CuadroTexto 34">
                <a:extLst>
                  <a:ext uri="{FF2B5EF4-FFF2-40B4-BE49-F238E27FC236}">
                    <a16:creationId xmlns:a16="http://schemas.microsoft.com/office/drawing/2014/main" id="{E125CB97-8E73-4C51-ADB9-778537A5124A}"/>
                  </a:ext>
                </a:extLst>
              </p:cNvPr>
              <p:cNvSpPr txBox="1">
                <a:spLocks noRot="1" noChangeAspect="1" noMove="1" noResize="1" noEditPoints="1" noAdjustHandles="1" noChangeArrowheads="1" noChangeShapeType="1" noTextEdit="1"/>
              </p:cNvSpPr>
              <p:nvPr/>
            </p:nvSpPr>
            <p:spPr>
              <a:xfrm>
                <a:off x="14944271" y="8494343"/>
                <a:ext cx="4528536" cy="461665"/>
              </a:xfrm>
              <a:prstGeom prst="rect">
                <a:avLst/>
              </a:prstGeom>
              <a:blipFill>
                <a:blip r:embed="rId12"/>
                <a:stretch>
                  <a:fillRect l="-269" b="-1316"/>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98" name="CuadroTexto 97">
                <a:extLst>
                  <a:ext uri="{FF2B5EF4-FFF2-40B4-BE49-F238E27FC236}">
                    <a16:creationId xmlns:a16="http://schemas.microsoft.com/office/drawing/2014/main" id="{A6ED512D-00A4-4101-A7E6-97A61200B1BD}"/>
                  </a:ext>
                </a:extLst>
              </p:cNvPr>
              <p:cNvSpPr txBox="1"/>
              <p:nvPr/>
            </p:nvSpPr>
            <p:spPr>
              <a:xfrm>
                <a:off x="23600918" y="11126814"/>
                <a:ext cx="1990667" cy="89139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CO" sz="2400" b="0" i="1" smtClean="0">
                          <a:latin typeface="Cambria Math" panose="02040503050406030204" pitchFamily="18" charset="0"/>
                        </a:rPr>
                        <m:t>𝐿𝑉𝐷</m:t>
                      </m:r>
                      <m:r>
                        <a:rPr lang="es-CO" sz="2400" b="0" i="1" smtClean="0">
                          <a:latin typeface="Cambria Math" panose="02040503050406030204" pitchFamily="18" charset="0"/>
                        </a:rPr>
                        <m:t>=</m:t>
                      </m:r>
                      <m:f>
                        <m:fPr>
                          <m:ctrlPr>
                            <a:rPr lang="es-CO" sz="2400" b="0" i="1" smtClean="0">
                              <a:latin typeface="Cambria Math" panose="02040503050406030204" pitchFamily="18" charset="0"/>
                            </a:rPr>
                          </m:ctrlPr>
                        </m:fPr>
                        <m:num>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𝑃</m:t>
                              </m:r>
                            </m:e>
                            <m:sub>
                              <m:r>
                                <a:rPr lang="es-CO" sz="2400" b="0" i="1" smtClean="0">
                                  <a:latin typeface="Cambria Math" panose="02040503050406030204" pitchFamily="18" charset="0"/>
                                </a:rPr>
                                <m:t>⊥</m:t>
                              </m:r>
                            </m:sub>
                          </m:sSub>
                        </m:num>
                        <m:den>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𝑃</m:t>
                              </m:r>
                            </m:e>
                            <m:sub>
                              <m:r>
                                <a:rPr lang="es-CO" sz="2400" b="0" i="1" smtClean="0">
                                  <a:latin typeface="Cambria Math" panose="02040503050406030204" pitchFamily="18" charset="0"/>
                                </a:rPr>
                                <m:t>||</m:t>
                              </m:r>
                            </m:sub>
                          </m:sSub>
                          <m:r>
                            <a:rPr lang="es-CO" sz="2400" b="0" i="1" smtClean="0">
                              <a:latin typeface="Cambria Math" panose="02040503050406030204" pitchFamily="18" charset="0"/>
                            </a:rPr>
                            <m:t> </m:t>
                          </m:r>
                        </m:den>
                      </m:f>
                    </m:oMath>
                  </m:oMathPara>
                </a14:m>
                <a:endParaRPr lang="es-CO" sz="2400" dirty="0"/>
              </a:p>
            </p:txBody>
          </p:sp>
        </mc:Choice>
        <mc:Fallback>
          <p:sp>
            <p:nvSpPr>
              <p:cNvPr id="98" name="CuadroTexto 97">
                <a:extLst>
                  <a:ext uri="{FF2B5EF4-FFF2-40B4-BE49-F238E27FC236}">
                    <a16:creationId xmlns:a16="http://schemas.microsoft.com/office/drawing/2014/main" id="{A6ED512D-00A4-4101-A7E6-97A61200B1BD}"/>
                  </a:ext>
                </a:extLst>
              </p:cNvPr>
              <p:cNvSpPr txBox="1">
                <a:spLocks noRot="1" noChangeAspect="1" noMove="1" noResize="1" noEditPoints="1" noAdjustHandles="1" noChangeArrowheads="1" noChangeShapeType="1" noTextEdit="1"/>
              </p:cNvSpPr>
              <p:nvPr/>
            </p:nvSpPr>
            <p:spPr>
              <a:xfrm>
                <a:off x="23600918" y="11126814"/>
                <a:ext cx="1990667" cy="891398"/>
              </a:xfrm>
              <a:prstGeom prst="rect">
                <a:avLst/>
              </a:prstGeom>
              <a:blipFill>
                <a:blip r:embed="rId13"/>
                <a:stretch>
                  <a:fillRect/>
                </a:stretch>
              </a:blipFill>
            </p:spPr>
            <p:txBody>
              <a:bodyPr/>
              <a:lstStyle/>
              <a:p>
                <a:r>
                  <a:rPr lang="es-CO">
                    <a:noFill/>
                  </a:rPr>
                  <a:t> </a:t>
                </a:r>
              </a:p>
            </p:txBody>
          </p:sp>
        </mc:Fallback>
      </mc:AlternateContent>
      <p:sp>
        <p:nvSpPr>
          <p:cNvPr id="101" name="CuadroTexto 100">
            <a:extLst>
              <a:ext uri="{FF2B5EF4-FFF2-40B4-BE49-F238E27FC236}">
                <a16:creationId xmlns:a16="http://schemas.microsoft.com/office/drawing/2014/main" id="{04FFD126-CF13-4413-8C75-F688968D4D27}"/>
              </a:ext>
            </a:extLst>
          </p:cNvPr>
          <p:cNvSpPr txBox="1"/>
          <p:nvPr/>
        </p:nvSpPr>
        <p:spPr>
          <a:xfrm>
            <a:off x="710116" y="29003622"/>
            <a:ext cx="5571875" cy="830997"/>
          </a:xfrm>
          <a:prstGeom prst="rect">
            <a:avLst/>
          </a:prstGeom>
          <a:noFill/>
        </p:spPr>
        <p:txBody>
          <a:bodyPr wrap="square" rtlCol="0">
            <a:spAutoFit/>
          </a:bodyPr>
          <a:lstStyle/>
          <a:p>
            <a:r>
              <a:rPr lang="en-US" sz="2400" b="1" i="1" dirty="0"/>
              <a:t>Fig 4.  Location of Scanning Lidar, Ceilometers and Pyranometers used. </a:t>
            </a:r>
          </a:p>
        </p:txBody>
      </p:sp>
      <p:sp>
        <p:nvSpPr>
          <p:cNvPr id="41" name="CuadroTexto 40">
            <a:extLst>
              <a:ext uri="{FF2B5EF4-FFF2-40B4-BE49-F238E27FC236}">
                <a16:creationId xmlns:a16="http://schemas.microsoft.com/office/drawing/2014/main" id="{1EA1070C-E987-4301-9BA9-E37C19AA0004}"/>
              </a:ext>
            </a:extLst>
          </p:cNvPr>
          <p:cNvSpPr txBox="1"/>
          <p:nvPr/>
        </p:nvSpPr>
        <p:spPr>
          <a:xfrm>
            <a:off x="14145727" y="12419143"/>
            <a:ext cx="11103097" cy="892552"/>
          </a:xfrm>
          <a:prstGeom prst="rect">
            <a:avLst/>
          </a:prstGeom>
          <a:noFill/>
        </p:spPr>
        <p:txBody>
          <a:bodyPr wrap="square" rtlCol="0">
            <a:spAutoFit/>
          </a:bodyPr>
          <a:lstStyle>
            <a:defPPr>
              <a:defRPr lang="en-US"/>
            </a:defPPr>
            <a:lvl1pPr>
              <a:defRPr sz="2600"/>
            </a:lvl1pPr>
          </a:lstStyle>
          <a:p>
            <a:pPr algn="just"/>
            <a:r>
              <a:rPr lang="en-US" dirty="0">
                <a:solidFill>
                  <a:srgbClr val="000000"/>
                </a:solidFill>
              </a:rPr>
              <a:t>Ceilometers data were processed by the instrument software and directly reported as attenuated backscatter signal.</a:t>
            </a:r>
          </a:p>
        </p:txBody>
      </p:sp>
      <mc:AlternateContent xmlns:mc="http://schemas.openxmlformats.org/markup-compatibility/2006">
        <mc:Choice xmlns:a14="http://schemas.microsoft.com/office/drawing/2010/main" Requires="a14">
          <p:sp>
            <p:nvSpPr>
              <p:cNvPr id="108" name="CuadroTexto 107">
                <a:extLst>
                  <a:ext uri="{FF2B5EF4-FFF2-40B4-BE49-F238E27FC236}">
                    <a16:creationId xmlns:a16="http://schemas.microsoft.com/office/drawing/2014/main" id="{12A34595-CC5B-43CF-991B-6BA781551292}"/>
                  </a:ext>
                </a:extLst>
              </p:cNvPr>
              <p:cNvSpPr txBox="1"/>
              <p:nvPr/>
            </p:nvSpPr>
            <p:spPr>
              <a:xfrm>
                <a:off x="14265050" y="6968860"/>
                <a:ext cx="5535044" cy="1313501"/>
              </a:xfrm>
              <a:prstGeom prst="rect">
                <a:avLst/>
              </a:prstGeom>
              <a:noFill/>
            </p:spPr>
            <p:txBody>
              <a:bodyPr wrap="square" rtlCol="0">
                <a:spAutoFit/>
              </a:bodyPr>
              <a:lstStyle>
                <a:defPPr>
                  <a:defRPr lang="en-US"/>
                </a:defPPr>
                <a:lvl1pPr>
                  <a:defRPr sz="2600"/>
                </a:lvl1pPr>
              </a:lstStyle>
              <a:p>
                <a:pPr algn="just"/>
                <a:r>
                  <a:rPr lang="en-US" dirty="0"/>
                  <a:t>The original range-depending signal </a:t>
                </a:r>
                <a14:m>
                  <m:oMath xmlns:m="http://schemas.openxmlformats.org/officeDocument/2006/math">
                    <m:r>
                      <a:rPr lang="es-CO" sz="2800" i="1">
                        <a:latin typeface="Cambria Math" panose="02040503050406030204" pitchFamily="18" charset="0"/>
                      </a:rPr>
                      <m:t>𝑃</m:t>
                    </m:r>
                    <m:d>
                      <m:dPr>
                        <m:ctrlPr>
                          <a:rPr lang="es-CO" sz="2800" i="1">
                            <a:latin typeface="Cambria Math" panose="02040503050406030204" pitchFamily="18" charset="0"/>
                          </a:rPr>
                        </m:ctrlPr>
                      </m:dPr>
                      <m:e>
                        <m:r>
                          <a:rPr lang="es-CO" sz="2800" i="1">
                            <a:latin typeface="Cambria Math" panose="02040503050406030204" pitchFamily="18" charset="0"/>
                          </a:rPr>
                          <m:t>𝑟</m:t>
                        </m:r>
                      </m:e>
                    </m:d>
                  </m:oMath>
                </a14:m>
                <a:r>
                  <a:rPr lang="en-US" dirty="0"/>
                  <a:t> is processed to obtain the Range Corrected Signal (RCS):</a:t>
                </a:r>
                <a:endParaRPr lang="es-CO" dirty="0"/>
              </a:p>
            </p:txBody>
          </p:sp>
        </mc:Choice>
        <mc:Fallback>
          <p:sp>
            <p:nvSpPr>
              <p:cNvPr id="108" name="CuadroTexto 107">
                <a:extLst>
                  <a:ext uri="{FF2B5EF4-FFF2-40B4-BE49-F238E27FC236}">
                    <a16:creationId xmlns:a16="http://schemas.microsoft.com/office/drawing/2014/main" id="{12A34595-CC5B-43CF-991B-6BA781551292}"/>
                  </a:ext>
                </a:extLst>
              </p:cNvPr>
              <p:cNvSpPr txBox="1">
                <a:spLocks noRot="1" noChangeAspect="1" noMove="1" noResize="1" noEditPoints="1" noAdjustHandles="1" noChangeArrowheads="1" noChangeShapeType="1" noTextEdit="1"/>
              </p:cNvSpPr>
              <p:nvPr/>
            </p:nvSpPr>
            <p:spPr>
              <a:xfrm>
                <a:off x="14265050" y="6968860"/>
                <a:ext cx="5535044" cy="1313501"/>
              </a:xfrm>
              <a:prstGeom prst="rect">
                <a:avLst/>
              </a:prstGeom>
              <a:blipFill>
                <a:blip r:embed="rId14"/>
                <a:stretch>
                  <a:fillRect l="-1982" t="-3704" r="-1982" b="-1111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09" name="CuadroTexto 108">
                <a:extLst>
                  <a:ext uri="{FF2B5EF4-FFF2-40B4-BE49-F238E27FC236}">
                    <a16:creationId xmlns:a16="http://schemas.microsoft.com/office/drawing/2014/main" id="{169FC455-AE43-45DA-AF02-27042B555C84}"/>
                  </a:ext>
                </a:extLst>
              </p:cNvPr>
              <p:cNvSpPr txBox="1"/>
              <p:nvPr/>
            </p:nvSpPr>
            <p:spPr>
              <a:xfrm>
                <a:off x="20008347" y="6934884"/>
                <a:ext cx="5391296" cy="2092881"/>
              </a:xfrm>
              <a:prstGeom prst="rect">
                <a:avLst/>
              </a:prstGeom>
              <a:noFill/>
            </p:spPr>
            <p:txBody>
              <a:bodyPr wrap="square" rtlCol="0">
                <a:spAutoFit/>
              </a:bodyPr>
              <a:lstStyle>
                <a:defPPr>
                  <a:defRPr lang="en-US"/>
                </a:defPPr>
                <a:lvl1pPr>
                  <a:defRPr sz="2600"/>
                </a:lvl1pPr>
              </a:lstStyle>
              <a:p>
                <a:pPr algn="just"/>
                <a:r>
                  <a:rPr lang="en-US" dirty="0"/>
                  <a:t>To remove the background signal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𝐵𝐾𝐺𝐷</m:t>
                        </m:r>
                      </m:sub>
                    </m:sSub>
                  </m:oMath>
                </a14:m>
                <a:r>
                  <a:rPr lang="en-US" dirty="0"/>
                  <a:t> it was estimated for each profile as the mean value in a far range segment (mean signal value between 18 km and 21 km):</a:t>
                </a:r>
              </a:p>
            </p:txBody>
          </p:sp>
        </mc:Choice>
        <mc:Fallback>
          <p:sp>
            <p:nvSpPr>
              <p:cNvPr id="109" name="CuadroTexto 108">
                <a:extLst>
                  <a:ext uri="{FF2B5EF4-FFF2-40B4-BE49-F238E27FC236}">
                    <a16:creationId xmlns:a16="http://schemas.microsoft.com/office/drawing/2014/main" id="{169FC455-AE43-45DA-AF02-27042B555C84}"/>
                  </a:ext>
                </a:extLst>
              </p:cNvPr>
              <p:cNvSpPr txBox="1">
                <a:spLocks noRot="1" noChangeAspect="1" noMove="1" noResize="1" noEditPoints="1" noAdjustHandles="1" noChangeArrowheads="1" noChangeShapeType="1" noTextEdit="1"/>
              </p:cNvSpPr>
              <p:nvPr/>
            </p:nvSpPr>
            <p:spPr>
              <a:xfrm>
                <a:off x="20008347" y="6934884"/>
                <a:ext cx="5391296" cy="2092881"/>
              </a:xfrm>
              <a:prstGeom prst="rect">
                <a:avLst/>
              </a:prstGeom>
              <a:blipFill>
                <a:blip r:embed="rId15"/>
                <a:stretch>
                  <a:fillRect l="-2034" t="-2624" r="-1921" b="-6706"/>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10" name="CuadroTexto 109">
                <a:extLst>
                  <a:ext uri="{FF2B5EF4-FFF2-40B4-BE49-F238E27FC236}">
                    <a16:creationId xmlns:a16="http://schemas.microsoft.com/office/drawing/2014/main" id="{056B4AC7-BA50-4FD9-8909-2BF487DA9765}"/>
                  </a:ext>
                </a:extLst>
              </p:cNvPr>
              <p:cNvSpPr txBox="1"/>
              <p:nvPr/>
            </p:nvSpPr>
            <p:spPr>
              <a:xfrm>
                <a:off x="20269845" y="9104821"/>
                <a:ext cx="3698859" cy="504754"/>
              </a:xfrm>
              <a:prstGeom prst="rect">
                <a:avLst/>
              </a:prstGeom>
              <a:noFill/>
            </p:spPr>
            <p:txBody>
              <a:bodyPr wrap="square" rtlCol="0">
                <a:spAutoFit/>
              </a:bodyPr>
              <a:lstStyle/>
              <a:p>
                <a14:m>
                  <m:oMath xmlns:m="http://schemas.openxmlformats.org/officeDocument/2006/math">
                    <m:sSub>
                      <m:sSubPr>
                        <m:ctrlPr>
                          <a:rPr lang="es-CO" sz="2400" i="1" smtClean="0">
                            <a:latin typeface="Cambria Math" panose="02040503050406030204" pitchFamily="18" charset="0"/>
                          </a:rPr>
                        </m:ctrlPr>
                      </m:sSubPr>
                      <m:e>
                        <m:r>
                          <a:rPr lang="es-CO" sz="2400" i="1">
                            <a:latin typeface="Cambria Math" panose="02040503050406030204" pitchFamily="18" charset="0"/>
                          </a:rPr>
                          <m:t>𝑃</m:t>
                        </m:r>
                      </m:e>
                      <m:sub>
                        <m:r>
                          <a:rPr lang="es-CO" sz="2400" i="1">
                            <a:latin typeface="Cambria Math" panose="02040503050406030204" pitchFamily="18" charset="0"/>
                          </a:rPr>
                          <m:t>𝐵𝐾𝐺𝐷</m:t>
                        </m:r>
                      </m:sub>
                    </m:sSub>
                    <m:r>
                      <a:rPr lang="es-CO" sz="2400" b="0" i="1" smtClean="0">
                        <a:latin typeface="Cambria Math" panose="02040503050406030204" pitchFamily="18" charset="0"/>
                      </a:rPr>
                      <m:t>=</m:t>
                    </m:r>
                  </m:oMath>
                </a14:m>
                <a:r>
                  <a:rPr lang="es-CO" sz="2400" dirty="0"/>
                  <a:t> </a:t>
                </a:r>
                <a14:m>
                  <m:oMath xmlns:m="http://schemas.openxmlformats.org/officeDocument/2006/math">
                    <m:sSub>
                      <m:sSubPr>
                        <m:ctrlPr>
                          <a:rPr lang="es-CO" sz="2400" b="0" i="1" smtClean="0">
                            <a:latin typeface="Cambria Math" panose="02040503050406030204" pitchFamily="18" charset="0"/>
                          </a:rPr>
                        </m:ctrlPr>
                      </m:sSubPr>
                      <m:e>
                        <m:acc>
                          <m:accPr>
                            <m:chr m:val="̅"/>
                            <m:ctrlPr>
                              <a:rPr lang="es-CO" sz="2400" b="0" i="1" smtClean="0">
                                <a:latin typeface="Cambria Math" panose="02040503050406030204" pitchFamily="18" charset="0"/>
                              </a:rPr>
                            </m:ctrlPr>
                          </m:accPr>
                          <m:e>
                            <m:r>
                              <a:rPr lang="es-CO" sz="2400" i="1">
                                <a:latin typeface="Cambria Math" panose="02040503050406030204" pitchFamily="18" charset="0"/>
                              </a:rPr>
                              <m:t>𝑃</m:t>
                            </m:r>
                          </m:e>
                        </m:acc>
                      </m:e>
                      <m:sub>
                        <m:r>
                          <a:rPr lang="es-CO" sz="2400" b="0" i="1" smtClean="0">
                            <a:latin typeface="Cambria Math" panose="02040503050406030204" pitchFamily="18" charset="0"/>
                          </a:rPr>
                          <m:t>𝑟</m:t>
                        </m:r>
                        <m:r>
                          <a:rPr lang="es-CO" sz="2400" b="0" i="1" smtClean="0">
                            <a:latin typeface="Cambria Math" panose="02040503050406030204" pitchFamily="18" charset="0"/>
                          </a:rPr>
                          <m:t>=</m:t>
                        </m:r>
                        <m:d>
                          <m:dPr>
                            <m:ctrlPr>
                              <a:rPr lang="es-CO" sz="2400" b="0" i="1" smtClean="0">
                                <a:latin typeface="Cambria Math" panose="02040503050406030204" pitchFamily="18" charset="0"/>
                              </a:rPr>
                            </m:ctrlPr>
                          </m:dPr>
                          <m:e>
                            <m:r>
                              <a:rPr lang="es-CO" sz="2400" b="0" i="1" smtClean="0">
                                <a:latin typeface="Cambria Math" panose="02040503050406030204" pitchFamily="18" charset="0"/>
                              </a:rPr>
                              <m:t>18,21</m:t>
                            </m:r>
                          </m:e>
                        </m:d>
                        <m:r>
                          <a:rPr lang="es-CO" sz="2400" b="0" i="1" smtClean="0">
                            <a:latin typeface="Cambria Math" panose="02040503050406030204" pitchFamily="18" charset="0"/>
                          </a:rPr>
                          <m:t>[</m:t>
                        </m:r>
                        <m:r>
                          <a:rPr lang="es-CO" sz="2400" b="0" i="1" smtClean="0">
                            <a:latin typeface="Cambria Math" panose="02040503050406030204" pitchFamily="18" charset="0"/>
                          </a:rPr>
                          <m:t>𝑘𝑚</m:t>
                        </m:r>
                        <m:r>
                          <a:rPr lang="es-CO" sz="2400" b="0" i="1" smtClean="0">
                            <a:latin typeface="Cambria Math" panose="02040503050406030204" pitchFamily="18" charset="0"/>
                          </a:rPr>
                          <m:t>]</m:t>
                        </m:r>
                      </m:sub>
                    </m:sSub>
                  </m:oMath>
                </a14:m>
                <a:endParaRPr lang="es-CO" sz="2400" dirty="0"/>
              </a:p>
            </p:txBody>
          </p:sp>
        </mc:Choice>
        <mc:Fallback>
          <p:sp>
            <p:nvSpPr>
              <p:cNvPr id="110" name="CuadroTexto 109">
                <a:extLst>
                  <a:ext uri="{FF2B5EF4-FFF2-40B4-BE49-F238E27FC236}">
                    <a16:creationId xmlns:a16="http://schemas.microsoft.com/office/drawing/2014/main" id="{056B4AC7-BA50-4FD9-8909-2BF487DA9765}"/>
                  </a:ext>
                </a:extLst>
              </p:cNvPr>
              <p:cNvSpPr txBox="1">
                <a:spLocks noRot="1" noChangeAspect="1" noMove="1" noResize="1" noEditPoints="1" noAdjustHandles="1" noChangeArrowheads="1" noChangeShapeType="1" noTextEdit="1"/>
              </p:cNvSpPr>
              <p:nvPr/>
            </p:nvSpPr>
            <p:spPr>
              <a:xfrm>
                <a:off x="20269845" y="9104821"/>
                <a:ext cx="3698859" cy="504754"/>
              </a:xfrm>
              <a:prstGeom prst="rect">
                <a:avLst/>
              </a:prstGeom>
              <a:blipFill>
                <a:blip r:embed="rId16"/>
                <a:stretch>
                  <a:fillRect l="-329" b="-1219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11" name="CuadroTexto 110">
                <a:extLst>
                  <a:ext uri="{FF2B5EF4-FFF2-40B4-BE49-F238E27FC236}">
                    <a16:creationId xmlns:a16="http://schemas.microsoft.com/office/drawing/2014/main" id="{50A38704-5262-4B5C-99D4-D0D9732B2308}"/>
                  </a:ext>
                </a:extLst>
              </p:cNvPr>
              <p:cNvSpPr txBox="1"/>
              <p:nvPr/>
            </p:nvSpPr>
            <p:spPr>
              <a:xfrm>
                <a:off x="14203411" y="11015449"/>
                <a:ext cx="9019904" cy="1332213"/>
              </a:xfrm>
              <a:prstGeom prst="rect">
                <a:avLst/>
              </a:prstGeom>
              <a:noFill/>
            </p:spPr>
            <p:txBody>
              <a:bodyPr wrap="square" rtlCol="0">
                <a:spAutoFit/>
              </a:bodyPr>
              <a:lstStyle>
                <a:defPPr>
                  <a:defRPr lang="en-US"/>
                </a:defPPr>
                <a:lvl1pPr>
                  <a:defRPr sz="2600"/>
                </a:lvl1pPr>
              </a:lstStyle>
              <a:p>
                <a:pPr algn="just"/>
                <a:r>
                  <a:rPr lang="en-US" dirty="0"/>
                  <a:t>The Linear Volume Depolarization Ratio (</a:t>
                </a:r>
                <a14:m>
                  <m:oMath xmlns:m="http://schemas.openxmlformats.org/officeDocument/2006/math">
                    <m:r>
                      <a:rPr lang="es-CO" sz="2400" i="1">
                        <a:latin typeface="Cambria Math" panose="02040503050406030204" pitchFamily="18" charset="0"/>
                      </a:rPr>
                      <m:t>𝐿𝑉𝐷</m:t>
                    </m:r>
                  </m:oMath>
                </a14:m>
                <a:r>
                  <a:rPr lang="en-US" dirty="0"/>
                  <a:t>) was calculated as the ratio between the  cross and parallel signals retrieved by the Lidar Transient Recorder. </a:t>
                </a:r>
              </a:p>
            </p:txBody>
          </p:sp>
        </mc:Choice>
        <mc:Fallback>
          <p:sp>
            <p:nvSpPr>
              <p:cNvPr id="111" name="CuadroTexto 110">
                <a:extLst>
                  <a:ext uri="{FF2B5EF4-FFF2-40B4-BE49-F238E27FC236}">
                    <a16:creationId xmlns:a16="http://schemas.microsoft.com/office/drawing/2014/main" id="{50A38704-5262-4B5C-99D4-D0D9732B2308}"/>
                  </a:ext>
                </a:extLst>
              </p:cNvPr>
              <p:cNvSpPr txBox="1">
                <a:spLocks noRot="1" noChangeAspect="1" noMove="1" noResize="1" noEditPoints="1" noAdjustHandles="1" noChangeArrowheads="1" noChangeShapeType="1" noTextEdit="1"/>
              </p:cNvSpPr>
              <p:nvPr/>
            </p:nvSpPr>
            <p:spPr>
              <a:xfrm>
                <a:off x="14203411" y="11015449"/>
                <a:ext cx="9019904" cy="1332213"/>
              </a:xfrm>
              <a:prstGeom prst="rect">
                <a:avLst/>
              </a:prstGeom>
              <a:blipFill>
                <a:blip r:embed="rId17"/>
                <a:stretch>
                  <a:fillRect l="-1216" t="-3653" r="-1149" b="-776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12" name="CuadroTexto 111">
                <a:extLst>
                  <a:ext uri="{FF2B5EF4-FFF2-40B4-BE49-F238E27FC236}">
                    <a16:creationId xmlns:a16="http://schemas.microsoft.com/office/drawing/2014/main" id="{E0D8F7DC-A000-4CD5-905F-1293889EF6B9}"/>
                  </a:ext>
                </a:extLst>
              </p:cNvPr>
              <p:cNvSpPr txBox="1"/>
              <p:nvPr/>
            </p:nvSpPr>
            <p:spPr>
              <a:xfrm>
                <a:off x="14188578" y="14341329"/>
                <a:ext cx="11103097" cy="5293757"/>
              </a:xfrm>
              <a:prstGeom prst="rect">
                <a:avLst/>
              </a:prstGeom>
              <a:noFill/>
            </p:spPr>
            <p:txBody>
              <a:bodyPr wrap="square" rtlCol="0">
                <a:spAutoFit/>
              </a:bodyPr>
              <a:lstStyle>
                <a:defPPr>
                  <a:defRPr lang="en-US"/>
                </a:defPPr>
                <a:lvl1pPr>
                  <a:defRPr sz="2600"/>
                </a:lvl1pPr>
              </a:lstStyle>
              <a:p>
                <a:pPr algn="just"/>
                <a:r>
                  <a:rPr lang="en-US" dirty="0"/>
                  <a:t>To characterize and analyze the atmospheric structure, we classified vertical profiles in different cases, depending on the presence or absence of clouds and aerosols, with different impacts on incoming solar radiation.</a:t>
                </a:r>
              </a:p>
              <a:p>
                <a:pPr algn="just"/>
                <a:endParaRPr lang="en-US" dirty="0"/>
              </a:p>
              <a:p>
                <a:pPr algn="just"/>
                <a:r>
                  <a:rPr lang="en-US" dirty="0"/>
                  <a:t>We considered as clouds all the RCS values over </a:t>
                </a:r>
                <a14:m>
                  <m:oMath xmlns:m="http://schemas.openxmlformats.org/officeDocument/2006/math">
                    <m:r>
                      <a:rPr lang="es-CO" b="0" i="0" smtClean="0">
                        <a:latin typeface="Cambria Math" panose="02040503050406030204" pitchFamily="18" charset="0"/>
                      </a:rPr>
                      <m:t>7 </m:t>
                    </m:r>
                    <m:r>
                      <a:rPr lang="es-CO" b="0" i="1" smtClean="0">
                        <a:latin typeface="Cambria Math" panose="02040503050406030204" pitchFamily="18" charset="0"/>
                      </a:rPr>
                      <m:t>𝑚𝑉𝑘</m:t>
                    </m:r>
                    <m:sSup>
                      <m:sSupPr>
                        <m:ctrlPr>
                          <a:rPr lang="es-CO" b="0" i="1" smtClean="0">
                            <a:latin typeface="Cambria Math" panose="02040503050406030204" pitchFamily="18" charset="0"/>
                          </a:rPr>
                        </m:ctrlPr>
                      </m:sSupPr>
                      <m:e>
                        <m:r>
                          <a:rPr lang="es-CO" b="0" i="1" smtClean="0">
                            <a:latin typeface="Cambria Math" panose="02040503050406030204" pitchFamily="18" charset="0"/>
                          </a:rPr>
                          <m:t>𝑚</m:t>
                        </m:r>
                      </m:e>
                      <m:sup>
                        <m:r>
                          <a:rPr lang="es-CO" b="0" i="1" smtClean="0">
                            <a:latin typeface="Cambria Math" panose="02040503050406030204" pitchFamily="18" charset="0"/>
                          </a:rPr>
                          <m:t>2</m:t>
                        </m:r>
                      </m:sup>
                    </m:sSup>
                  </m:oMath>
                </a14:m>
                <a:r>
                  <a:rPr lang="en-US" dirty="0"/>
                  <a:t>. For aerosols, for each vertical profile we averaged the RCS between 200 m and 400 m (before cloud filtering). The obtained times series was smoothed with a 10 minutes rolling mean  and a value  </a:t>
                </a:r>
                <a14:m>
                  <m:oMath xmlns:m="http://schemas.openxmlformats.org/officeDocument/2006/math">
                    <m:r>
                      <a:rPr lang="es-CO" dirty="0" smtClean="0">
                        <a:latin typeface="Cambria Math" panose="02040503050406030204" pitchFamily="18" charset="0"/>
                      </a:rPr>
                      <m:t>0</m:t>
                    </m:r>
                    <m:r>
                      <a:rPr lang="es-CO" b="0" i="0" dirty="0" smtClean="0">
                        <a:latin typeface="Cambria Math" panose="02040503050406030204" pitchFamily="18" charset="0"/>
                      </a:rPr>
                      <m:t>.4</m:t>
                    </m:r>
                    <m:r>
                      <a:rPr lang="es-CO">
                        <a:latin typeface="Cambria Math" panose="02040503050406030204" pitchFamily="18" charset="0"/>
                      </a:rPr>
                      <m:t> </m:t>
                    </m:r>
                    <m:r>
                      <a:rPr lang="es-CO" i="1">
                        <a:latin typeface="Cambria Math" panose="02040503050406030204" pitchFamily="18" charset="0"/>
                      </a:rPr>
                      <m:t>𝑚𝑉𝑘</m:t>
                    </m:r>
                    <m:sSup>
                      <m:sSupPr>
                        <m:ctrlPr>
                          <a:rPr lang="es-CO" i="1">
                            <a:latin typeface="Cambria Math" panose="02040503050406030204" pitchFamily="18" charset="0"/>
                          </a:rPr>
                        </m:ctrlPr>
                      </m:sSupPr>
                      <m:e>
                        <m:r>
                          <a:rPr lang="es-CO" i="1">
                            <a:latin typeface="Cambria Math" panose="02040503050406030204" pitchFamily="18" charset="0"/>
                          </a:rPr>
                          <m:t>𝑚</m:t>
                        </m:r>
                      </m:e>
                      <m:sup>
                        <m:r>
                          <a:rPr lang="es-CO" i="1">
                            <a:latin typeface="Cambria Math" panose="02040503050406030204" pitchFamily="18" charset="0"/>
                          </a:rPr>
                          <m:t>2</m:t>
                        </m:r>
                      </m:sup>
                    </m:sSup>
                  </m:oMath>
                </a14:m>
                <a:r>
                  <a:rPr lang="en-US" dirty="0"/>
                  <a:t>  was  set as the threshold to discriminate  high from low aerosol concentration.</a:t>
                </a:r>
              </a:p>
              <a:p>
                <a:pPr algn="just"/>
                <a:endParaRPr lang="en-US" dirty="0"/>
              </a:p>
              <a:p>
                <a:pPr algn="just"/>
                <a:r>
                  <a:rPr lang="en-US" dirty="0"/>
                  <a:t>Once we have classified all the data as cloudy/cloud-free and high/low aerosol load, we analyzed Lidar signals to understand the atmosphere structure under each of those cases. </a:t>
                </a:r>
              </a:p>
            </p:txBody>
          </p:sp>
        </mc:Choice>
        <mc:Fallback>
          <p:sp>
            <p:nvSpPr>
              <p:cNvPr id="112" name="CuadroTexto 111">
                <a:extLst>
                  <a:ext uri="{FF2B5EF4-FFF2-40B4-BE49-F238E27FC236}">
                    <a16:creationId xmlns:a16="http://schemas.microsoft.com/office/drawing/2014/main" id="{E0D8F7DC-A000-4CD5-905F-1293889EF6B9}"/>
                  </a:ext>
                </a:extLst>
              </p:cNvPr>
              <p:cNvSpPr txBox="1">
                <a:spLocks noRot="1" noChangeAspect="1" noMove="1" noResize="1" noEditPoints="1" noAdjustHandles="1" noChangeArrowheads="1" noChangeShapeType="1" noTextEdit="1"/>
              </p:cNvSpPr>
              <p:nvPr/>
            </p:nvSpPr>
            <p:spPr>
              <a:xfrm>
                <a:off x="14188578" y="14341329"/>
                <a:ext cx="11103097" cy="5293757"/>
              </a:xfrm>
              <a:prstGeom prst="rect">
                <a:avLst/>
              </a:prstGeom>
              <a:blipFill>
                <a:blip r:embed="rId18"/>
                <a:stretch>
                  <a:fillRect l="-988" t="-1037" r="-988" b="-2074"/>
                </a:stretch>
              </a:blipFill>
            </p:spPr>
            <p:txBody>
              <a:bodyPr/>
              <a:lstStyle/>
              <a:p>
                <a:r>
                  <a:rPr lang="es-CO">
                    <a:noFill/>
                  </a:rPr>
                  <a:t> </a:t>
                </a:r>
              </a:p>
            </p:txBody>
          </p:sp>
        </mc:Fallback>
      </mc:AlternateContent>
      <p:sp>
        <p:nvSpPr>
          <p:cNvPr id="65" name="CuadroTexto 64">
            <a:extLst>
              <a:ext uri="{FF2B5EF4-FFF2-40B4-BE49-F238E27FC236}">
                <a16:creationId xmlns:a16="http://schemas.microsoft.com/office/drawing/2014/main" id="{262FA90E-06C2-4475-9AD1-B280BF2EEEC2}"/>
              </a:ext>
            </a:extLst>
          </p:cNvPr>
          <p:cNvSpPr txBox="1"/>
          <p:nvPr/>
        </p:nvSpPr>
        <p:spPr>
          <a:xfrm>
            <a:off x="6626338" y="17526765"/>
            <a:ext cx="6185156" cy="11295400"/>
          </a:xfrm>
          <a:prstGeom prst="rect">
            <a:avLst/>
          </a:prstGeom>
          <a:noFill/>
        </p:spPr>
        <p:txBody>
          <a:bodyPr wrap="square" rtlCol="0">
            <a:spAutoFit/>
          </a:bodyPr>
          <a:lstStyle/>
          <a:p>
            <a:pPr algn="just"/>
            <a:r>
              <a:rPr lang="en-US" sz="2600" b="1" i="1" dirty="0"/>
              <a:t>Lidar</a:t>
            </a:r>
          </a:p>
          <a:p>
            <a:pPr algn="just"/>
            <a:r>
              <a:rPr lang="en-US" sz="2600" dirty="0"/>
              <a:t>Data from a scanning biaxial elastic Lidar located at the bottom of the </a:t>
            </a:r>
            <a:r>
              <a:rPr lang="en-US" sz="2600" dirty="0" err="1"/>
              <a:t>Aburrá</a:t>
            </a:r>
            <a:r>
              <a:rPr lang="en-US" sz="2600" dirty="0"/>
              <a:t> Valley were used in this work. Its </a:t>
            </a:r>
            <a:r>
              <a:rPr lang="en-US" sz="2600" dirty="0" err="1"/>
              <a:t>Nd:YAG</a:t>
            </a:r>
            <a:r>
              <a:rPr lang="en-US" sz="2600" dirty="0"/>
              <a:t> laser wavelength is </a:t>
            </a:r>
            <a:r>
              <a:rPr lang="en-US" sz="2600" b="1" dirty="0"/>
              <a:t>355 nm </a:t>
            </a:r>
            <a:r>
              <a:rPr lang="en-US" sz="2600" dirty="0"/>
              <a:t>and emits light pulses up to 30 </a:t>
            </a:r>
            <a:r>
              <a:rPr lang="en-US" sz="2600" dirty="0" err="1"/>
              <a:t>mJ</a:t>
            </a:r>
            <a:r>
              <a:rPr lang="en-US" sz="2600" dirty="0"/>
              <a:t> of energy with a 20 Hz frequency. The sampling rate of the Transient Recorder is 40 MHz, thus, Lidar signal spatial resolution is </a:t>
            </a:r>
            <a:r>
              <a:rPr lang="en-US" sz="2600" b="1" dirty="0"/>
              <a:t>3.75 m</a:t>
            </a:r>
            <a:r>
              <a:rPr lang="en-US" sz="2600" dirty="0"/>
              <a:t>. The profiles are averaged each </a:t>
            </a:r>
            <a:r>
              <a:rPr lang="en-US" sz="2600" b="1" dirty="0"/>
              <a:t>30 seconds </a:t>
            </a:r>
            <a:r>
              <a:rPr lang="en-US" sz="2600" dirty="0"/>
              <a:t>to reduce noise in the signal while keeping good time resolution. The total overlap between the laser beam and the field of view is reached around 140 m.</a:t>
            </a:r>
          </a:p>
          <a:p>
            <a:pPr algn="just"/>
            <a:endParaRPr lang="en-US" sz="2600" dirty="0"/>
          </a:p>
          <a:p>
            <a:pPr algn="just"/>
            <a:r>
              <a:rPr lang="en-US" sz="2600" dirty="0"/>
              <a:t>The Lidar has two polarization channels and for each of them receives the signal by photon counting and analogue methods. </a:t>
            </a:r>
          </a:p>
          <a:p>
            <a:pPr algn="just"/>
            <a:endParaRPr lang="en-US" sz="2600" dirty="0"/>
          </a:p>
          <a:p>
            <a:pPr algn="just"/>
            <a:r>
              <a:rPr lang="en-US" sz="2600" dirty="0"/>
              <a:t>Vertical profiles were measured in different campaigns, collecting data from ~60 days in a span of four months.</a:t>
            </a:r>
          </a:p>
          <a:p>
            <a:pPr algn="just"/>
            <a:endParaRPr lang="en-US" sz="2600" dirty="0"/>
          </a:p>
          <a:p>
            <a:pPr algn="just"/>
            <a:r>
              <a:rPr lang="en-US" sz="2600" b="1" i="1" dirty="0"/>
              <a:t>Ceilometers</a:t>
            </a:r>
          </a:p>
          <a:p>
            <a:pPr algn="just"/>
            <a:r>
              <a:rPr lang="en-US" sz="2600" dirty="0"/>
              <a:t>Data from three coaxial Lidar ceilometers located inside the valley were also used. Their laser wavelength is 910 nm and collect data continuously.</a:t>
            </a:r>
          </a:p>
        </p:txBody>
      </p:sp>
      <p:sp>
        <p:nvSpPr>
          <p:cNvPr id="72" name="CuadroTexto 71">
            <a:extLst>
              <a:ext uri="{FF2B5EF4-FFF2-40B4-BE49-F238E27FC236}">
                <a16:creationId xmlns:a16="http://schemas.microsoft.com/office/drawing/2014/main" id="{2A8E2264-FEB1-442A-8ABF-305772CD32B1}"/>
              </a:ext>
            </a:extLst>
          </p:cNvPr>
          <p:cNvSpPr txBox="1"/>
          <p:nvPr/>
        </p:nvSpPr>
        <p:spPr>
          <a:xfrm>
            <a:off x="21920623" y="20182535"/>
            <a:ext cx="3396791" cy="2677656"/>
          </a:xfrm>
          <a:prstGeom prst="rect">
            <a:avLst/>
          </a:prstGeom>
          <a:noFill/>
        </p:spPr>
        <p:txBody>
          <a:bodyPr wrap="square" rtlCol="0">
            <a:spAutoFit/>
          </a:bodyPr>
          <a:lstStyle/>
          <a:p>
            <a:pPr algn="just"/>
            <a:r>
              <a:rPr lang="en-US" sz="2400" b="1" i="1" dirty="0"/>
              <a:t>Fig 5. RCS for the first 1000 m of altitude during a 4-days period. The range selected to define the presence of aerosols is marked (200 m – 400 m). </a:t>
            </a:r>
          </a:p>
        </p:txBody>
      </p:sp>
      <p:sp>
        <p:nvSpPr>
          <p:cNvPr id="86" name="CuadroTexto 85">
            <a:extLst>
              <a:ext uri="{FF2B5EF4-FFF2-40B4-BE49-F238E27FC236}">
                <a16:creationId xmlns:a16="http://schemas.microsoft.com/office/drawing/2014/main" id="{6989A3F7-F5A4-4D66-8E3A-E05B5A2241DA}"/>
              </a:ext>
            </a:extLst>
          </p:cNvPr>
          <p:cNvSpPr txBox="1"/>
          <p:nvPr/>
        </p:nvSpPr>
        <p:spPr>
          <a:xfrm>
            <a:off x="31926563" y="10051846"/>
            <a:ext cx="6211825" cy="892552"/>
          </a:xfrm>
          <a:prstGeom prst="rect">
            <a:avLst/>
          </a:prstGeom>
          <a:noFill/>
        </p:spPr>
        <p:txBody>
          <a:bodyPr wrap="square" rtlCol="0">
            <a:spAutoFit/>
          </a:bodyPr>
          <a:lstStyle>
            <a:defPPr>
              <a:defRPr lang="en-US"/>
            </a:defPPr>
            <a:lvl1pPr>
              <a:defRPr sz="2600"/>
            </a:lvl1pPr>
          </a:lstStyle>
          <a:p>
            <a:pPr algn="just"/>
            <a:endParaRPr lang="en-US" dirty="0"/>
          </a:p>
          <a:p>
            <a:pPr algn="just"/>
            <a:endParaRPr lang="es-CO" dirty="0"/>
          </a:p>
        </p:txBody>
      </p:sp>
      <p:sp>
        <p:nvSpPr>
          <p:cNvPr id="87" name="CuadroTexto 86">
            <a:extLst>
              <a:ext uri="{FF2B5EF4-FFF2-40B4-BE49-F238E27FC236}">
                <a16:creationId xmlns:a16="http://schemas.microsoft.com/office/drawing/2014/main" id="{26BEC25C-B719-41C5-A7C0-72E5C35E8F1C}"/>
              </a:ext>
            </a:extLst>
          </p:cNvPr>
          <p:cNvSpPr txBox="1"/>
          <p:nvPr/>
        </p:nvSpPr>
        <p:spPr>
          <a:xfrm>
            <a:off x="14779766" y="4882028"/>
            <a:ext cx="4047091" cy="523220"/>
          </a:xfrm>
          <a:prstGeom prst="rect">
            <a:avLst/>
          </a:prstGeom>
          <a:noFill/>
        </p:spPr>
        <p:txBody>
          <a:bodyPr wrap="square" rtlCol="0">
            <a:spAutoFit/>
          </a:bodyPr>
          <a:lstStyle>
            <a:defPPr>
              <a:defRPr lang="en-US"/>
            </a:defPPr>
            <a:lvl1pPr>
              <a:defRPr sz="2600"/>
            </a:lvl1pPr>
          </a:lstStyle>
          <a:p>
            <a:r>
              <a:rPr lang="en-US" sz="2800" b="1" i="1" dirty="0"/>
              <a:t>Lidar signal processing</a:t>
            </a:r>
            <a:endParaRPr lang="es-CO" sz="2800" b="1" i="1" dirty="0"/>
          </a:p>
        </p:txBody>
      </p:sp>
      <p:sp>
        <p:nvSpPr>
          <p:cNvPr id="91" name="CuadroTexto 90">
            <a:extLst>
              <a:ext uri="{FF2B5EF4-FFF2-40B4-BE49-F238E27FC236}">
                <a16:creationId xmlns:a16="http://schemas.microsoft.com/office/drawing/2014/main" id="{11A9F5E1-7D9D-4228-BF68-1C4ACF763A39}"/>
              </a:ext>
            </a:extLst>
          </p:cNvPr>
          <p:cNvSpPr txBox="1"/>
          <p:nvPr/>
        </p:nvSpPr>
        <p:spPr>
          <a:xfrm>
            <a:off x="14748105" y="13659436"/>
            <a:ext cx="7253995" cy="523220"/>
          </a:xfrm>
          <a:prstGeom prst="rect">
            <a:avLst/>
          </a:prstGeom>
          <a:noFill/>
        </p:spPr>
        <p:txBody>
          <a:bodyPr wrap="square" rtlCol="0">
            <a:spAutoFit/>
          </a:bodyPr>
          <a:lstStyle>
            <a:defPPr>
              <a:defRPr lang="en-US"/>
            </a:defPPr>
            <a:lvl1pPr>
              <a:defRPr sz="2600"/>
            </a:lvl1pPr>
          </a:lstStyle>
          <a:p>
            <a:r>
              <a:rPr lang="en-US" sz="2800" b="1" i="1" dirty="0"/>
              <a:t>Aerosols and Clouds identification</a:t>
            </a:r>
          </a:p>
        </p:txBody>
      </p:sp>
      <p:sp>
        <p:nvSpPr>
          <p:cNvPr id="94" name="CuadroTexto 93">
            <a:extLst>
              <a:ext uri="{FF2B5EF4-FFF2-40B4-BE49-F238E27FC236}">
                <a16:creationId xmlns:a16="http://schemas.microsoft.com/office/drawing/2014/main" id="{05F612FD-15BC-4BE0-B08E-7A84BFEFF64D}"/>
              </a:ext>
            </a:extLst>
          </p:cNvPr>
          <p:cNvSpPr txBox="1"/>
          <p:nvPr/>
        </p:nvSpPr>
        <p:spPr>
          <a:xfrm>
            <a:off x="14214317" y="9832111"/>
            <a:ext cx="11103097" cy="892552"/>
          </a:xfrm>
          <a:prstGeom prst="rect">
            <a:avLst/>
          </a:prstGeom>
          <a:noFill/>
        </p:spPr>
        <p:txBody>
          <a:bodyPr wrap="square" rtlCol="0">
            <a:spAutoFit/>
          </a:bodyPr>
          <a:lstStyle>
            <a:defPPr>
              <a:defRPr lang="en-US"/>
            </a:defPPr>
            <a:lvl1pPr>
              <a:defRPr sz="2600"/>
            </a:lvl1pPr>
          </a:lstStyle>
          <a:p>
            <a:pPr algn="just"/>
            <a:r>
              <a:rPr lang="en-US" dirty="0"/>
              <a:t>Removing the background signal with this methodology allows to reduce the effect of the solar radiation daily cycle.</a:t>
            </a:r>
          </a:p>
        </p:txBody>
      </p:sp>
      <p:sp>
        <p:nvSpPr>
          <p:cNvPr id="95" name="CuadroTexto 94">
            <a:extLst>
              <a:ext uri="{FF2B5EF4-FFF2-40B4-BE49-F238E27FC236}">
                <a16:creationId xmlns:a16="http://schemas.microsoft.com/office/drawing/2014/main" id="{7E0283D3-25DD-4CAD-87F8-2736B75484DC}"/>
              </a:ext>
            </a:extLst>
          </p:cNvPr>
          <p:cNvSpPr txBox="1"/>
          <p:nvPr/>
        </p:nvSpPr>
        <p:spPr>
          <a:xfrm>
            <a:off x="26692233" y="18033715"/>
            <a:ext cx="6896032" cy="5262979"/>
          </a:xfrm>
          <a:prstGeom prst="rect">
            <a:avLst/>
          </a:prstGeom>
          <a:noFill/>
        </p:spPr>
        <p:txBody>
          <a:bodyPr wrap="square" rtlCol="0">
            <a:spAutoFit/>
          </a:bodyPr>
          <a:lstStyle/>
          <a:p>
            <a:pPr algn="just"/>
            <a:r>
              <a:rPr lang="en-US" sz="2400" b="1" i="1" dirty="0"/>
              <a:t>Fig 7.a Relative frequency of RCS values vs height for the four studied cases. The presence of clouds in Cases (</a:t>
            </a:r>
            <a:r>
              <a:rPr lang="en-US" sz="2400" b="1" i="1" dirty="0" err="1"/>
              <a:t>i</a:t>
            </a:r>
            <a:r>
              <a:rPr lang="en-US" sz="2400" b="1" i="1" dirty="0"/>
              <a:t>) </a:t>
            </a:r>
            <a:r>
              <a:rPr lang="en-US" sz="2400" b="1" dirty="0"/>
              <a:t>and </a:t>
            </a:r>
            <a:r>
              <a:rPr lang="en-US" sz="2400" b="1" i="1" dirty="0"/>
              <a:t>(ii)  is represented by the high percentage of RCS values over 10 in different altitudes. Presence or aerosols in case (ii) and (iv) implies that in low altitudes RCS values tend to be higher.</a:t>
            </a:r>
          </a:p>
          <a:p>
            <a:pPr algn="just"/>
            <a:r>
              <a:rPr lang="en-US" sz="2400" b="1" i="1" dirty="0"/>
              <a:t>Fig 7.b Relative frequency anomaly of RCS vs height for the four studied cases. It plots more explicitly the differences between four cases. Scenarios wit aerosols ((ii) and (iv)) show their tendency to decrease with height until they lose its influence on RCS around 500 m of altitude.</a:t>
            </a:r>
          </a:p>
          <a:p>
            <a:pPr algn="just"/>
            <a:endParaRPr lang="en-US" sz="2400" b="1" i="1" dirty="0"/>
          </a:p>
        </p:txBody>
      </p:sp>
      <p:sp>
        <p:nvSpPr>
          <p:cNvPr id="88" name="CuadroTexto 87">
            <a:extLst>
              <a:ext uri="{FF2B5EF4-FFF2-40B4-BE49-F238E27FC236}">
                <a16:creationId xmlns:a16="http://schemas.microsoft.com/office/drawing/2014/main" id="{CEEF2893-C879-4F27-ABBE-C182930251A5}"/>
              </a:ext>
            </a:extLst>
          </p:cNvPr>
          <p:cNvSpPr txBox="1"/>
          <p:nvPr/>
        </p:nvSpPr>
        <p:spPr>
          <a:xfrm>
            <a:off x="32300272" y="4740945"/>
            <a:ext cx="6477482" cy="10495181"/>
          </a:xfrm>
          <a:prstGeom prst="rect">
            <a:avLst/>
          </a:prstGeom>
          <a:noFill/>
        </p:spPr>
        <p:txBody>
          <a:bodyPr wrap="square" rtlCol="0">
            <a:spAutoFit/>
          </a:bodyPr>
          <a:lstStyle>
            <a:defPPr>
              <a:defRPr lang="en-US"/>
            </a:defPPr>
            <a:lvl1pPr>
              <a:defRPr sz="2600"/>
            </a:lvl1pPr>
          </a:lstStyle>
          <a:p>
            <a:pPr algn="just"/>
            <a:r>
              <a:rPr lang="en-US" dirty="0"/>
              <a:t>Figure 6 shows how, despite their different location and laser wavelength,  both types of remote sensors show a similar variability of the atmospheric spatiotemporal structure.</a:t>
            </a:r>
          </a:p>
          <a:p>
            <a:pPr algn="just"/>
            <a:endParaRPr lang="en-US" dirty="0"/>
          </a:p>
          <a:p>
            <a:pPr algn="just"/>
            <a:r>
              <a:rPr lang="en-US" dirty="0"/>
              <a:t>Considering aerosols as a ABL height tracer, time evolution of Lidar vertical profiles clearly reflects the effect of stability and convection (triggered by solar radiation) on the atmosphere structure.</a:t>
            </a:r>
          </a:p>
          <a:p>
            <a:pPr algn="just"/>
            <a:endParaRPr lang="en-US" dirty="0"/>
          </a:p>
          <a:p>
            <a:pPr algn="just"/>
            <a:r>
              <a:rPr lang="en-US" dirty="0"/>
              <a:t>The previous identification of clouds and aerosols, allowed to analyze Lidar signal under four cases with different implications for incoming radiation: </a:t>
            </a:r>
            <a:r>
              <a:rPr lang="en-US" i="1" dirty="0"/>
              <a:t>(</a:t>
            </a:r>
            <a:r>
              <a:rPr lang="en-US" i="1" dirty="0" err="1"/>
              <a:t>i</a:t>
            </a:r>
            <a:r>
              <a:rPr lang="en-US" i="1" dirty="0"/>
              <a:t>)</a:t>
            </a:r>
            <a:r>
              <a:rPr lang="en-US" dirty="0"/>
              <a:t> cloud-free and low aerosol load, </a:t>
            </a:r>
            <a:r>
              <a:rPr lang="en-US" i="1" dirty="0"/>
              <a:t>(ii) </a:t>
            </a:r>
            <a:r>
              <a:rPr lang="en-US" dirty="0"/>
              <a:t>cloud-free and high aerosol load, </a:t>
            </a:r>
            <a:r>
              <a:rPr lang="en-US" i="1" dirty="0"/>
              <a:t>(iii) </a:t>
            </a:r>
            <a:r>
              <a:rPr lang="en-US" dirty="0"/>
              <a:t>cloudy skies and low aerosol load, and </a:t>
            </a:r>
            <a:r>
              <a:rPr lang="en-US" i="1" dirty="0"/>
              <a:t>(iv) </a:t>
            </a:r>
            <a:r>
              <a:rPr lang="en-US" dirty="0"/>
              <a:t>cloudy skies and high aerosol load.</a:t>
            </a:r>
          </a:p>
          <a:p>
            <a:pPr algn="just"/>
            <a:endParaRPr lang="en-US" dirty="0"/>
          </a:p>
          <a:p>
            <a:pPr algn="just"/>
            <a:r>
              <a:rPr lang="en-US" dirty="0"/>
              <a:t>Figure 7 shows RCS distribution in height for each case. Scenarios </a:t>
            </a:r>
            <a:r>
              <a:rPr lang="en-US" i="1" dirty="0"/>
              <a:t>(</a:t>
            </a:r>
            <a:r>
              <a:rPr lang="en-US" i="1" dirty="0" err="1"/>
              <a:t>i</a:t>
            </a:r>
            <a:r>
              <a:rPr lang="en-US" i="1" dirty="0"/>
              <a:t>)</a:t>
            </a:r>
            <a:r>
              <a:rPr lang="en-US" dirty="0"/>
              <a:t> and </a:t>
            </a:r>
            <a:r>
              <a:rPr lang="en-US" i="1" dirty="0"/>
              <a:t>(ii)</a:t>
            </a:r>
            <a:r>
              <a:rPr lang="en-US" dirty="0"/>
              <a:t> shows that during the days measured, clouds usually spread between 1.5 km and 4 km over the surface but when aerosols load is high, clouds tend to be lower, concentrating at around 1.5 km height.</a:t>
            </a:r>
          </a:p>
        </p:txBody>
      </p:sp>
      <p:pic>
        <p:nvPicPr>
          <p:cNvPr id="89" name="Picture 2" descr="scanning lidar 02.png">
            <a:extLst>
              <a:ext uri="{FF2B5EF4-FFF2-40B4-BE49-F238E27FC236}">
                <a16:creationId xmlns:a16="http://schemas.microsoft.com/office/drawing/2014/main" id="{02A9C5C6-38CD-43BC-95EC-2CAFCC1DC863}"/>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5655" r="12682"/>
          <a:stretch/>
        </p:blipFill>
        <p:spPr bwMode="auto">
          <a:xfrm>
            <a:off x="615940" y="17314888"/>
            <a:ext cx="5652438" cy="418036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8DBE8B3B-5BEF-422A-A439-C95083C284CA}"/>
              </a:ext>
            </a:extLst>
          </p:cNvPr>
          <p:cNvCxnSpPr>
            <a:cxnSpLocks/>
          </p:cNvCxnSpPr>
          <p:nvPr/>
        </p:nvCxnSpPr>
        <p:spPr>
          <a:xfrm>
            <a:off x="18614167" y="5143638"/>
            <a:ext cx="4967548" cy="4533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397A8C5A-5676-4415-A87B-91F63373F8AA}"/>
              </a:ext>
            </a:extLst>
          </p:cNvPr>
          <p:cNvCxnSpPr>
            <a:cxnSpLocks/>
          </p:cNvCxnSpPr>
          <p:nvPr/>
        </p:nvCxnSpPr>
        <p:spPr>
          <a:xfrm>
            <a:off x="20090353" y="13934653"/>
            <a:ext cx="3491362" cy="57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5" name="Grupo 24">
            <a:extLst>
              <a:ext uri="{FF2B5EF4-FFF2-40B4-BE49-F238E27FC236}">
                <a16:creationId xmlns:a16="http://schemas.microsoft.com/office/drawing/2014/main" id="{3002CA35-FC3D-4EE0-B5C3-3C5075F02F7E}"/>
              </a:ext>
            </a:extLst>
          </p:cNvPr>
          <p:cNvGrpSpPr/>
          <p:nvPr/>
        </p:nvGrpSpPr>
        <p:grpSpPr>
          <a:xfrm>
            <a:off x="615940" y="5416433"/>
            <a:ext cx="5364049" cy="4724921"/>
            <a:chOff x="734473" y="5095772"/>
            <a:chExt cx="5364049" cy="4724921"/>
          </a:xfrm>
        </p:grpSpPr>
        <p:grpSp>
          <p:nvGrpSpPr>
            <p:cNvPr id="4" name="Grupo 3">
              <a:extLst>
                <a:ext uri="{FF2B5EF4-FFF2-40B4-BE49-F238E27FC236}">
                  <a16:creationId xmlns:a16="http://schemas.microsoft.com/office/drawing/2014/main" id="{F2C7AE83-AAEA-4719-AF75-8414C8F91EB4}"/>
                </a:ext>
              </a:extLst>
            </p:cNvPr>
            <p:cNvGrpSpPr/>
            <p:nvPr/>
          </p:nvGrpSpPr>
          <p:grpSpPr>
            <a:xfrm>
              <a:off x="734473" y="5095772"/>
              <a:ext cx="5364049" cy="4724921"/>
              <a:chOff x="734473" y="5095772"/>
              <a:chExt cx="5364049" cy="4724921"/>
            </a:xfrm>
          </p:grpSpPr>
          <p:grpSp>
            <p:nvGrpSpPr>
              <p:cNvPr id="14" name="Grupo 13">
                <a:extLst>
                  <a:ext uri="{FF2B5EF4-FFF2-40B4-BE49-F238E27FC236}">
                    <a16:creationId xmlns:a16="http://schemas.microsoft.com/office/drawing/2014/main" id="{FDBEA9EF-DDD4-48C9-8832-EF0BB205FC69}"/>
                  </a:ext>
                </a:extLst>
              </p:cNvPr>
              <p:cNvGrpSpPr/>
              <p:nvPr/>
            </p:nvGrpSpPr>
            <p:grpSpPr>
              <a:xfrm>
                <a:off x="734473" y="5095772"/>
                <a:ext cx="5364049" cy="4693497"/>
                <a:chOff x="734473" y="5095772"/>
                <a:chExt cx="5364049" cy="4693497"/>
              </a:xfrm>
            </p:grpSpPr>
            <p:grpSp>
              <p:nvGrpSpPr>
                <p:cNvPr id="12" name="Grupo 11">
                  <a:extLst>
                    <a:ext uri="{FF2B5EF4-FFF2-40B4-BE49-F238E27FC236}">
                      <a16:creationId xmlns:a16="http://schemas.microsoft.com/office/drawing/2014/main" id="{389730C1-EB4F-434C-8414-36BC9D0BDD96}"/>
                    </a:ext>
                  </a:extLst>
                </p:cNvPr>
                <p:cNvGrpSpPr>
                  <a:grpSpLocks noChangeAspect="1"/>
                </p:cNvGrpSpPr>
                <p:nvPr/>
              </p:nvGrpSpPr>
              <p:grpSpPr>
                <a:xfrm>
                  <a:off x="734473" y="5095772"/>
                  <a:ext cx="5364049" cy="4693497"/>
                  <a:chOff x="828858" y="5359710"/>
                  <a:chExt cx="4518822" cy="3953938"/>
                </a:xfrm>
              </p:grpSpPr>
              <p:grpSp>
                <p:nvGrpSpPr>
                  <p:cNvPr id="99" name="Grupo 98">
                    <a:extLst>
                      <a:ext uri="{FF2B5EF4-FFF2-40B4-BE49-F238E27FC236}">
                        <a16:creationId xmlns:a16="http://schemas.microsoft.com/office/drawing/2014/main" id="{4AD4809B-0DA4-4EA8-A935-C43BB333F365}"/>
                      </a:ext>
                    </a:extLst>
                  </p:cNvPr>
                  <p:cNvGrpSpPr>
                    <a:grpSpLocks noChangeAspect="1"/>
                  </p:cNvGrpSpPr>
                  <p:nvPr/>
                </p:nvGrpSpPr>
                <p:grpSpPr>
                  <a:xfrm>
                    <a:off x="828858" y="5359710"/>
                    <a:ext cx="4518822" cy="3953938"/>
                    <a:chOff x="15529274" y="14708416"/>
                    <a:chExt cx="4518822" cy="3953938"/>
                  </a:xfrm>
                </p:grpSpPr>
                <p:grpSp>
                  <p:nvGrpSpPr>
                    <p:cNvPr id="100" name="Grupo 99">
                      <a:extLst>
                        <a:ext uri="{FF2B5EF4-FFF2-40B4-BE49-F238E27FC236}">
                          <a16:creationId xmlns:a16="http://schemas.microsoft.com/office/drawing/2014/main" id="{7A3A1E34-734B-4D1E-8470-BFF1B46B98AA}"/>
                        </a:ext>
                      </a:extLst>
                    </p:cNvPr>
                    <p:cNvGrpSpPr/>
                    <p:nvPr/>
                  </p:nvGrpSpPr>
                  <p:grpSpPr>
                    <a:xfrm>
                      <a:off x="15529274" y="14708416"/>
                      <a:ext cx="4518822" cy="3953938"/>
                      <a:chOff x="15529274" y="14708416"/>
                      <a:chExt cx="4518822" cy="3953938"/>
                    </a:xfrm>
                  </p:grpSpPr>
                  <p:pic>
                    <p:nvPicPr>
                      <p:cNvPr id="113" name="Imagen 112">
                        <a:extLst>
                          <a:ext uri="{FF2B5EF4-FFF2-40B4-BE49-F238E27FC236}">
                            <a16:creationId xmlns:a16="http://schemas.microsoft.com/office/drawing/2014/main" id="{0949D1CC-F59C-4D47-BD28-4B33CABF983A}"/>
                          </a:ext>
                        </a:extLst>
                      </p:cNvPr>
                      <p:cNvPicPr>
                        <a:picLocks noChangeAspect="1"/>
                      </p:cNvPicPr>
                      <p:nvPr/>
                    </p:nvPicPr>
                    <p:blipFill>
                      <a:blip r:embed="rId20"/>
                      <a:stretch>
                        <a:fillRect/>
                      </a:stretch>
                    </p:blipFill>
                    <p:spPr>
                      <a:xfrm>
                        <a:off x="15529274" y="14708416"/>
                        <a:ext cx="4518781" cy="3944139"/>
                      </a:xfrm>
                      <a:prstGeom prst="rect">
                        <a:avLst/>
                      </a:prstGeom>
                    </p:spPr>
                  </p:pic>
                  <p:pic>
                    <p:nvPicPr>
                      <p:cNvPr id="114" name="Imagen 113">
                        <a:extLst>
                          <a:ext uri="{FF2B5EF4-FFF2-40B4-BE49-F238E27FC236}">
                            <a16:creationId xmlns:a16="http://schemas.microsoft.com/office/drawing/2014/main" id="{52994ACC-3C3B-4D92-999A-664EA0068EDF}"/>
                          </a:ext>
                        </a:extLst>
                      </p:cNvPr>
                      <p:cNvPicPr>
                        <a:picLocks noChangeAspect="1"/>
                      </p:cNvPicPr>
                      <p:nvPr/>
                    </p:nvPicPr>
                    <p:blipFill rotWithShape="1">
                      <a:blip r:embed="rId21"/>
                      <a:srcRect t="-793"/>
                      <a:stretch/>
                    </p:blipFill>
                    <p:spPr>
                      <a:xfrm>
                        <a:off x="17955602" y="17149208"/>
                        <a:ext cx="2092494" cy="1061658"/>
                      </a:xfrm>
                      <a:prstGeom prst="rect">
                        <a:avLst/>
                      </a:prstGeom>
                    </p:spPr>
                  </p:pic>
                  <p:pic>
                    <p:nvPicPr>
                      <p:cNvPr id="115" name="Imagen 114">
                        <a:extLst>
                          <a:ext uri="{FF2B5EF4-FFF2-40B4-BE49-F238E27FC236}">
                            <a16:creationId xmlns:a16="http://schemas.microsoft.com/office/drawing/2014/main" id="{8CC96C7F-9544-42B9-9273-C55FA83B815F}"/>
                          </a:ext>
                        </a:extLst>
                      </p:cNvPr>
                      <p:cNvPicPr>
                        <a:picLocks noChangeAspect="1"/>
                      </p:cNvPicPr>
                      <p:nvPr/>
                    </p:nvPicPr>
                    <p:blipFill rotWithShape="1">
                      <a:blip r:embed="rId22"/>
                      <a:srcRect t="-17108" b="3348"/>
                      <a:stretch/>
                    </p:blipFill>
                    <p:spPr>
                      <a:xfrm>
                        <a:off x="17955561" y="18187260"/>
                        <a:ext cx="2092494" cy="475094"/>
                      </a:xfrm>
                      <a:prstGeom prst="rect">
                        <a:avLst/>
                      </a:prstGeom>
                    </p:spPr>
                  </p:pic>
                  <p:sp>
                    <p:nvSpPr>
                      <p:cNvPr id="116" name="Elipse 115">
                        <a:extLst>
                          <a:ext uri="{FF2B5EF4-FFF2-40B4-BE49-F238E27FC236}">
                            <a16:creationId xmlns:a16="http://schemas.microsoft.com/office/drawing/2014/main" id="{B5BF7A3B-1D8F-4BF0-98DE-1672CB9F6F6F}"/>
                          </a:ext>
                        </a:extLst>
                      </p:cNvPr>
                      <p:cNvSpPr/>
                      <p:nvPr/>
                    </p:nvSpPr>
                    <p:spPr>
                      <a:xfrm>
                        <a:off x="16886146" y="17238046"/>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69</a:t>
                        </a:r>
                      </a:p>
                    </p:txBody>
                  </p:sp>
                  <p:sp>
                    <p:nvSpPr>
                      <p:cNvPr id="117" name="Elipse 116">
                        <a:extLst>
                          <a:ext uri="{FF2B5EF4-FFF2-40B4-BE49-F238E27FC236}">
                            <a16:creationId xmlns:a16="http://schemas.microsoft.com/office/drawing/2014/main" id="{8E607C20-6BFB-434D-913E-8E229CAFD5ED}"/>
                          </a:ext>
                        </a:extLst>
                      </p:cNvPr>
                      <p:cNvSpPr/>
                      <p:nvPr/>
                    </p:nvSpPr>
                    <p:spPr>
                      <a:xfrm>
                        <a:off x="16665166" y="17344726"/>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56</a:t>
                        </a:r>
                      </a:p>
                    </p:txBody>
                  </p:sp>
                  <p:sp>
                    <p:nvSpPr>
                      <p:cNvPr id="118" name="Elipse 117">
                        <a:extLst>
                          <a:ext uri="{FF2B5EF4-FFF2-40B4-BE49-F238E27FC236}">
                            <a16:creationId xmlns:a16="http://schemas.microsoft.com/office/drawing/2014/main" id="{9682695F-EE4F-42F7-B622-2914BCF7BCB5}"/>
                          </a:ext>
                        </a:extLst>
                      </p:cNvPr>
                      <p:cNvSpPr/>
                      <p:nvPr/>
                    </p:nvSpPr>
                    <p:spPr>
                      <a:xfrm>
                        <a:off x="16208500" y="17332273"/>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60</a:t>
                        </a:r>
                      </a:p>
                    </p:txBody>
                  </p:sp>
                  <p:sp>
                    <p:nvSpPr>
                      <p:cNvPr id="119" name="Elipse 118">
                        <a:extLst>
                          <a:ext uri="{FF2B5EF4-FFF2-40B4-BE49-F238E27FC236}">
                            <a16:creationId xmlns:a16="http://schemas.microsoft.com/office/drawing/2014/main" id="{EDDFBA82-6F4E-48A8-8641-5EBF20B068B0}"/>
                          </a:ext>
                        </a:extLst>
                      </p:cNvPr>
                      <p:cNvSpPr/>
                      <p:nvPr/>
                    </p:nvSpPr>
                    <p:spPr>
                      <a:xfrm>
                        <a:off x="17225033" y="16040590"/>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56</a:t>
                        </a:r>
                      </a:p>
                    </p:txBody>
                  </p:sp>
                  <p:sp>
                    <p:nvSpPr>
                      <p:cNvPr id="120" name="Elipse 119">
                        <a:extLst>
                          <a:ext uri="{FF2B5EF4-FFF2-40B4-BE49-F238E27FC236}">
                            <a16:creationId xmlns:a16="http://schemas.microsoft.com/office/drawing/2014/main" id="{1ED12149-566E-4156-98F2-9674199D6425}"/>
                          </a:ext>
                        </a:extLst>
                      </p:cNvPr>
                      <p:cNvSpPr/>
                      <p:nvPr/>
                    </p:nvSpPr>
                    <p:spPr>
                      <a:xfrm>
                        <a:off x="16886146" y="16654126"/>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58</a:t>
                        </a:r>
                      </a:p>
                    </p:txBody>
                  </p:sp>
                  <p:sp>
                    <p:nvSpPr>
                      <p:cNvPr id="121" name="Elipse 120">
                        <a:extLst>
                          <a:ext uri="{FF2B5EF4-FFF2-40B4-BE49-F238E27FC236}">
                            <a16:creationId xmlns:a16="http://schemas.microsoft.com/office/drawing/2014/main" id="{E33013C2-9D31-44C4-8F7B-973A8FE1E30E}"/>
                          </a:ext>
                        </a:extLst>
                      </p:cNvPr>
                      <p:cNvSpPr/>
                      <p:nvPr/>
                    </p:nvSpPr>
                    <p:spPr>
                      <a:xfrm>
                        <a:off x="18493966" y="15374453"/>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58</a:t>
                        </a:r>
                      </a:p>
                    </p:txBody>
                  </p:sp>
                  <p:sp>
                    <p:nvSpPr>
                      <p:cNvPr id="122" name="Elipse 121">
                        <a:extLst>
                          <a:ext uri="{FF2B5EF4-FFF2-40B4-BE49-F238E27FC236}">
                            <a16:creationId xmlns:a16="http://schemas.microsoft.com/office/drawing/2014/main" id="{4BDF9574-3B7C-437F-893C-C21DA0D37A9E}"/>
                          </a:ext>
                        </a:extLst>
                      </p:cNvPr>
                      <p:cNvSpPr/>
                      <p:nvPr/>
                    </p:nvSpPr>
                    <p:spPr>
                      <a:xfrm>
                        <a:off x="17614697" y="15795829"/>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64</a:t>
                        </a:r>
                      </a:p>
                    </p:txBody>
                  </p:sp>
                  <p:sp>
                    <p:nvSpPr>
                      <p:cNvPr id="123" name="Elipse 122">
                        <a:extLst>
                          <a:ext uri="{FF2B5EF4-FFF2-40B4-BE49-F238E27FC236}">
                            <a16:creationId xmlns:a16="http://schemas.microsoft.com/office/drawing/2014/main" id="{E9A243BE-401A-4AE1-A03B-5409AB9AC6A5}"/>
                          </a:ext>
                        </a:extLst>
                      </p:cNvPr>
                      <p:cNvSpPr/>
                      <p:nvPr/>
                    </p:nvSpPr>
                    <p:spPr>
                      <a:xfrm>
                        <a:off x="16690246" y="16638188"/>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57</a:t>
                        </a:r>
                      </a:p>
                    </p:txBody>
                  </p:sp>
                  <p:sp>
                    <p:nvSpPr>
                      <p:cNvPr id="124" name="Elipse 123">
                        <a:extLst>
                          <a:ext uri="{FF2B5EF4-FFF2-40B4-BE49-F238E27FC236}">
                            <a16:creationId xmlns:a16="http://schemas.microsoft.com/office/drawing/2014/main" id="{06CD2C7F-788C-4094-9467-D6341586C5A2}"/>
                          </a:ext>
                        </a:extLst>
                      </p:cNvPr>
                      <p:cNvSpPr/>
                      <p:nvPr/>
                    </p:nvSpPr>
                    <p:spPr>
                      <a:xfrm>
                        <a:off x="16847159" y="16423343"/>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60</a:t>
                        </a:r>
                      </a:p>
                    </p:txBody>
                  </p:sp>
                  <p:sp>
                    <p:nvSpPr>
                      <p:cNvPr id="125" name="Elipse 124">
                        <a:extLst>
                          <a:ext uri="{FF2B5EF4-FFF2-40B4-BE49-F238E27FC236}">
                            <a16:creationId xmlns:a16="http://schemas.microsoft.com/office/drawing/2014/main" id="{6DB137E1-737B-41DF-B635-FD525F77E439}"/>
                          </a:ext>
                        </a:extLst>
                      </p:cNvPr>
                      <p:cNvSpPr/>
                      <p:nvPr/>
                    </p:nvSpPr>
                    <p:spPr>
                      <a:xfrm>
                        <a:off x="16546066" y="17211102"/>
                        <a:ext cx="162000" cy="162000"/>
                      </a:xfrm>
                      <a:prstGeom prst="ellipse">
                        <a:avLst/>
                      </a:prstGeom>
                      <a:solidFill>
                        <a:srgbClr val="FF9A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55</a:t>
                        </a:r>
                      </a:p>
                    </p:txBody>
                  </p:sp>
                  <p:sp>
                    <p:nvSpPr>
                      <p:cNvPr id="126" name="Elipse 125">
                        <a:extLst>
                          <a:ext uri="{FF2B5EF4-FFF2-40B4-BE49-F238E27FC236}">
                            <a16:creationId xmlns:a16="http://schemas.microsoft.com/office/drawing/2014/main" id="{A879401F-A76E-4BDF-90F7-D1A845ACE391}"/>
                          </a:ext>
                        </a:extLst>
                      </p:cNvPr>
                      <p:cNvSpPr/>
                      <p:nvPr/>
                    </p:nvSpPr>
                    <p:spPr>
                      <a:xfrm>
                        <a:off x="16263264" y="16515976"/>
                        <a:ext cx="162000" cy="162000"/>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35</a:t>
                        </a:r>
                      </a:p>
                    </p:txBody>
                  </p:sp>
                  <p:sp>
                    <p:nvSpPr>
                      <p:cNvPr id="127" name="Elipse 126">
                        <a:extLst>
                          <a:ext uri="{FF2B5EF4-FFF2-40B4-BE49-F238E27FC236}">
                            <a16:creationId xmlns:a16="http://schemas.microsoft.com/office/drawing/2014/main" id="{F84C4A20-0C43-4344-ABEB-E27CE9FFF314}"/>
                          </a:ext>
                        </a:extLst>
                      </p:cNvPr>
                      <p:cNvSpPr/>
                      <p:nvPr/>
                    </p:nvSpPr>
                    <p:spPr>
                      <a:xfrm>
                        <a:off x="16427319" y="16923098"/>
                        <a:ext cx="162000" cy="162000"/>
                      </a:xfrm>
                      <a:prstGeom prst="ellipse">
                        <a:avLst/>
                      </a:prstGeom>
                      <a:solidFill>
                        <a:srgbClr val="9A9A9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800" b="1" dirty="0">
                            <a:solidFill>
                              <a:schemeClr val="tx1"/>
                            </a:solidFill>
                            <a:ea typeface="Verdana" panose="020B0604030504040204" pitchFamily="34" charset="0"/>
                            <a:cs typeface="Arial" panose="020B0604020202020204" pitchFamily="34" charset="0"/>
                          </a:rPr>
                          <a:t>ND</a:t>
                        </a:r>
                        <a:endParaRPr lang="es-CO" sz="900" b="1" dirty="0">
                          <a:solidFill>
                            <a:schemeClr val="tx1"/>
                          </a:solidFill>
                          <a:ea typeface="Verdana" panose="020B0604030504040204" pitchFamily="34" charset="0"/>
                          <a:cs typeface="Arial" panose="020B0604020202020204" pitchFamily="34" charset="0"/>
                        </a:endParaRPr>
                      </a:p>
                    </p:txBody>
                  </p:sp>
                  <p:sp>
                    <p:nvSpPr>
                      <p:cNvPr id="128" name="Elipse 127">
                        <a:extLst>
                          <a:ext uri="{FF2B5EF4-FFF2-40B4-BE49-F238E27FC236}">
                            <a16:creationId xmlns:a16="http://schemas.microsoft.com/office/drawing/2014/main" id="{03C4E8CD-96AA-48E1-B5A2-1EC2A1394ACE}"/>
                          </a:ext>
                        </a:extLst>
                      </p:cNvPr>
                      <p:cNvSpPr/>
                      <p:nvPr/>
                    </p:nvSpPr>
                    <p:spPr>
                      <a:xfrm>
                        <a:off x="16762059" y="16101805"/>
                        <a:ext cx="162000" cy="162000"/>
                      </a:xfrm>
                      <a:prstGeom prst="ellipse">
                        <a:avLst/>
                      </a:prstGeom>
                      <a:solidFill>
                        <a:srgbClr val="FF9A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55</a:t>
                        </a:r>
                      </a:p>
                    </p:txBody>
                  </p:sp>
                  <p:sp>
                    <p:nvSpPr>
                      <p:cNvPr id="129" name="Elipse 128">
                        <a:extLst>
                          <a:ext uri="{FF2B5EF4-FFF2-40B4-BE49-F238E27FC236}">
                            <a16:creationId xmlns:a16="http://schemas.microsoft.com/office/drawing/2014/main" id="{559EDFAB-7D86-4C91-8878-03281CD87203}"/>
                          </a:ext>
                        </a:extLst>
                      </p:cNvPr>
                      <p:cNvSpPr/>
                      <p:nvPr/>
                    </p:nvSpPr>
                    <p:spPr>
                      <a:xfrm>
                        <a:off x="16370530" y="17422906"/>
                        <a:ext cx="162000" cy="162000"/>
                      </a:xfrm>
                      <a:prstGeom prst="ellipse">
                        <a:avLst/>
                      </a:prstGeom>
                      <a:solidFill>
                        <a:srgbClr val="9A9A9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800" b="1" dirty="0">
                            <a:solidFill>
                              <a:schemeClr val="tx1"/>
                            </a:solidFill>
                            <a:ea typeface="Verdana" panose="020B0604030504040204" pitchFamily="34" charset="0"/>
                            <a:cs typeface="Arial" panose="020B0604020202020204" pitchFamily="34" charset="0"/>
                          </a:rPr>
                          <a:t>ND</a:t>
                        </a:r>
                        <a:endParaRPr lang="es-CO" sz="900" b="1" dirty="0">
                          <a:solidFill>
                            <a:schemeClr val="tx1"/>
                          </a:solidFill>
                          <a:ea typeface="Verdana" panose="020B0604030504040204" pitchFamily="34" charset="0"/>
                          <a:cs typeface="Arial" panose="020B0604020202020204" pitchFamily="34" charset="0"/>
                        </a:endParaRPr>
                      </a:p>
                    </p:txBody>
                  </p:sp>
                  <p:sp>
                    <p:nvSpPr>
                      <p:cNvPr id="132" name="Elipse 131">
                        <a:extLst>
                          <a:ext uri="{FF2B5EF4-FFF2-40B4-BE49-F238E27FC236}">
                            <a16:creationId xmlns:a16="http://schemas.microsoft.com/office/drawing/2014/main" id="{9C985740-97DF-4F79-A0BB-D50913034132}"/>
                          </a:ext>
                        </a:extLst>
                      </p:cNvPr>
                      <p:cNvSpPr/>
                      <p:nvPr/>
                    </p:nvSpPr>
                    <p:spPr>
                      <a:xfrm>
                        <a:off x="16757836" y="16735497"/>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68</a:t>
                        </a:r>
                      </a:p>
                    </p:txBody>
                  </p:sp>
                  <p:sp>
                    <p:nvSpPr>
                      <p:cNvPr id="130" name="Elipse 129">
                        <a:extLst>
                          <a:ext uri="{FF2B5EF4-FFF2-40B4-BE49-F238E27FC236}">
                            <a16:creationId xmlns:a16="http://schemas.microsoft.com/office/drawing/2014/main" id="{70160F40-FD64-416A-9B3C-D60C285E4D60}"/>
                          </a:ext>
                        </a:extLst>
                      </p:cNvPr>
                      <p:cNvSpPr/>
                      <p:nvPr/>
                    </p:nvSpPr>
                    <p:spPr>
                      <a:xfrm>
                        <a:off x="16237554" y="17811205"/>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71</a:t>
                        </a:r>
                      </a:p>
                    </p:txBody>
                  </p:sp>
                  <p:sp>
                    <p:nvSpPr>
                      <p:cNvPr id="131" name="Elipse 130">
                        <a:extLst>
                          <a:ext uri="{FF2B5EF4-FFF2-40B4-BE49-F238E27FC236}">
                            <a16:creationId xmlns:a16="http://schemas.microsoft.com/office/drawing/2014/main" id="{1E09D94E-324E-4E37-BFF2-4449274C8B98}"/>
                          </a:ext>
                        </a:extLst>
                      </p:cNvPr>
                      <p:cNvSpPr/>
                      <p:nvPr/>
                    </p:nvSpPr>
                    <p:spPr>
                      <a:xfrm>
                        <a:off x="16253686" y="17893366"/>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59</a:t>
                        </a:r>
                      </a:p>
                    </p:txBody>
                  </p:sp>
                </p:grpSp>
                <p:sp>
                  <p:nvSpPr>
                    <p:cNvPr id="102" name="Elipse 101">
                      <a:extLst>
                        <a:ext uri="{FF2B5EF4-FFF2-40B4-BE49-F238E27FC236}">
                          <a16:creationId xmlns:a16="http://schemas.microsoft.com/office/drawing/2014/main" id="{0D560B89-8D8D-41D9-832A-EF72B6C3C0F6}"/>
                        </a:ext>
                      </a:extLst>
                    </p:cNvPr>
                    <p:cNvSpPr/>
                    <p:nvPr/>
                  </p:nvSpPr>
                  <p:spPr>
                    <a:xfrm>
                      <a:off x="16809946" y="17108506"/>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58</a:t>
                      </a:r>
                    </a:p>
                  </p:txBody>
                </p:sp>
                <p:sp>
                  <p:nvSpPr>
                    <p:cNvPr id="103" name="Elipse 102">
                      <a:extLst>
                        <a:ext uri="{FF2B5EF4-FFF2-40B4-BE49-F238E27FC236}">
                          <a16:creationId xmlns:a16="http://schemas.microsoft.com/office/drawing/2014/main" id="{2342C417-C2E2-448A-8F91-79A94AE0D7CB}"/>
                        </a:ext>
                      </a:extLst>
                    </p:cNvPr>
                    <p:cNvSpPr/>
                    <p:nvPr/>
                  </p:nvSpPr>
                  <p:spPr>
                    <a:xfrm>
                      <a:off x="16208500" y="17445766"/>
                      <a:ext cx="162000" cy="16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56</a:t>
                      </a:r>
                    </a:p>
                  </p:txBody>
                </p:sp>
                <p:sp>
                  <p:nvSpPr>
                    <p:cNvPr id="105" name="Elipse 104">
                      <a:extLst>
                        <a:ext uri="{FF2B5EF4-FFF2-40B4-BE49-F238E27FC236}">
                          <a16:creationId xmlns:a16="http://schemas.microsoft.com/office/drawing/2014/main" id="{6C8F7279-2DA5-4CC0-B07B-ACC9BC12505D}"/>
                        </a:ext>
                      </a:extLst>
                    </p:cNvPr>
                    <p:cNvSpPr/>
                    <p:nvPr/>
                  </p:nvSpPr>
                  <p:spPr>
                    <a:xfrm>
                      <a:off x="16444571" y="16786971"/>
                      <a:ext cx="162000" cy="162000"/>
                    </a:xfrm>
                    <a:prstGeom prst="ellipse">
                      <a:avLst/>
                    </a:prstGeom>
                    <a:solidFill>
                      <a:srgbClr val="FF9A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46</a:t>
                      </a:r>
                    </a:p>
                  </p:txBody>
                </p:sp>
              </p:grpSp>
              <p:pic>
                <p:nvPicPr>
                  <p:cNvPr id="11" name="Imagen 10">
                    <a:extLst>
                      <a:ext uri="{FF2B5EF4-FFF2-40B4-BE49-F238E27FC236}">
                        <a16:creationId xmlns:a16="http://schemas.microsoft.com/office/drawing/2014/main" id="{238FD421-1B20-4F40-95F0-6F65A4D21F40}"/>
                      </a:ext>
                    </a:extLst>
                  </p:cNvPr>
                  <p:cNvPicPr>
                    <a:picLocks noChangeAspect="1"/>
                  </p:cNvPicPr>
                  <p:nvPr/>
                </p:nvPicPr>
                <p:blipFill>
                  <a:blip r:embed="rId23"/>
                  <a:stretch>
                    <a:fillRect/>
                  </a:stretch>
                </p:blipFill>
                <p:spPr>
                  <a:xfrm>
                    <a:off x="847907" y="8946148"/>
                    <a:ext cx="131069" cy="342900"/>
                  </a:xfrm>
                  <a:prstGeom prst="rect">
                    <a:avLst/>
                  </a:prstGeom>
                </p:spPr>
              </p:pic>
            </p:grpSp>
            <p:sp>
              <p:nvSpPr>
                <p:cNvPr id="138" name="Elipse 137">
                  <a:extLst>
                    <a:ext uri="{FF2B5EF4-FFF2-40B4-BE49-F238E27FC236}">
                      <a16:creationId xmlns:a16="http://schemas.microsoft.com/office/drawing/2014/main" id="{AB53F446-2D7B-4F22-8FFF-4BA0BBE47610}"/>
                    </a:ext>
                  </a:extLst>
                </p:cNvPr>
                <p:cNvSpPr/>
                <p:nvPr/>
              </p:nvSpPr>
              <p:spPr>
                <a:xfrm>
                  <a:off x="1693168" y="8355865"/>
                  <a:ext cx="192301" cy="19230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b="1" dirty="0">
                      <a:solidFill>
                        <a:schemeClr val="tx1"/>
                      </a:solidFill>
                      <a:ea typeface="Verdana" panose="020B0604030504040204" pitchFamily="34" charset="0"/>
                      <a:cs typeface="Arial" panose="020B0604020202020204" pitchFamily="34" charset="0"/>
                    </a:rPr>
                    <a:t>76</a:t>
                  </a:r>
                </a:p>
              </p:txBody>
            </p:sp>
          </p:grpSp>
          <p:pic>
            <p:nvPicPr>
              <p:cNvPr id="104" name="Imagen 103">
                <a:extLst>
                  <a:ext uri="{FF2B5EF4-FFF2-40B4-BE49-F238E27FC236}">
                    <a16:creationId xmlns:a16="http://schemas.microsoft.com/office/drawing/2014/main" id="{08CA0997-6F6C-4060-BEDD-030C93615024}"/>
                  </a:ext>
                </a:extLst>
              </p:cNvPr>
              <p:cNvPicPr>
                <a:picLocks noChangeAspect="1"/>
              </p:cNvPicPr>
              <p:nvPr/>
            </p:nvPicPr>
            <p:blipFill>
              <a:blip r:embed="rId23"/>
              <a:stretch>
                <a:fillRect/>
              </a:stretch>
            </p:blipFill>
            <p:spPr>
              <a:xfrm rot="5400000">
                <a:off x="4702338" y="9079076"/>
                <a:ext cx="122029" cy="1299627"/>
              </a:xfrm>
              <a:prstGeom prst="rect">
                <a:avLst/>
              </a:prstGeom>
            </p:spPr>
          </p:pic>
          <p:sp>
            <p:nvSpPr>
              <p:cNvPr id="2" name="CuadroTexto 1">
                <a:extLst>
                  <a:ext uri="{FF2B5EF4-FFF2-40B4-BE49-F238E27FC236}">
                    <a16:creationId xmlns:a16="http://schemas.microsoft.com/office/drawing/2014/main" id="{5D48B2E6-0D3A-472B-B6C3-5AA654100783}"/>
                  </a:ext>
                </a:extLst>
              </p:cNvPr>
              <p:cNvSpPr txBox="1"/>
              <p:nvPr/>
            </p:nvSpPr>
            <p:spPr>
              <a:xfrm>
                <a:off x="4442533" y="9589861"/>
                <a:ext cx="1640146" cy="230832"/>
              </a:xfrm>
              <a:prstGeom prst="rect">
                <a:avLst/>
              </a:prstGeom>
              <a:noFill/>
            </p:spPr>
            <p:txBody>
              <a:bodyPr wrap="square" rtlCol="0">
                <a:spAutoFit/>
              </a:bodyPr>
              <a:lstStyle/>
              <a:p>
                <a:r>
                  <a:rPr lang="en-US" sz="900" b="1" dirty="0">
                    <a:solidFill>
                      <a:schemeClr val="bg2">
                        <a:lumMod val="50000"/>
                      </a:schemeClr>
                    </a:solidFill>
                  </a:rPr>
                  <a:t>Altitude (</a:t>
                </a:r>
                <a:r>
                  <a:rPr lang="en-US" sz="900" b="1" i="1" dirty="0">
                    <a:solidFill>
                      <a:schemeClr val="bg2">
                        <a:lumMod val="50000"/>
                      </a:schemeClr>
                    </a:solidFill>
                  </a:rPr>
                  <a:t>km</a:t>
                </a:r>
                <a:r>
                  <a:rPr lang="en-US" sz="900" b="1" dirty="0">
                    <a:solidFill>
                      <a:schemeClr val="bg2">
                        <a:lumMod val="50000"/>
                      </a:schemeClr>
                    </a:solidFill>
                  </a:rPr>
                  <a:t>)</a:t>
                </a:r>
              </a:p>
            </p:txBody>
          </p:sp>
        </p:grpSp>
        <p:sp>
          <p:nvSpPr>
            <p:cNvPr id="21" name="Rectángulo 20">
              <a:extLst>
                <a:ext uri="{FF2B5EF4-FFF2-40B4-BE49-F238E27FC236}">
                  <a16:creationId xmlns:a16="http://schemas.microsoft.com/office/drawing/2014/main" id="{BF142144-5057-4F71-BA5D-1C12689CB1D9}"/>
                </a:ext>
              </a:extLst>
            </p:cNvPr>
            <p:cNvSpPr/>
            <p:nvPr/>
          </p:nvSpPr>
          <p:spPr>
            <a:xfrm>
              <a:off x="3620639" y="9253333"/>
              <a:ext cx="2471781" cy="6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3" name="CuadroTexto 132">
              <a:extLst>
                <a:ext uri="{FF2B5EF4-FFF2-40B4-BE49-F238E27FC236}">
                  <a16:creationId xmlns:a16="http://schemas.microsoft.com/office/drawing/2014/main" id="{E771D095-413B-4BE3-B758-30DD3839B181}"/>
                </a:ext>
              </a:extLst>
            </p:cNvPr>
            <p:cNvSpPr txBox="1"/>
            <p:nvPr/>
          </p:nvSpPr>
          <p:spPr>
            <a:xfrm>
              <a:off x="3614587" y="8006725"/>
              <a:ext cx="2468092" cy="153888"/>
            </a:xfrm>
            <a:prstGeom prst="rect">
              <a:avLst/>
            </a:prstGeom>
            <a:solidFill>
              <a:schemeClr val="bg1"/>
            </a:solidFill>
          </p:spPr>
          <p:txBody>
            <a:bodyPr wrap="square" tIns="0" bIns="0" rtlCol="0">
              <a:spAutoFit/>
            </a:bodyPr>
            <a:lstStyle/>
            <a:p>
              <a:pPr algn="ctr"/>
              <a:r>
                <a:rPr lang="en-US" sz="1000" b="1" dirty="0">
                  <a:solidFill>
                    <a:schemeClr val="bg2">
                      <a:lumMod val="50000"/>
                    </a:schemeClr>
                  </a:solidFill>
                </a:rPr>
                <a:t>Regional Location</a:t>
              </a:r>
            </a:p>
          </p:txBody>
        </p:sp>
      </p:grpSp>
      <p:grpSp>
        <p:nvGrpSpPr>
          <p:cNvPr id="42" name="Grupo 41">
            <a:extLst>
              <a:ext uri="{FF2B5EF4-FFF2-40B4-BE49-F238E27FC236}">
                <a16:creationId xmlns:a16="http://schemas.microsoft.com/office/drawing/2014/main" id="{C623668C-29D0-42F4-B888-2D8950651668}"/>
              </a:ext>
            </a:extLst>
          </p:cNvPr>
          <p:cNvGrpSpPr>
            <a:grpSpLocks noChangeAspect="1"/>
          </p:cNvGrpSpPr>
          <p:nvPr/>
        </p:nvGrpSpPr>
        <p:grpSpPr>
          <a:xfrm>
            <a:off x="13996996" y="19670608"/>
            <a:ext cx="7900812" cy="4195664"/>
            <a:chOff x="13939535" y="19746808"/>
            <a:chExt cx="7518006" cy="3992378"/>
          </a:xfrm>
        </p:grpSpPr>
        <p:pic>
          <p:nvPicPr>
            <p:cNvPr id="39" name="Imagen 38">
              <a:extLst>
                <a:ext uri="{FF2B5EF4-FFF2-40B4-BE49-F238E27FC236}">
                  <a16:creationId xmlns:a16="http://schemas.microsoft.com/office/drawing/2014/main" id="{45FC345B-1C86-43E8-957C-2190C034A6D8}"/>
                </a:ext>
              </a:extLst>
            </p:cNvPr>
            <p:cNvPicPr>
              <a:picLocks noChangeAspect="1"/>
            </p:cNvPicPr>
            <p:nvPr/>
          </p:nvPicPr>
          <p:blipFill>
            <a:blip r:embed="rId24"/>
            <a:stretch>
              <a:fillRect/>
            </a:stretch>
          </p:blipFill>
          <p:spPr>
            <a:xfrm>
              <a:off x="13939535" y="19746808"/>
              <a:ext cx="7518006" cy="3992378"/>
            </a:xfrm>
            <a:prstGeom prst="rect">
              <a:avLst/>
            </a:prstGeom>
          </p:spPr>
        </p:pic>
        <p:cxnSp>
          <p:nvCxnSpPr>
            <p:cNvPr id="134" name="Conector recto 133">
              <a:extLst>
                <a:ext uri="{FF2B5EF4-FFF2-40B4-BE49-F238E27FC236}">
                  <a16:creationId xmlns:a16="http://schemas.microsoft.com/office/drawing/2014/main" id="{5DE10D49-2496-4CB9-BF92-279B91250A8D}"/>
                </a:ext>
              </a:extLst>
            </p:cNvPr>
            <p:cNvCxnSpPr>
              <a:cxnSpLocks/>
            </p:cNvCxnSpPr>
            <p:nvPr/>
          </p:nvCxnSpPr>
          <p:spPr>
            <a:xfrm>
              <a:off x="14474786" y="22615174"/>
              <a:ext cx="6061114" cy="0"/>
            </a:xfrm>
            <a:prstGeom prst="line">
              <a:avLst/>
            </a:prstGeom>
            <a:ln w="1270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35" name="Conector recto 134">
              <a:extLst>
                <a:ext uri="{FF2B5EF4-FFF2-40B4-BE49-F238E27FC236}">
                  <a16:creationId xmlns:a16="http://schemas.microsoft.com/office/drawing/2014/main" id="{11BA908B-10ED-4041-A1CA-2D5AF2E6F8FF}"/>
                </a:ext>
              </a:extLst>
            </p:cNvPr>
            <p:cNvCxnSpPr>
              <a:cxnSpLocks/>
            </p:cNvCxnSpPr>
            <p:nvPr/>
          </p:nvCxnSpPr>
          <p:spPr>
            <a:xfrm>
              <a:off x="14474786" y="21935724"/>
              <a:ext cx="6061114" cy="0"/>
            </a:xfrm>
            <a:prstGeom prst="line">
              <a:avLst/>
            </a:prstGeom>
            <a:ln w="12700">
              <a:solidFill>
                <a:srgbClr val="7030A0"/>
              </a:solidFill>
            </a:ln>
          </p:spPr>
          <p:style>
            <a:lnRef idx="1">
              <a:schemeClr val="accent2"/>
            </a:lnRef>
            <a:fillRef idx="0">
              <a:schemeClr val="accent2"/>
            </a:fillRef>
            <a:effectRef idx="0">
              <a:schemeClr val="accent2"/>
            </a:effectRef>
            <a:fontRef idx="minor">
              <a:schemeClr val="tx1"/>
            </a:fontRef>
          </p:style>
        </p:cxnSp>
      </p:grpSp>
      <p:pic>
        <p:nvPicPr>
          <p:cNvPr id="43" name="Imagen 42">
            <a:extLst>
              <a:ext uri="{FF2B5EF4-FFF2-40B4-BE49-F238E27FC236}">
                <a16:creationId xmlns:a16="http://schemas.microsoft.com/office/drawing/2014/main" id="{1511F0B8-0D02-49A2-9174-3668FAC8590F}"/>
              </a:ext>
            </a:extLst>
          </p:cNvPr>
          <p:cNvPicPr>
            <a:picLocks noChangeAspect="1"/>
          </p:cNvPicPr>
          <p:nvPr/>
        </p:nvPicPr>
        <p:blipFill rotWithShape="1">
          <a:blip r:embed="rId25"/>
          <a:srcRect l="357" b="882"/>
          <a:stretch/>
        </p:blipFill>
        <p:spPr>
          <a:xfrm>
            <a:off x="501650" y="23055932"/>
            <a:ext cx="5839652" cy="5757193"/>
          </a:xfrm>
          <a:prstGeom prst="rect">
            <a:avLst/>
          </a:prstGeom>
        </p:spPr>
      </p:pic>
      <p:grpSp>
        <p:nvGrpSpPr>
          <p:cNvPr id="48" name="Grupo 47">
            <a:extLst>
              <a:ext uri="{FF2B5EF4-FFF2-40B4-BE49-F238E27FC236}">
                <a16:creationId xmlns:a16="http://schemas.microsoft.com/office/drawing/2014/main" id="{FFF90EA3-D551-4BB8-B2E4-D25D8A352840}"/>
              </a:ext>
            </a:extLst>
          </p:cNvPr>
          <p:cNvGrpSpPr/>
          <p:nvPr/>
        </p:nvGrpSpPr>
        <p:grpSpPr>
          <a:xfrm>
            <a:off x="33979733" y="15127183"/>
            <a:ext cx="4864945" cy="8732288"/>
            <a:chOff x="33979733" y="15127183"/>
            <a:chExt cx="4864945" cy="8732288"/>
          </a:xfrm>
        </p:grpSpPr>
        <p:pic>
          <p:nvPicPr>
            <p:cNvPr id="44" name="Imagen 43">
              <a:extLst>
                <a:ext uri="{FF2B5EF4-FFF2-40B4-BE49-F238E27FC236}">
                  <a16:creationId xmlns:a16="http://schemas.microsoft.com/office/drawing/2014/main" id="{B7E628E2-5981-4B73-BDE7-A719469AEA8D}"/>
                </a:ext>
              </a:extLst>
            </p:cNvPr>
            <p:cNvPicPr>
              <a:picLocks noChangeAspect="1"/>
            </p:cNvPicPr>
            <p:nvPr/>
          </p:nvPicPr>
          <p:blipFill>
            <a:blip r:embed="rId26"/>
            <a:stretch>
              <a:fillRect/>
            </a:stretch>
          </p:blipFill>
          <p:spPr>
            <a:xfrm>
              <a:off x="34142219" y="15127183"/>
              <a:ext cx="4686300" cy="4543425"/>
            </a:xfrm>
            <a:prstGeom prst="rect">
              <a:avLst/>
            </a:prstGeom>
          </p:spPr>
        </p:pic>
        <p:pic>
          <p:nvPicPr>
            <p:cNvPr id="45" name="Imagen 44">
              <a:extLst>
                <a:ext uri="{FF2B5EF4-FFF2-40B4-BE49-F238E27FC236}">
                  <a16:creationId xmlns:a16="http://schemas.microsoft.com/office/drawing/2014/main" id="{EE025302-B6BA-4AE2-9F66-F81CDB1BD172}"/>
                </a:ext>
              </a:extLst>
            </p:cNvPr>
            <p:cNvPicPr>
              <a:picLocks noChangeAspect="1"/>
            </p:cNvPicPr>
            <p:nvPr/>
          </p:nvPicPr>
          <p:blipFill>
            <a:blip r:embed="rId27"/>
            <a:stretch>
              <a:fillRect/>
            </a:stretch>
          </p:blipFill>
          <p:spPr>
            <a:xfrm>
              <a:off x="34135765" y="19657946"/>
              <a:ext cx="4708913" cy="4201525"/>
            </a:xfrm>
            <a:prstGeom prst="rect">
              <a:avLst/>
            </a:prstGeom>
          </p:spPr>
        </p:pic>
        <p:sp>
          <p:nvSpPr>
            <p:cNvPr id="46" name="Rectángulo 45">
              <a:extLst>
                <a:ext uri="{FF2B5EF4-FFF2-40B4-BE49-F238E27FC236}">
                  <a16:creationId xmlns:a16="http://schemas.microsoft.com/office/drawing/2014/main" id="{0AE7328C-06B3-4F46-968E-415356FD6442}"/>
                </a:ext>
              </a:extLst>
            </p:cNvPr>
            <p:cNvSpPr/>
            <p:nvPr/>
          </p:nvSpPr>
          <p:spPr>
            <a:xfrm>
              <a:off x="33979733" y="15127184"/>
              <a:ext cx="162486" cy="870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50" name="CuadroTexto 49">
            <a:extLst>
              <a:ext uri="{FF2B5EF4-FFF2-40B4-BE49-F238E27FC236}">
                <a16:creationId xmlns:a16="http://schemas.microsoft.com/office/drawing/2014/main" id="{7F4A4A01-4717-4A6F-BD0F-3457CAC1C147}"/>
              </a:ext>
            </a:extLst>
          </p:cNvPr>
          <p:cNvSpPr txBox="1"/>
          <p:nvPr/>
        </p:nvSpPr>
        <p:spPr>
          <a:xfrm>
            <a:off x="33979733" y="15287734"/>
            <a:ext cx="424567" cy="400110"/>
          </a:xfrm>
          <a:prstGeom prst="rect">
            <a:avLst/>
          </a:prstGeom>
          <a:noFill/>
        </p:spPr>
        <p:txBody>
          <a:bodyPr wrap="square" rtlCol="0">
            <a:spAutoFit/>
          </a:bodyPr>
          <a:lstStyle/>
          <a:p>
            <a:r>
              <a:rPr lang="es-CO" sz="2000" b="1" dirty="0"/>
              <a:t>a)</a:t>
            </a:r>
          </a:p>
        </p:txBody>
      </p:sp>
      <p:sp>
        <p:nvSpPr>
          <p:cNvPr id="140" name="CuadroTexto 139">
            <a:extLst>
              <a:ext uri="{FF2B5EF4-FFF2-40B4-BE49-F238E27FC236}">
                <a16:creationId xmlns:a16="http://schemas.microsoft.com/office/drawing/2014/main" id="{AF8DE007-8899-4B10-8221-FCD756E00EBF}"/>
              </a:ext>
            </a:extLst>
          </p:cNvPr>
          <p:cNvSpPr txBox="1"/>
          <p:nvPr/>
        </p:nvSpPr>
        <p:spPr>
          <a:xfrm>
            <a:off x="34009925" y="19566834"/>
            <a:ext cx="424567" cy="400110"/>
          </a:xfrm>
          <a:prstGeom prst="rect">
            <a:avLst/>
          </a:prstGeom>
          <a:noFill/>
        </p:spPr>
        <p:txBody>
          <a:bodyPr wrap="square" rtlCol="0">
            <a:spAutoFit/>
          </a:bodyPr>
          <a:lstStyle/>
          <a:p>
            <a:r>
              <a:rPr lang="es-CO" sz="2000" b="1" dirty="0"/>
              <a:t>b)</a:t>
            </a:r>
          </a:p>
        </p:txBody>
      </p:sp>
    </p:spTree>
    <p:extLst>
      <p:ext uri="{BB962C8B-B14F-4D97-AF65-F5344CB8AC3E}">
        <p14:creationId xmlns:p14="http://schemas.microsoft.com/office/powerpoint/2010/main" val="241378280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6886</TotalTime>
  <Words>1667</Words>
  <Application>Microsoft Office PowerPoint</Application>
  <PresentationFormat>Personalizado</PresentationFormat>
  <Paragraphs>98</Paragraphs>
  <Slides>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Aldhabi</vt:lpstr>
      <vt:lpstr>Arial</vt:lpstr>
      <vt:lpstr>Arial Narrow</vt:lpstr>
      <vt:lpstr>Calibri</vt:lpstr>
      <vt:lpstr>Calibri Light</vt:lpstr>
      <vt:lpstr>Cambria Math</vt:lpstr>
      <vt:lpstr>Verdana</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Sebastián</dc:creator>
  <cp:lastModifiedBy>Santiago Jaramillo Gil</cp:lastModifiedBy>
  <cp:revision>423</cp:revision>
  <dcterms:created xsi:type="dcterms:W3CDTF">2018-04-02T16:24:04Z</dcterms:created>
  <dcterms:modified xsi:type="dcterms:W3CDTF">2018-11-19T07:27:26Z</dcterms:modified>
</cp:coreProperties>
</file>